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9" r:id="rId3"/>
    <p:sldId id="278" r:id="rId4"/>
    <p:sldId id="287" r:id="rId5"/>
    <p:sldId id="288" r:id="rId6"/>
    <p:sldId id="286" r:id="rId7"/>
    <p:sldId id="276" r:id="rId8"/>
  </p:sldIdLst>
  <p:sldSz cx="9144000" cy="6858000" type="screen4x3"/>
  <p:notesSz cx="7315200" cy="9601200"/>
  <p:photoAlbum/>
  <p:defaultTextStyle>
    <a:defPPr>
      <a:defRPr lang="sq-A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3" d="100"/>
          <a:sy n="53" d="100"/>
        </p:scale>
        <p:origin x="24" y="5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B514BB8D-282C-414F-950F-3F4884C6A2B3}" type="datetimeFigureOut">
              <a:rPr lang="en-US" smtClean="0"/>
              <a:pPr/>
              <a:t>9/9/2022</a:t>
            </a:fld>
            <a:endParaRPr lang="en-US"/>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67EC870C-0C6E-4BCE-BD5E-8214FDCF0C09}" type="slidenum">
              <a:rPr lang="en-US" smtClean="0"/>
              <a:pPr/>
              <a:t>‹#›</a:t>
            </a:fld>
            <a:endParaRPr lang="en-US"/>
          </a:p>
        </p:txBody>
      </p:sp>
    </p:spTree>
    <p:extLst>
      <p:ext uri="{BB962C8B-B14F-4D97-AF65-F5344CB8AC3E}">
        <p14:creationId xmlns:p14="http://schemas.microsoft.com/office/powerpoint/2010/main" val="16625512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EC870C-0C6E-4BCE-BD5E-8214FDCF0C09}" type="slidenum">
              <a:rPr lang="en-US" smtClean="0"/>
              <a:pPr/>
              <a:t>1</a:t>
            </a:fld>
            <a:endParaRPr lang="en-US"/>
          </a:p>
        </p:txBody>
      </p:sp>
    </p:spTree>
    <p:extLst>
      <p:ext uri="{BB962C8B-B14F-4D97-AF65-F5344CB8AC3E}">
        <p14:creationId xmlns:p14="http://schemas.microsoft.com/office/powerpoint/2010/main" val="2138211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q-A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q-AL"/>
          </a:p>
        </p:txBody>
      </p:sp>
      <p:sp>
        <p:nvSpPr>
          <p:cNvPr id="4" name="Date Placeholder 3"/>
          <p:cNvSpPr>
            <a:spLocks noGrp="1"/>
          </p:cNvSpPr>
          <p:nvPr>
            <p:ph type="dt" sz="half" idx="10"/>
          </p:nvPr>
        </p:nvSpPr>
        <p:spPr/>
        <p:txBody>
          <a:bodyPr/>
          <a:lstStyle/>
          <a:p>
            <a:fld id="{BC4B2A74-6AF2-4B21-9323-D939F4CC0C97}" type="datetimeFigureOut">
              <a:rPr lang="sq-AL" smtClean="0"/>
              <a:pPr/>
              <a:t>9.9.2022</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D8341358-754F-41CC-9DD9-3A80C1DC9234}" type="slidenum">
              <a:rPr lang="sq-AL" smtClean="0"/>
              <a:pPr/>
              <a:t>‹#›</a:t>
            </a:fld>
            <a:endParaRPr lang="sq-A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q-A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
        <p:nvSpPr>
          <p:cNvPr id="4" name="Date Placeholder 3"/>
          <p:cNvSpPr>
            <a:spLocks noGrp="1"/>
          </p:cNvSpPr>
          <p:nvPr>
            <p:ph type="dt" sz="half" idx="10"/>
          </p:nvPr>
        </p:nvSpPr>
        <p:spPr/>
        <p:txBody>
          <a:bodyPr/>
          <a:lstStyle/>
          <a:p>
            <a:fld id="{BC4B2A74-6AF2-4B21-9323-D939F4CC0C97}" type="datetimeFigureOut">
              <a:rPr lang="sq-AL" smtClean="0"/>
              <a:pPr/>
              <a:t>9.9.2022</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D8341358-754F-41CC-9DD9-3A80C1DC9234}" type="slidenum">
              <a:rPr lang="sq-AL" smtClean="0"/>
              <a:pPr/>
              <a:t>‹#›</a:t>
            </a:fld>
            <a:endParaRPr lang="sq-A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q-A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
        <p:nvSpPr>
          <p:cNvPr id="4" name="Date Placeholder 3"/>
          <p:cNvSpPr>
            <a:spLocks noGrp="1"/>
          </p:cNvSpPr>
          <p:nvPr>
            <p:ph type="dt" sz="half" idx="10"/>
          </p:nvPr>
        </p:nvSpPr>
        <p:spPr/>
        <p:txBody>
          <a:bodyPr/>
          <a:lstStyle/>
          <a:p>
            <a:fld id="{BC4B2A74-6AF2-4B21-9323-D939F4CC0C97}" type="datetimeFigureOut">
              <a:rPr lang="sq-AL" smtClean="0"/>
              <a:pPr/>
              <a:t>9.9.2022</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D8341358-754F-41CC-9DD9-3A80C1DC9234}" type="slidenum">
              <a:rPr lang="sq-AL" smtClean="0"/>
              <a:pPr/>
              <a:t>‹#›</a:t>
            </a:fld>
            <a:endParaRPr lang="sq-A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q-A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
        <p:nvSpPr>
          <p:cNvPr id="4" name="Date Placeholder 3"/>
          <p:cNvSpPr>
            <a:spLocks noGrp="1"/>
          </p:cNvSpPr>
          <p:nvPr>
            <p:ph type="dt" sz="half" idx="10"/>
          </p:nvPr>
        </p:nvSpPr>
        <p:spPr/>
        <p:txBody>
          <a:bodyPr/>
          <a:lstStyle/>
          <a:p>
            <a:fld id="{BC4B2A74-6AF2-4B21-9323-D939F4CC0C97}" type="datetimeFigureOut">
              <a:rPr lang="sq-AL" smtClean="0"/>
              <a:pPr/>
              <a:t>9.9.2022</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D8341358-754F-41CC-9DD9-3A80C1DC9234}" type="slidenum">
              <a:rPr lang="sq-AL" smtClean="0"/>
              <a:pPr/>
              <a:t>‹#›</a:t>
            </a:fld>
            <a:endParaRPr lang="sq-A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q-A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4B2A74-6AF2-4B21-9323-D939F4CC0C97}" type="datetimeFigureOut">
              <a:rPr lang="sq-AL" smtClean="0"/>
              <a:pPr/>
              <a:t>9.9.2022</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D8341358-754F-41CC-9DD9-3A80C1DC9234}" type="slidenum">
              <a:rPr lang="sq-AL" smtClean="0"/>
              <a:pPr/>
              <a:t>‹#›</a:t>
            </a:fld>
            <a:endParaRPr lang="sq-A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q-A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
        <p:nvSpPr>
          <p:cNvPr id="5" name="Date Placeholder 4"/>
          <p:cNvSpPr>
            <a:spLocks noGrp="1"/>
          </p:cNvSpPr>
          <p:nvPr>
            <p:ph type="dt" sz="half" idx="10"/>
          </p:nvPr>
        </p:nvSpPr>
        <p:spPr/>
        <p:txBody>
          <a:bodyPr/>
          <a:lstStyle/>
          <a:p>
            <a:fld id="{BC4B2A74-6AF2-4B21-9323-D939F4CC0C97}" type="datetimeFigureOut">
              <a:rPr lang="sq-AL" smtClean="0"/>
              <a:pPr/>
              <a:t>9.9.2022</a:t>
            </a:fld>
            <a:endParaRPr lang="sq-AL"/>
          </a:p>
        </p:txBody>
      </p:sp>
      <p:sp>
        <p:nvSpPr>
          <p:cNvPr id="6" name="Footer Placeholder 5"/>
          <p:cNvSpPr>
            <a:spLocks noGrp="1"/>
          </p:cNvSpPr>
          <p:nvPr>
            <p:ph type="ftr" sz="quarter" idx="11"/>
          </p:nvPr>
        </p:nvSpPr>
        <p:spPr/>
        <p:txBody>
          <a:bodyPr/>
          <a:lstStyle/>
          <a:p>
            <a:endParaRPr lang="sq-AL"/>
          </a:p>
        </p:txBody>
      </p:sp>
      <p:sp>
        <p:nvSpPr>
          <p:cNvPr id="7" name="Slide Number Placeholder 6"/>
          <p:cNvSpPr>
            <a:spLocks noGrp="1"/>
          </p:cNvSpPr>
          <p:nvPr>
            <p:ph type="sldNum" sz="quarter" idx="12"/>
          </p:nvPr>
        </p:nvSpPr>
        <p:spPr/>
        <p:txBody>
          <a:bodyPr/>
          <a:lstStyle/>
          <a:p>
            <a:fld id="{D8341358-754F-41CC-9DD9-3A80C1DC9234}" type="slidenum">
              <a:rPr lang="sq-AL" smtClean="0"/>
              <a:pPr/>
              <a:t>‹#›</a:t>
            </a:fld>
            <a:endParaRPr lang="sq-A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q-A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
        <p:nvSpPr>
          <p:cNvPr id="7" name="Date Placeholder 6"/>
          <p:cNvSpPr>
            <a:spLocks noGrp="1"/>
          </p:cNvSpPr>
          <p:nvPr>
            <p:ph type="dt" sz="half" idx="10"/>
          </p:nvPr>
        </p:nvSpPr>
        <p:spPr/>
        <p:txBody>
          <a:bodyPr/>
          <a:lstStyle/>
          <a:p>
            <a:fld id="{BC4B2A74-6AF2-4B21-9323-D939F4CC0C97}" type="datetimeFigureOut">
              <a:rPr lang="sq-AL" smtClean="0"/>
              <a:pPr/>
              <a:t>9.9.2022</a:t>
            </a:fld>
            <a:endParaRPr lang="sq-AL"/>
          </a:p>
        </p:txBody>
      </p:sp>
      <p:sp>
        <p:nvSpPr>
          <p:cNvPr id="8" name="Footer Placeholder 7"/>
          <p:cNvSpPr>
            <a:spLocks noGrp="1"/>
          </p:cNvSpPr>
          <p:nvPr>
            <p:ph type="ftr" sz="quarter" idx="11"/>
          </p:nvPr>
        </p:nvSpPr>
        <p:spPr/>
        <p:txBody>
          <a:bodyPr/>
          <a:lstStyle/>
          <a:p>
            <a:endParaRPr lang="sq-AL"/>
          </a:p>
        </p:txBody>
      </p:sp>
      <p:sp>
        <p:nvSpPr>
          <p:cNvPr id="9" name="Slide Number Placeholder 8"/>
          <p:cNvSpPr>
            <a:spLocks noGrp="1"/>
          </p:cNvSpPr>
          <p:nvPr>
            <p:ph type="sldNum" sz="quarter" idx="12"/>
          </p:nvPr>
        </p:nvSpPr>
        <p:spPr/>
        <p:txBody>
          <a:bodyPr/>
          <a:lstStyle/>
          <a:p>
            <a:fld id="{D8341358-754F-41CC-9DD9-3A80C1DC9234}" type="slidenum">
              <a:rPr lang="sq-AL" smtClean="0"/>
              <a:pPr/>
              <a:t>‹#›</a:t>
            </a:fld>
            <a:endParaRPr lang="sq-A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q-AL"/>
          </a:p>
        </p:txBody>
      </p:sp>
      <p:sp>
        <p:nvSpPr>
          <p:cNvPr id="3" name="Date Placeholder 2"/>
          <p:cNvSpPr>
            <a:spLocks noGrp="1"/>
          </p:cNvSpPr>
          <p:nvPr>
            <p:ph type="dt" sz="half" idx="10"/>
          </p:nvPr>
        </p:nvSpPr>
        <p:spPr/>
        <p:txBody>
          <a:bodyPr/>
          <a:lstStyle/>
          <a:p>
            <a:fld id="{BC4B2A74-6AF2-4B21-9323-D939F4CC0C97}" type="datetimeFigureOut">
              <a:rPr lang="sq-AL" smtClean="0"/>
              <a:pPr/>
              <a:t>9.9.2022</a:t>
            </a:fld>
            <a:endParaRPr lang="sq-AL"/>
          </a:p>
        </p:txBody>
      </p:sp>
      <p:sp>
        <p:nvSpPr>
          <p:cNvPr id="4" name="Footer Placeholder 3"/>
          <p:cNvSpPr>
            <a:spLocks noGrp="1"/>
          </p:cNvSpPr>
          <p:nvPr>
            <p:ph type="ftr" sz="quarter" idx="11"/>
          </p:nvPr>
        </p:nvSpPr>
        <p:spPr/>
        <p:txBody>
          <a:bodyPr/>
          <a:lstStyle/>
          <a:p>
            <a:endParaRPr lang="sq-AL"/>
          </a:p>
        </p:txBody>
      </p:sp>
      <p:sp>
        <p:nvSpPr>
          <p:cNvPr id="5" name="Slide Number Placeholder 4"/>
          <p:cNvSpPr>
            <a:spLocks noGrp="1"/>
          </p:cNvSpPr>
          <p:nvPr>
            <p:ph type="sldNum" sz="quarter" idx="12"/>
          </p:nvPr>
        </p:nvSpPr>
        <p:spPr/>
        <p:txBody>
          <a:bodyPr/>
          <a:lstStyle/>
          <a:p>
            <a:fld id="{D8341358-754F-41CC-9DD9-3A80C1DC9234}" type="slidenum">
              <a:rPr lang="sq-AL" smtClean="0"/>
              <a:pPr/>
              <a:t>‹#›</a:t>
            </a:fld>
            <a:endParaRPr lang="sq-A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4B2A74-6AF2-4B21-9323-D939F4CC0C97}" type="datetimeFigureOut">
              <a:rPr lang="sq-AL" smtClean="0"/>
              <a:pPr/>
              <a:t>9.9.2022</a:t>
            </a:fld>
            <a:endParaRPr lang="sq-AL"/>
          </a:p>
        </p:txBody>
      </p:sp>
      <p:sp>
        <p:nvSpPr>
          <p:cNvPr id="3" name="Footer Placeholder 2"/>
          <p:cNvSpPr>
            <a:spLocks noGrp="1"/>
          </p:cNvSpPr>
          <p:nvPr>
            <p:ph type="ftr" sz="quarter" idx="11"/>
          </p:nvPr>
        </p:nvSpPr>
        <p:spPr/>
        <p:txBody>
          <a:bodyPr/>
          <a:lstStyle/>
          <a:p>
            <a:endParaRPr lang="sq-AL"/>
          </a:p>
        </p:txBody>
      </p:sp>
      <p:sp>
        <p:nvSpPr>
          <p:cNvPr id="4" name="Slide Number Placeholder 3"/>
          <p:cNvSpPr>
            <a:spLocks noGrp="1"/>
          </p:cNvSpPr>
          <p:nvPr>
            <p:ph type="sldNum" sz="quarter" idx="12"/>
          </p:nvPr>
        </p:nvSpPr>
        <p:spPr/>
        <p:txBody>
          <a:bodyPr/>
          <a:lstStyle/>
          <a:p>
            <a:fld id="{D8341358-754F-41CC-9DD9-3A80C1DC9234}" type="slidenum">
              <a:rPr lang="sq-AL" smtClean="0"/>
              <a:pPr/>
              <a:t>‹#›</a:t>
            </a:fld>
            <a:endParaRPr lang="sq-A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q-A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4B2A74-6AF2-4B21-9323-D939F4CC0C97}" type="datetimeFigureOut">
              <a:rPr lang="sq-AL" smtClean="0"/>
              <a:pPr/>
              <a:t>9.9.2022</a:t>
            </a:fld>
            <a:endParaRPr lang="sq-AL"/>
          </a:p>
        </p:txBody>
      </p:sp>
      <p:sp>
        <p:nvSpPr>
          <p:cNvPr id="6" name="Footer Placeholder 5"/>
          <p:cNvSpPr>
            <a:spLocks noGrp="1"/>
          </p:cNvSpPr>
          <p:nvPr>
            <p:ph type="ftr" sz="quarter" idx="11"/>
          </p:nvPr>
        </p:nvSpPr>
        <p:spPr/>
        <p:txBody>
          <a:bodyPr/>
          <a:lstStyle/>
          <a:p>
            <a:endParaRPr lang="sq-AL"/>
          </a:p>
        </p:txBody>
      </p:sp>
      <p:sp>
        <p:nvSpPr>
          <p:cNvPr id="7" name="Slide Number Placeholder 6"/>
          <p:cNvSpPr>
            <a:spLocks noGrp="1"/>
          </p:cNvSpPr>
          <p:nvPr>
            <p:ph type="sldNum" sz="quarter" idx="12"/>
          </p:nvPr>
        </p:nvSpPr>
        <p:spPr/>
        <p:txBody>
          <a:bodyPr/>
          <a:lstStyle/>
          <a:p>
            <a:fld id="{D8341358-754F-41CC-9DD9-3A80C1DC9234}" type="slidenum">
              <a:rPr lang="sq-AL" smtClean="0"/>
              <a:pPr/>
              <a:t>‹#›</a:t>
            </a:fld>
            <a:endParaRPr lang="sq-A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q-A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q-A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4B2A74-6AF2-4B21-9323-D939F4CC0C97}" type="datetimeFigureOut">
              <a:rPr lang="sq-AL" smtClean="0"/>
              <a:pPr/>
              <a:t>9.9.2022</a:t>
            </a:fld>
            <a:endParaRPr lang="sq-AL"/>
          </a:p>
        </p:txBody>
      </p:sp>
      <p:sp>
        <p:nvSpPr>
          <p:cNvPr id="6" name="Footer Placeholder 5"/>
          <p:cNvSpPr>
            <a:spLocks noGrp="1"/>
          </p:cNvSpPr>
          <p:nvPr>
            <p:ph type="ftr" sz="quarter" idx="11"/>
          </p:nvPr>
        </p:nvSpPr>
        <p:spPr/>
        <p:txBody>
          <a:bodyPr/>
          <a:lstStyle/>
          <a:p>
            <a:endParaRPr lang="sq-AL"/>
          </a:p>
        </p:txBody>
      </p:sp>
      <p:sp>
        <p:nvSpPr>
          <p:cNvPr id="7" name="Slide Number Placeholder 6"/>
          <p:cNvSpPr>
            <a:spLocks noGrp="1"/>
          </p:cNvSpPr>
          <p:nvPr>
            <p:ph type="sldNum" sz="quarter" idx="12"/>
          </p:nvPr>
        </p:nvSpPr>
        <p:spPr/>
        <p:txBody>
          <a:bodyPr/>
          <a:lstStyle/>
          <a:p>
            <a:fld id="{D8341358-754F-41CC-9DD9-3A80C1DC9234}" type="slidenum">
              <a:rPr lang="sq-AL" smtClean="0"/>
              <a:pPr/>
              <a:t>‹#›</a:t>
            </a:fld>
            <a:endParaRPr lang="sq-A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sq-A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4B2A74-6AF2-4B21-9323-D939F4CC0C97}" type="datetimeFigureOut">
              <a:rPr lang="sq-AL" smtClean="0"/>
              <a:pPr/>
              <a:t>9.9.2022</a:t>
            </a:fld>
            <a:endParaRPr lang="sq-A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q-A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341358-754F-41CC-9DD9-3A80C1DC9234}" type="slidenum">
              <a:rPr lang="sq-AL" smtClean="0"/>
              <a:pPr/>
              <a:t>‹#›</a:t>
            </a:fld>
            <a:endParaRPr lang="sq-A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q-A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mailto:arber.gjeta@uniel.edu.al"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ogo blu.jpg"/>
          <p:cNvPicPr>
            <a:picLocks noGrp="1" noChangeAspect="1"/>
          </p:cNvPicPr>
          <p:nvPr isPhoto="1"/>
        </p:nvPicPr>
        <p:blipFill>
          <a:blip r:embed="rId3">
            <a:lum/>
          </a:blip>
          <a:srcRect/>
          <a:stretch>
            <a:fillRect/>
          </a:stretch>
        </p:blipFill>
        <p:spPr>
          <a:xfrm>
            <a:off x="285720" y="285728"/>
            <a:ext cx="3214678" cy="928670"/>
          </a:xfrm>
          <a:prstGeom prst="rect">
            <a:avLst/>
          </a:prstGeom>
          <a:noFill/>
          <a:ln>
            <a:noFill/>
          </a:ln>
        </p:spPr>
      </p:pic>
      <p:cxnSp>
        <p:nvCxnSpPr>
          <p:cNvPr id="4" name="Straight Connector 3"/>
          <p:cNvCxnSpPr/>
          <p:nvPr/>
        </p:nvCxnSpPr>
        <p:spPr>
          <a:xfrm>
            <a:off x="300010" y="1214422"/>
            <a:ext cx="8501122" cy="1588"/>
          </a:xfrm>
          <a:prstGeom prst="line">
            <a:avLst/>
          </a:prstGeom>
          <a:ln w="50800">
            <a:solidFill>
              <a:srgbClr val="00206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0" y="6643686"/>
            <a:ext cx="9144000" cy="214314"/>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q-AL"/>
          </a:p>
        </p:txBody>
      </p:sp>
      <p:sp>
        <p:nvSpPr>
          <p:cNvPr id="9" name="Rectangle 8"/>
          <p:cNvSpPr/>
          <p:nvPr/>
        </p:nvSpPr>
        <p:spPr>
          <a:xfrm>
            <a:off x="71406" y="6550223"/>
            <a:ext cx="9144000" cy="307777"/>
          </a:xfrm>
          <a:prstGeom prst="rect">
            <a:avLst/>
          </a:prstGeom>
        </p:spPr>
        <p:txBody>
          <a:bodyPr wrap="square" anchor="b" anchorCtr="1">
            <a:normAutofit/>
          </a:bodyPr>
          <a:lstStyle/>
          <a:p>
            <a:pPr marL="515938" indent="-515938" algn="ctr"/>
            <a:r>
              <a:rPr lang="it-IT" sz="1200" b="1" i="1" dirty="0" smtClean="0">
                <a:solidFill>
                  <a:prstClr val="white"/>
                </a:solidFill>
              </a:rPr>
              <a:t>“Aleksand</a:t>
            </a:r>
            <a:r>
              <a:rPr lang="sq-AL" sz="1200" b="1" i="1" dirty="0">
                <a:solidFill>
                  <a:prstClr val="white"/>
                </a:solidFill>
              </a:rPr>
              <a:t>ë</a:t>
            </a:r>
            <a:r>
              <a:rPr lang="it-IT" sz="1200" b="1" i="1" dirty="0">
                <a:solidFill>
                  <a:prstClr val="white"/>
                </a:solidFill>
              </a:rPr>
              <a:t>r </a:t>
            </a:r>
            <a:r>
              <a:rPr lang="it-IT" sz="1200" b="1" i="1" dirty="0" smtClean="0">
                <a:solidFill>
                  <a:prstClr val="white"/>
                </a:solidFill>
              </a:rPr>
              <a:t>Xhuvani” </a:t>
            </a:r>
            <a:r>
              <a:rPr lang="it-IT" sz="1200" b="1" i="1" dirty="0" smtClean="0">
                <a:solidFill>
                  <a:schemeClr val="bg1"/>
                </a:solidFill>
              </a:rPr>
              <a:t>University, </a:t>
            </a:r>
            <a:r>
              <a:rPr lang="sq-AL" sz="1200" b="1" i="1" dirty="0" smtClean="0">
                <a:solidFill>
                  <a:schemeClr val="bg1"/>
                </a:solidFill>
              </a:rPr>
              <a:t>Elbasan</a:t>
            </a:r>
            <a:r>
              <a:rPr lang="it-IT" sz="1200" b="1" i="1" dirty="0" smtClean="0">
                <a:solidFill>
                  <a:schemeClr val="bg1"/>
                </a:solidFill>
              </a:rPr>
              <a:t>,</a:t>
            </a:r>
            <a:r>
              <a:rPr lang="sq-AL" sz="1200" b="1" i="1" dirty="0" smtClean="0">
                <a:solidFill>
                  <a:schemeClr val="bg1"/>
                </a:solidFill>
              </a:rPr>
              <a:t> </a:t>
            </a:r>
            <a:r>
              <a:rPr lang="sq-AL" sz="1200" b="1" i="1" dirty="0" err="1" smtClean="0">
                <a:solidFill>
                  <a:schemeClr val="bg1"/>
                </a:solidFill>
              </a:rPr>
              <a:t>Street</a:t>
            </a:r>
            <a:r>
              <a:rPr lang="it-IT" sz="1200" b="1" i="1" dirty="0" smtClean="0">
                <a:solidFill>
                  <a:schemeClr val="bg1"/>
                </a:solidFill>
              </a:rPr>
              <a:t> “Ismail Zyma” 3001</a:t>
            </a:r>
            <a:r>
              <a:rPr lang="sq-AL" sz="1200" b="1" i="1" dirty="0" smtClean="0">
                <a:solidFill>
                  <a:schemeClr val="bg1"/>
                </a:solidFill>
              </a:rPr>
              <a:t>,</a:t>
            </a:r>
            <a:r>
              <a:rPr lang="it-IT" sz="1200" b="1" i="1" dirty="0" smtClean="0">
                <a:solidFill>
                  <a:schemeClr val="bg1"/>
                </a:solidFill>
              </a:rPr>
              <a:t> tel :+355 54 252 593, Elbasan Albania</a:t>
            </a:r>
            <a:r>
              <a:rPr lang="sq-AL" sz="1200" b="1" i="1" dirty="0" smtClean="0">
                <a:solidFill>
                  <a:schemeClr val="bg1"/>
                </a:solidFill>
              </a:rPr>
              <a:t>, </a:t>
            </a:r>
            <a:r>
              <a:rPr lang="sq-AL" sz="1200" b="1" i="1" dirty="0" err="1" smtClean="0">
                <a:solidFill>
                  <a:schemeClr val="bg1"/>
                </a:solidFill>
              </a:rPr>
              <a:t>www.uniel.edu.al</a:t>
            </a:r>
            <a:endParaRPr lang="sq-AL" sz="1200" b="1" i="1" dirty="0">
              <a:solidFill>
                <a:schemeClr val="bg1"/>
              </a:solidFill>
            </a:endParaRPr>
          </a:p>
        </p:txBody>
      </p:sp>
      <p:sp>
        <p:nvSpPr>
          <p:cNvPr id="7" name="Rectangle 2"/>
          <p:cNvSpPr txBox="1">
            <a:spLocks noChangeArrowheads="1"/>
          </p:cNvSpPr>
          <p:nvPr/>
        </p:nvSpPr>
        <p:spPr>
          <a:xfrm>
            <a:off x="571472" y="1357298"/>
            <a:ext cx="7888960" cy="3151822"/>
          </a:xfrm>
          <a:prstGeom prst="rect">
            <a:avLst/>
          </a:prstGeom>
        </p:spPr>
        <p:txBody>
          <a:bodyPr/>
          <a:lstStyle/>
          <a:p>
            <a:pPr lvl="0" algn="ctr">
              <a:spcBef>
                <a:spcPct val="0"/>
              </a:spcBef>
              <a:defRPr/>
            </a:pPr>
            <a:endParaRPr lang="it-IT" sz="4400" dirty="0" smtClean="0"/>
          </a:p>
          <a:p>
            <a:pPr lvl="0" algn="ctr">
              <a:spcBef>
                <a:spcPct val="0"/>
              </a:spcBef>
              <a:defRPr/>
            </a:pPr>
            <a:r>
              <a:rPr lang="en-US" sz="3600" b="1" dirty="0">
                <a:latin typeface="Times New Roman" panose="02020603050405020304" pitchFamily="18" charset="0"/>
                <a:ea typeface="Calibri" panose="020F0502020204030204" pitchFamily="34" charset="0"/>
              </a:rPr>
              <a:t>Transport legislation in Albania through the process of EU integration – an overview</a:t>
            </a:r>
            <a:endParaRPr kumimoji="0" lang="de-DE" sz="3200" b="1" i="1" u="none" strike="noStrike" kern="1200" cap="none" spc="0" normalizeH="0" baseline="0" noProof="0" dirty="0" smtClean="0">
              <a:ln>
                <a:noFill/>
              </a:ln>
              <a:solidFill>
                <a:srgbClr val="002060"/>
              </a:solidFill>
              <a:effectLst/>
              <a:uLnTx/>
              <a:uFillTx/>
              <a:latin typeface="Arial Rounded MT Bold" pitchFamily="34" charset="0"/>
              <a:ea typeface="+mj-ea"/>
              <a:cs typeface="+mj-cs"/>
            </a:endParaRPr>
          </a:p>
        </p:txBody>
      </p:sp>
      <p:sp>
        <p:nvSpPr>
          <p:cNvPr id="10" name="Sottotitolo 2"/>
          <p:cNvSpPr txBox="1">
            <a:spLocks/>
          </p:cNvSpPr>
          <p:nvPr/>
        </p:nvSpPr>
        <p:spPr>
          <a:xfrm>
            <a:off x="827584" y="4581128"/>
            <a:ext cx="6461760" cy="10668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it-IT" dirty="0" smtClean="0"/>
              <a:t>Dubrovnik, 09.09.2022</a:t>
            </a:r>
            <a:endParaRPr lang="it-IT"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e13.jpg"/>
          <p:cNvPicPr>
            <a:picLocks noGrp="1" noChangeAspect="1"/>
          </p:cNvPicPr>
          <p:nvPr isPhoto="1"/>
        </p:nvPicPr>
        <p:blipFill>
          <a:blip r:embed="rId2">
            <a:lum/>
          </a:blip>
          <a:srcRect l="17290" r="977"/>
          <a:stretch>
            <a:fillRect/>
          </a:stretch>
        </p:blipFill>
        <p:spPr>
          <a:xfrm>
            <a:off x="5940152" y="0"/>
            <a:ext cx="3714776" cy="6858000"/>
          </a:xfrm>
          <a:prstGeom prst="rect">
            <a:avLst/>
          </a:prstGeom>
          <a:noFill/>
          <a:ln>
            <a:noFill/>
          </a:ln>
        </p:spPr>
      </p:pic>
      <p:sp>
        <p:nvSpPr>
          <p:cNvPr id="5" name="Slide Number Placeholder 2"/>
          <p:cNvSpPr>
            <a:spLocks noGrp="1"/>
          </p:cNvSpPr>
          <p:nvPr>
            <p:ph type="sldNum" sz="quarter" idx="12"/>
          </p:nvPr>
        </p:nvSpPr>
        <p:spPr>
          <a:xfrm>
            <a:off x="6553200" y="6248400"/>
            <a:ext cx="2133600" cy="457200"/>
          </a:xfrm>
          <a:noFill/>
          <a:ln>
            <a:miter lim="800000"/>
            <a:headEnd/>
            <a:tailEnd/>
          </a:ln>
        </p:spPr>
        <p:txBody>
          <a:bodyPr/>
          <a:lstStyle/>
          <a:p>
            <a:fld id="{04EDAFC2-8C46-4379-A6C8-2DFAF5B84108}" type="slidenum">
              <a:rPr lang="de-DE" b="1" smtClean="0">
                <a:solidFill>
                  <a:srgbClr val="002060"/>
                </a:solidFill>
              </a:rPr>
              <a:pPr/>
              <a:t>2</a:t>
            </a:fld>
            <a:endParaRPr lang="de-DE" b="1" dirty="0" smtClean="0">
              <a:solidFill>
                <a:srgbClr val="002060"/>
              </a:solidFill>
            </a:endParaRPr>
          </a:p>
        </p:txBody>
      </p:sp>
      <p:pic>
        <p:nvPicPr>
          <p:cNvPr id="6" name="Picture 1" descr="logo blu.jpg"/>
          <p:cNvPicPr>
            <a:picLocks noGrp="1" noChangeAspect="1"/>
          </p:cNvPicPr>
          <p:nvPr isPhoto="1"/>
        </p:nvPicPr>
        <p:blipFill>
          <a:blip r:embed="rId3">
            <a:lum/>
          </a:blip>
          <a:srcRect/>
          <a:stretch>
            <a:fillRect/>
          </a:stretch>
        </p:blipFill>
        <p:spPr>
          <a:xfrm>
            <a:off x="285720" y="285726"/>
            <a:ext cx="1261944" cy="767009"/>
          </a:xfrm>
          <a:prstGeom prst="rect">
            <a:avLst/>
          </a:prstGeom>
          <a:noFill/>
          <a:ln>
            <a:noFill/>
          </a:ln>
        </p:spPr>
      </p:pic>
      <p:sp>
        <p:nvSpPr>
          <p:cNvPr id="7" name="Titolo 1"/>
          <p:cNvSpPr txBox="1">
            <a:spLocks/>
          </p:cNvSpPr>
          <p:nvPr/>
        </p:nvSpPr>
        <p:spPr>
          <a:xfrm>
            <a:off x="1547664" y="274638"/>
            <a:ext cx="7992888" cy="128215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dirty="0" smtClean="0"/>
              <a:t>Legislative </a:t>
            </a:r>
            <a:r>
              <a:rPr lang="it-IT" dirty="0" err="1" smtClean="0"/>
              <a:t>framework</a:t>
            </a:r>
            <a:endParaRPr lang="it-IT" dirty="0"/>
          </a:p>
        </p:txBody>
      </p:sp>
      <p:sp>
        <p:nvSpPr>
          <p:cNvPr id="8" name="Segnaposto contenuto 2"/>
          <p:cNvSpPr txBox="1">
            <a:spLocks/>
          </p:cNvSpPr>
          <p:nvPr/>
        </p:nvSpPr>
        <p:spPr>
          <a:xfrm>
            <a:off x="457200" y="1600200"/>
            <a:ext cx="8507288" cy="48006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US" altLang="it-IT" sz="2000" dirty="0" smtClean="0"/>
              <a:t>The process of Codification </a:t>
            </a:r>
            <a:endParaRPr lang="it-IT" altLang="it-IT" sz="2000" dirty="0" smtClean="0"/>
          </a:p>
          <a:p>
            <a:pPr lvl="1" algn="just"/>
            <a:r>
              <a:rPr lang="it-IT" altLang="it-IT" sz="2000" dirty="0" smtClean="0"/>
              <a:t>Two breaking point </a:t>
            </a:r>
          </a:p>
          <a:p>
            <a:pPr lvl="2" algn="just"/>
            <a:r>
              <a:rPr lang="it-IT" altLang="it-IT" sz="1600" dirty="0" smtClean="0"/>
              <a:t>Changes of regime </a:t>
            </a:r>
          </a:p>
          <a:p>
            <a:pPr lvl="3" algn="just"/>
            <a:r>
              <a:rPr lang="en-US" sz="1200" dirty="0">
                <a:latin typeface="Times New Roman" panose="02020603050405020304" pitchFamily="18" charset="0"/>
                <a:ea typeface="Calibri" panose="020F0502020204030204" pitchFamily="34" charset="0"/>
              </a:rPr>
              <a:t>law no. 7877 date </a:t>
            </a:r>
            <a:r>
              <a:rPr lang="en-US" sz="1200" b="1" dirty="0">
                <a:latin typeface="Times New Roman" panose="02020603050405020304" pitchFamily="18" charset="0"/>
                <a:ea typeface="Calibri" panose="020F0502020204030204" pitchFamily="34" charset="0"/>
              </a:rPr>
              <a:t>30.11.1994</a:t>
            </a:r>
            <a:r>
              <a:rPr lang="en-US" sz="1200" dirty="0">
                <a:latin typeface="Times New Roman" panose="02020603050405020304" pitchFamily="18" charset="0"/>
                <a:ea typeface="Calibri" panose="020F0502020204030204" pitchFamily="34" charset="0"/>
              </a:rPr>
              <a:t> “On Albanian Civil Aviation</a:t>
            </a:r>
            <a:r>
              <a:rPr lang="en-US" sz="1200" dirty="0" smtClean="0">
                <a:latin typeface="Times New Roman" panose="02020603050405020304" pitchFamily="18" charset="0"/>
                <a:ea typeface="Calibri" panose="020F0502020204030204" pitchFamily="34" charset="0"/>
              </a:rPr>
              <a:t>”.</a:t>
            </a:r>
          </a:p>
          <a:p>
            <a:pPr lvl="3" algn="just"/>
            <a:r>
              <a:rPr lang="en-US" sz="1200" dirty="0">
                <a:latin typeface="Times New Roman" panose="02020603050405020304" pitchFamily="18" charset="0"/>
                <a:ea typeface="Calibri" panose="020F0502020204030204" pitchFamily="34" charset="0"/>
              </a:rPr>
              <a:t>law no. 8308 date </a:t>
            </a:r>
            <a:r>
              <a:rPr lang="en-US" sz="1200" b="1" dirty="0" smtClean="0">
                <a:latin typeface="Times New Roman" panose="02020603050405020304" pitchFamily="18" charset="0"/>
                <a:ea typeface="Calibri" panose="020F0502020204030204" pitchFamily="34" charset="0"/>
              </a:rPr>
              <a:t>18.03.1998</a:t>
            </a:r>
            <a:r>
              <a:rPr lang="en-US" sz="1200" dirty="0" smtClean="0">
                <a:latin typeface="Times New Roman" panose="02020603050405020304" pitchFamily="18" charset="0"/>
                <a:ea typeface="Calibri" panose="020F0502020204030204" pitchFamily="34" charset="0"/>
              </a:rPr>
              <a:t> “</a:t>
            </a:r>
            <a:r>
              <a:rPr lang="en-US" sz="1200" dirty="0">
                <a:latin typeface="Times New Roman" panose="02020603050405020304" pitchFamily="18" charset="0"/>
                <a:ea typeface="Calibri" panose="020F0502020204030204" pitchFamily="34" charset="0"/>
              </a:rPr>
              <a:t>On road transport</a:t>
            </a:r>
            <a:r>
              <a:rPr lang="en-US" sz="1200" dirty="0" smtClean="0">
                <a:latin typeface="Times New Roman" panose="02020603050405020304" pitchFamily="18" charset="0"/>
                <a:ea typeface="Calibri" panose="020F0502020204030204" pitchFamily="34" charset="0"/>
              </a:rPr>
              <a:t>”</a:t>
            </a:r>
          </a:p>
          <a:p>
            <a:pPr lvl="3" algn="just"/>
            <a:r>
              <a:rPr lang="en-US" sz="1200" dirty="0">
                <a:latin typeface="Times New Roman" panose="02020603050405020304" pitchFamily="18" charset="0"/>
                <a:ea typeface="Calibri" panose="020F0502020204030204" pitchFamily="34" charset="0"/>
              </a:rPr>
              <a:t>law no. 9317 date </a:t>
            </a:r>
            <a:r>
              <a:rPr lang="en-US" sz="1200" b="1" dirty="0" smtClean="0">
                <a:latin typeface="Times New Roman" panose="02020603050405020304" pitchFamily="18" charset="0"/>
                <a:ea typeface="Calibri" panose="020F0502020204030204" pitchFamily="34" charset="0"/>
              </a:rPr>
              <a:t>18.11.2004</a:t>
            </a:r>
            <a:r>
              <a:rPr lang="en-US" sz="1200" dirty="0" smtClean="0">
                <a:latin typeface="Times New Roman" panose="02020603050405020304" pitchFamily="18" charset="0"/>
                <a:ea typeface="Calibri" panose="020F0502020204030204" pitchFamily="34" charset="0"/>
              </a:rPr>
              <a:t> </a:t>
            </a:r>
            <a:r>
              <a:rPr lang="en-US" sz="1200" dirty="0">
                <a:latin typeface="Times New Roman" panose="02020603050405020304" pitchFamily="18" charset="0"/>
                <a:ea typeface="Calibri" panose="020F0502020204030204" pitchFamily="34" charset="0"/>
              </a:rPr>
              <a:t>“Rail transport code of the Republic of Albania”.</a:t>
            </a:r>
            <a:endParaRPr lang="it-IT" altLang="it-IT" sz="1200" dirty="0" smtClean="0"/>
          </a:p>
          <a:p>
            <a:pPr lvl="2" algn="just"/>
            <a:r>
              <a:rPr lang="it-IT" altLang="it-IT" sz="1600" dirty="0" smtClean="0"/>
              <a:t>EU integration process</a:t>
            </a:r>
          </a:p>
          <a:p>
            <a:pPr lvl="3" algn="just"/>
            <a:r>
              <a:rPr lang="it-IT" altLang="it-IT" sz="1200" dirty="0" smtClean="0"/>
              <a:t>ASA with EU needs to deal with EU principles</a:t>
            </a:r>
          </a:p>
          <a:p>
            <a:pPr lvl="1" algn="just"/>
            <a:r>
              <a:rPr lang="it-IT" altLang="it-IT" sz="2000" dirty="0" smtClean="0"/>
              <a:t>Codification under EU expertise</a:t>
            </a:r>
          </a:p>
          <a:p>
            <a:pPr lvl="2" algn="just"/>
            <a:r>
              <a:rPr lang="it-IT" altLang="it-IT" sz="1600" dirty="0" smtClean="0"/>
              <a:t>Maritime</a:t>
            </a:r>
          </a:p>
          <a:p>
            <a:pPr lvl="3" algn="just"/>
            <a:r>
              <a:rPr lang="en-US" sz="1200" dirty="0">
                <a:latin typeface="Times New Roman" panose="02020603050405020304" pitchFamily="18" charset="0"/>
                <a:ea typeface="Calibri" panose="020F0502020204030204" pitchFamily="34" charset="0"/>
              </a:rPr>
              <a:t>Law no. 9251 date 08.07.2004 “Maritime Code of the Republic of Albania”, </a:t>
            </a:r>
            <a:r>
              <a:rPr lang="en-US" sz="1200" dirty="0" smtClean="0">
                <a:latin typeface="Times New Roman" panose="02020603050405020304" pitchFamily="18" charset="0"/>
                <a:ea typeface="Calibri" panose="020F0502020204030204" pitchFamily="34" charset="0"/>
              </a:rPr>
              <a:t>amended</a:t>
            </a:r>
          </a:p>
          <a:p>
            <a:pPr lvl="3" algn="just"/>
            <a:r>
              <a:rPr lang="en-US" sz="1200" dirty="0">
                <a:latin typeface="Times New Roman" panose="02020603050405020304" pitchFamily="18" charset="0"/>
                <a:ea typeface="Calibri" panose="020F0502020204030204" pitchFamily="34" charset="0"/>
              </a:rPr>
              <a:t>Law no. 9130 of 2003 disposes on Port Authorities </a:t>
            </a:r>
            <a:endParaRPr lang="en-US" sz="1200" dirty="0" smtClean="0">
              <a:latin typeface="Times New Roman" panose="02020603050405020304" pitchFamily="18" charset="0"/>
              <a:ea typeface="Calibri" panose="020F0502020204030204" pitchFamily="34" charset="0"/>
            </a:endParaRPr>
          </a:p>
          <a:p>
            <a:pPr lvl="2" algn="just"/>
            <a:r>
              <a:rPr lang="en-US" altLang="it-IT" sz="1600" dirty="0" smtClean="0">
                <a:latin typeface="Times New Roman" panose="02020603050405020304" pitchFamily="18" charset="0"/>
              </a:rPr>
              <a:t>Rail</a:t>
            </a:r>
          </a:p>
          <a:p>
            <a:pPr lvl="3" algn="just"/>
            <a:r>
              <a:rPr lang="it-IT" sz="1200" dirty="0">
                <a:latin typeface="Times New Roman" panose="02020603050405020304" pitchFamily="18" charset="0"/>
                <a:ea typeface="Calibri" panose="020F0502020204030204" pitchFamily="34" charset="0"/>
              </a:rPr>
              <a:t>Code of Rail Transport of </a:t>
            </a:r>
            <a:r>
              <a:rPr lang="it-IT" sz="1200" dirty="0" smtClean="0">
                <a:latin typeface="Times New Roman" panose="02020603050405020304" pitchFamily="18" charset="0"/>
                <a:ea typeface="Calibri" panose="020F0502020204030204" pitchFamily="34" charset="0"/>
              </a:rPr>
              <a:t>2016</a:t>
            </a:r>
          </a:p>
          <a:p>
            <a:pPr lvl="3" algn="just"/>
            <a:r>
              <a:rPr lang="it-IT" altLang="it-IT" sz="1200" dirty="0" smtClean="0">
                <a:latin typeface="Times New Roman" panose="02020603050405020304" pitchFamily="18" charset="0"/>
              </a:rPr>
              <a:t>Forthcoming Regulatory </a:t>
            </a:r>
            <a:r>
              <a:rPr lang="it-IT" altLang="it-IT" sz="1200" dirty="0" smtClean="0">
                <a:latin typeface="Times New Roman" panose="02020603050405020304" pitchFamily="18" charset="0"/>
              </a:rPr>
              <a:t>Authorities – waiting since 2019</a:t>
            </a:r>
            <a:endParaRPr lang="it-IT" altLang="it-IT" sz="1200" dirty="0" smtClean="0">
              <a:latin typeface="Times New Roman" panose="02020603050405020304" pitchFamily="18" charset="0"/>
            </a:endParaRPr>
          </a:p>
          <a:p>
            <a:pPr lvl="2" algn="just"/>
            <a:r>
              <a:rPr lang="it-IT" altLang="it-IT" sz="1600" dirty="0" smtClean="0">
                <a:latin typeface="Times New Roman" panose="02020603050405020304" pitchFamily="18" charset="0"/>
              </a:rPr>
              <a:t>Air </a:t>
            </a:r>
          </a:p>
          <a:p>
            <a:pPr lvl="3" algn="just"/>
            <a:r>
              <a:rPr lang="it-IT" sz="1200" dirty="0">
                <a:latin typeface="Times New Roman" panose="02020603050405020304" pitchFamily="18" charset="0"/>
                <a:ea typeface="Calibri" panose="020F0502020204030204" pitchFamily="34" charset="0"/>
              </a:rPr>
              <a:t>Air </a:t>
            </a:r>
            <a:r>
              <a:rPr lang="it-IT" sz="1200" dirty="0" smtClean="0">
                <a:latin typeface="Times New Roman" panose="02020603050405020304" pitchFamily="18" charset="0"/>
                <a:ea typeface="Calibri" panose="020F0502020204030204" pitchFamily="34" charset="0"/>
              </a:rPr>
              <a:t>Code - </a:t>
            </a:r>
            <a:r>
              <a:rPr lang="it-IT" sz="1200" dirty="0">
                <a:latin typeface="Times New Roman" panose="02020603050405020304" pitchFamily="18" charset="0"/>
                <a:ea typeface="Calibri" panose="020F0502020204030204" pitchFamily="34" charset="0"/>
              </a:rPr>
              <a:t>Law no. 10040 date </a:t>
            </a:r>
            <a:r>
              <a:rPr lang="it-IT" sz="1200" dirty="0" smtClean="0">
                <a:latin typeface="Times New Roman" panose="02020603050405020304" pitchFamily="18" charset="0"/>
                <a:ea typeface="Calibri" panose="020F0502020204030204" pitchFamily="34" charset="0"/>
              </a:rPr>
              <a:t>22.12.2008</a:t>
            </a:r>
          </a:p>
          <a:p>
            <a:pPr lvl="3" algn="just"/>
            <a:r>
              <a:rPr lang="it-IT" altLang="it-IT" sz="1200" dirty="0" smtClean="0">
                <a:latin typeface="Times New Roman" panose="02020603050405020304" pitchFamily="18" charset="0"/>
              </a:rPr>
              <a:t>New Air code and not changes to the abomeve mentioned – </a:t>
            </a:r>
            <a:r>
              <a:rPr lang="it-IT" altLang="it-IT" sz="1200" dirty="0" smtClean="0">
                <a:latin typeface="Times New Roman" panose="02020603050405020304" pitchFamily="18" charset="0"/>
              </a:rPr>
              <a:t>adopted in 2020</a:t>
            </a:r>
            <a:endParaRPr lang="it-IT" altLang="it-IT" sz="1200" dirty="0" smtClean="0">
              <a:latin typeface="Times New Roman" panose="02020603050405020304" pitchFamily="18" charset="0"/>
            </a:endParaRPr>
          </a:p>
          <a:p>
            <a:pPr lvl="2" algn="just"/>
            <a:r>
              <a:rPr lang="it-IT" altLang="it-IT" sz="1600" dirty="0" smtClean="0">
                <a:latin typeface="Times New Roman" panose="02020603050405020304" pitchFamily="18" charset="0"/>
              </a:rPr>
              <a:t>Road</a:t>
            </a:r>
          </a:p>
          <a:p>
            <a:pPr lvl="3" algn="just"/>
            <a:r>
              <a:rPr lang="sq-AL" sz="1200" dirty="0">
                <a:latin typeface="Times New Roman" panose="02020603050405020304" pitchFamily="18" charset="0"/>
                <a:ea typeface="Calibri" panose="020F0502020204030204" pitchFamily="34" charset="0"/>
              </a:rPr>
              <a:t>Law 8308 dated 18.3.1998 “On Road Transport”, as amended</a:t>
            </a:r>
            <a:endParaRPr lang="it-IT" altLang="it-IT" sz="1200" dirty="0" smtClean="0"/>
          </a:p>
          <a:p>
            <a:pPr lvl="2" algn="just"/>
            <a:endParaRPr lang="it-IT" altLang="it-IT" sz="1600" dirty="0" smtClean="0"/>
          </a:p>
          <a:p>
            <a:pPr lvl="2" algn="just"/>
            <a:endParaRPr lang="it-IT" altLang="it-IT" sz="1600" dirty="0" smtClean="0"/>
          </a:p>
          <a:p>
            <a:pPr lvl="2" algn="just"/>
            <a:endParaRPr lang="it-IT" altLang="it-IT" sz="16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e13.jpg"/>
          <p:cNvPicPr>
            <a:picLocks noGrp="1" noChangeAspect="1"/>
          </p:cNvPicPr>
          <p:nvPr isPhoto="1"/>
        </p:nvPicPr>
        <p:blipFill>
          <a:blip r:embed="rId2">
            <a:lum/>
          </a:blip>
          <a:srcRect l="17290" r="977"/>
          <a:stretch>
            <a:fillRect/>
          </a:stretch>
        </p:blipFill>
        <p:spPr>
          <a:xfrm>
            <a:off x="5940152" y="0"/>
            <a:ext cx="3714776" cy="6858000"/>
          </a:xfrm>
          <a:prstGeom prst="rect">
            <a:avLst/>
          </a:prstGeom>
          <a:noFill/>
          <a:ln>
            <a:noFill/>
          </a:ln>
        </p:spPr>
      </p:pic>
      <p:sp>
        <p:nvSpPr>
          <p:cNvPr id="5" name="Slide Number Placeholder 2"/>
          <p:cNvSpPr>
            <a:spLocks noGrp="1"/>
          </p:cNvSpPr>
          <p:nvPr>
            <p:ph type="sldNum" sz="quarter" idx="12"/>
          </p:nvPr>
        </p:nvSpPr>
        <p:spPr>
          <a:xfrm>
            <a:off x="6553200" y="6248400"/>
            <a:ext cx="2133600" cy="457200"/>
          </a:xfrm>
          <a:noFill/>
          <a:ln>
            <a:miter lim="800000"/>
            <a:headEnd/>
            <a:tailEnd/>
          </a:ln>
        </p:spPr>
        <p:txBody>
          <a:bodyPr/>
          <a:lstStyle/>
          <a:p>
            <a:fld id="{04EDAFC2-8C46-4379-A6C8-2DFAF5B84108}" type="slidenum">
              <a:rPr lang="de-DE" b="1" smtClean="0">
                <a:solidFill>
                  <a:srgbClr val="002060"/>
                </a:solidFill>
              </a:rPr>
              <a:pPr/>
              <a:t>3</a:t>
            </a:fld>
            <a:endParaRPr lang="de-DE" b="1" dirty="0" smtClean="0">
              <a:solidFill>
                <a:srgbClr val="002060"/>
              </a:solidFill>
            </a:endParaRPr>
          </a:p>
        </p:txBody>
      </p:sp>
      <p:pic>
        <p:nvPicPr>
          <p:cNvPr id="6" name="Picture 1" descr="logo blu.jpg"/>
          <p:cNvPicPr>
            <a:picLocks noGrp="1" noChangeAspect="1"/>
          </p:cNvPicPr>
          <p:nvPr isPhoto="1"/>
        </p:nvPicPr>
        <p:blipFill>
          <a:blip r:embed="rId3">
            <a:lum/>
          </a:blip>
          <a:srcRect/>
          <a:stretch>
            <a:fillRect/>
          </a:stretch>
        </p:blipFill>
        <p:spPr>
          <a:xfrm>
            <a:off x="285720" y="285726"/>
            <a:ext cx="1261944" cy="767009"/>
          </a:xfrm>
          <a:prstGeom prst="rect">
            <a:avLst/>
          </a:prstGeom>
          <a:noFill/>
          <a:ln>
            <a:noFill/>
          </a:ln>
        </p:spPr>
      </p:pic>
      <p:sp>
        <p:nvSpPr>
          <p:cNvPr id="7" name="Titolo 1"/>
          <p:cNvSpPr txBox="1">
            <a:spLocks/>
          </p:cNvSpPr>
          <p:nvPr/>
        </p:nvSpPr>
        <p:spPr>
          <a:xfrm>
            <a:off x="1547664" y="274638"/>
            <a:ext cx="7992888" cy="106613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dirty="0" smtClean="0"/>
              <a:t>Process of Codification </a:t>
            </a:r>
            <a:r>
              <a:rPr lang="it-IT" sz="3200" dirty="0" smtClean="0"/>
              <a:t>and EU influence</a:t>
            </a:r>
            <a:endParaRPr lang="it-IT" sz="3200" dirty="0"/>
          </a:p>
        </p:txBody>
      </p:sp>
      <p:sp>
        <p:nvSpPr>
          <p:cNvPr id="8" name="Segnaposto contenuto 2"/>
          <p:cNvSpPr txBox="1">
            <a:spLocks/>
          </p:cNvSpPr>
          <p:nvPr/>
        </p:nvSpPr>
        <p:spPr>
          <a:xfrm>
            <a:off x="457200" y="1340768"/>
            <a:ext cx="8507288" cy="506003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indent="-228600">
              <a:buClr>
                <a:srgbClr val="A9A57C"/>
              </a:buClr>
            </a:pPr>
            <a:r>
              <a:rPr lang="it-IT" sz="2400" dirty="0">
                <a:latin typeface="Times New Roman" panose="02020603050405020304" pitchFamily="18" charset="0"/>
                <a:ea typeface="Calibri" panose="020F0502020204030204" pitchFamily="34" charset="0"/>
              </a:rPr>
              <a:t>The process of codification always involves difficulties starting from the assumption that it must culminate with </a:t>
            </a:r>
            <a:endParaRPr lang="it-IT" sz="2400" dirty="0" smtClean="0">
              <a:latin typeface="Times New Roman" panose="02020603050405020304" pitchFamily="18" charset="0"/>
              <a:ea typeface="Calibri" panose="020F0502020204030204" pitchFamily="34" charset="0"/>
            </a:endParaRPr>
          </a:p>
          <a:p>
            <a:pPr lvl="1" indent="-228600">
              <a:buClr>
                <a:srgbClr val="A9A57C"/>
              </a:buClr>
            </a:pPr>
            <a:r>
              <a:rPr lang="it-IT" sz="2000" dirty="0" smtClean="0">
                <a:latin typeface="Times New Roman" panose="02020603050405020304" pitchFamily="18" charset="0"/>
                <a:ea typeface="Calibri" panose="020F0502020204030204" pitchFamily="34" charset="0"/>
              </a:rPr>
              <a:t>an </a:t>
            </a:r>
            <a:r>
              <a:rPr lang="it-IT" sz="2000" dirty="0">
                <a:latin typeface="Times New Roman" panose="02020603050405020304" pitchFamily="18" charset="0"/>
                <a:ea typeface="Calibri" panose="020F0502020204030204" pitchFamily="34" charset="0"/>
              </a:rPr>
              <a:t>organic, complete and, in principle, tendentially autonomous corpus within the legal system</a:t>
            </a:r>
            <a:endParaRPr lang="it-IT" sz="2000" dirty="0">
              <a:solidFill>
                <a:srgbClr val="2F2B20"/>
              </a:solidFill>
            </a:endParaRPr>
          </a:p>
          <a:p>
            <a:pPr indent="-228600">
              <a:buClr>
                <a:srgbClr val="A9A57C"/>
              </a:buClr>
            </a:pPr>
            <a:r>
              <a:rPr lang="it-IT" sz="2400" dirty="0" smtClean="0">
                <a:latin typeface="Times New Roman" panose="02020603050405020304" pitchFamily="18" charset="0"/>
                <a:ea typeface="Calibri" panose="020F0502020204030204" pitchFamily="34" charset="0"/>
              </a:rPr>
              <a:t>National </a:t>
            </a:r>
            <a:r>
              <a:rPr lang="it-IT" sz="2400" dirty="0">
                <a:latin typeface="Times New Roman" panose="02020603050405020304" pitchFamily="18" charset="0"/>
                <a:ea typeface="Calibri" panose="020F0502020204030204" pitchFamily="34" charset="0"/>
              </a:rPr>
              <a:t>legislation is mainly affected by international </a:t>
            </a:r>
            <a:r>
              <a:rPr lang="it-IT" sz="2400" dirty="0" smtClean="0">
                <a:latin typeface="Times New Roman" panose="02020603050405020304" pitchFamily="18" charset="0"/>
                <a:ea typeface="Calibri" panose="020F0502020204030204" pitchFamily="34" charset="0"/>
              </a:rPr>
              <a:t>law</a:t>
            </a:r>
            <a:endParaRPr lang="it-IT" sz="2400" dirty="0" smtClean="0">
              <a:latin typeface="Times New Roman" panose="02020603050405020304" pitchFamily="18" charset="0"/>
              <a:ea typeface="Calibri" panose="020F0502020204030204" pitchFamily="34" charset="0"/>
            </a:endParaRPr>
          </a:p>
          <a:p>
            <a:pPr indent="-228600">
              <a:buClr>
                <a:srgbClr val="A9A57C"/>
              </a:buClr>
            </a:pPr>
            <a:r>
              <a:rPr lang="it-IT" sz="2400" dirty="0" smtClean="0">
                <a:latin typeface="Times New Roman" panose="02020603050405020304" pitchFamily="18" charset="0"/>
                <a:ea typeface="Calibri" panose="020F0502020204030204" pitchFamily="34" charset="0"/>
              </a:rPr>
              <a:t>The Italian paradigma of codification within transport </a:t>
            </a:r>
          </a:p>
          <a:p>
            <a:pPr lvl="1" indent="-228600">
              <a:buClr>
                <a:srgbClr val="A9A57C"/>
              </a:buClr>
            </a:pPr>
            <a:r>
              <a:rPr lang="it-IT" sz="2000" dirty="0" smtClean="0">
                <a:latin typeface="Times New Roman" panose="02020603050405020304" pitchFamily="18" charset="0"/>
                <a:ea typeface="Calibri" panose="020F0502020204030204" pitchFamily="34" charset="0"/>
              </a:rPr>
              <a:t>Code of Navigation </a:t>
            </a:r>
            <a:endParaRPr lang="it-IT" sz="2000" dirty="0" smtClean="0">
              <a:latin typeface="Times New Roman" panose="02020603050405020304" pitchFamily="18" charset="0"/>
              <a:ea typeface="Calibri" panose="020F0502020204030204" pitchFamily="34" charset="0"/>
            </a:endParaRPr>
          </a:p>
          <a:p>
            <a:pPr lvl="1" indent="-228600">
              <a:buClr>
                <a:srgbClr val="A9A57C"/>
              </a:buClr>
            </a:pPr>
            <a:endParaRPr lang="it-IT" sz="2000" dirty="0">
              <a:latin typeface="Times New Roman" panose="02020603050405020304" pitchFamily="18" charset="0"/>
              <a:ea typeface="Calibri" panose="020F0502020204030204" pitchFamily="34" charset="0"/>
            </a:endParaRPr>
          </a:p>
          <a:p>
            <a:pPr indent="-228600">
              <a:buClr>
                <a:srgbClr val="A9A57C"/>
              </a:buClr>
            </a:pPr>
            <a:r>
              <a:rPr lang="it-IT" sz="2400" dirty="0" smtClean="0">
                <a:latin typeface="Times New Roman" panose="02020603050405020304" pitchFamily="18" charset="0"/>
                <a:ea typeface="Calibri" panose="020F0502020204030204" pitchFamily="34" charset="0"/>
              </a:rPr>
              <a:t>Breaking point </a:t>
            </a:r>
          </a:p>
          <a:p>
            <a:pPr lvl="1" indent="-228600">
              <a:buClr>
                <a:srgbClr val="A9A57C"/>
              </a:buClr>
            </a:pPr>
            <a:r>
              <a:rPr lang="it-IT" sz="2000" dirty="0" smtClean="0">
                <a:latin typeface="Times New Roman" panose="02020603050405020304" pitchFamily="18" charset="0"/>
                <a:ea typeface="Calibri" panose="020F0502020204030204" pitchFamily="34" charset="0"/>
              </a:rPr>
              <a:t>Signing of the </a:t>
            </a:r>
            <a:r>
              <a:rPr lang="en-US" sz="2000" dirty="0">
                <a:latin typeface="Times New Roman" panose="02020603050405020304" pitchFamily="18" charset="0"/>
                <a:ea typeface="Calibri" panose="020F0502020204030204" pitchFamily="34" charset="0"/>
              </a:rPr>
              <a:t>Stabilization and Association Agreement with the EU, ratified with law no. 9590 date </a:t>
            </a:r>
            <a:r>
              <a:rPr lang="en-US" sz="2000" dirty="0" smtClean="0">
                <a:latin typeface="Times New Roman" panose="02020603050405020304" pitchFamily="18" charset="0"/>
                <a:ea typeface="Calibri" panose="020F0502020204030204" pitchFamily="34" charset="0"/>
              </a:rPr>
              <a:t>27.07.2006</a:t>
            </a:r>
          </a:p>
          <a:p>
            <a:pPr lvl="1" indent="-228600">
              <a:buClr>
                <a:srgbClr val="A9A57C"/>
              </a:buClr>
            </a:pPr>
            <a:r>
              <a:rPr lang="en-US" sz="2000" dirty="0">
                <a:latin typeface="Times New Roman" panose="02020603050405020304" pitchFamily="18" charset="0"/>
                <a:ea typeface="Calibri" panose="020F0502020204030204" pitchFamily="34" charset="0"/>
              </a:rPr>
              <a:t>Acquis </a:t>
            </a:r>
            <a:r>
              <a:rPr lang="en-US" sz="2000" dirty="0" err="1" smtClean="0">
                <a:latin typeface="Times New Roman" panose="02020603050405020304" pitchFamily="18" charset="0"/>
                <a:ea typeface="Calibri" panose="020F0502020204030204" pitchFamily="34" charset="0"/>
              </a:rPr>
              <a:t>communautaire</a:t>
            </a:r>
            <a:endParaRPr lang="en-US" sz="2000" dirty="0" smtClean="0">
              <a:latin typeface="Times New Roman" panose="02020603050405020304" pitchFamily="18" charset="0"/>
              <a:ea typeface="Calibri" panose="020F0502020204030204" pitchFamily="34" charset="0"/>
            </a:endParaRPr>
          </a:p>
          <a:p>
            <a:pPr lvl="1" indent="-228600">
              <a:buClr>
                <a:srgbClr val="A9A57C"/>
              </a:buClr>
            </a:pPr>
            <a:r>
              <a:rPr lang="en-US" sz="2000" dirty="0" smtClean="0">
                <a:latin typeface="Times New Roman" panose="02020603050405020304" pitchFamily="18" charset="0"/>
                <a:ea typeface="Calibri" panose="020F0502020204030204" pitchFamily="34" charset="0"/>
              </a:rPr>
              <a:t>Free movement of transport services (art. 59)</a:t>
            </a:r>
            <a:endParaRPr lang="it-IT" sz="2000" dirty="0" smtClean="0">
              <a:latin typeface="Times New Roman" panose="02020603050405020304" pitchFamily="18" charset="0"/>
              <a:ea typeface="Calibri" panose="020F0502020204030204" pitchFamily="34" charset="0"/>
            </a:endParaRPr>
          </a:p>
          <a:p>
            <a:pPr indent="-228600">
              <a:buClr>
                <a:srgbClr val="A9A57C"/>
              </a:buClr>
            </a:pPr>
            <a:endParaRPr lang="it-IT" sz="2400" dirty="0" smtClean="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7679924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e13.jpg"/>
          <p:cNvPicPr>
            <a:picLocks noGrp="1" noChangeAspect="1"/>
          </p:cNvPicPr>
          <p:nvPr isPhoto="1"/>
        </p:nvPicPr>
        <p:blipFill>
          <a:blip r:embed="rId2">
            <a:lum/>
          </a:blip>
          <a:srcRect l="17290" r="977"/>
          <a:stretch>
            <a:fillRect/>
          </a:stretch>
        </p:blipFill>
        <p:spPr>
          <a:xfrm>
            <a:off x="5940152" y="0"/>
            <a:ext cx="3714776" cy="6858000"/>
          </a:xfrm>
          <a:prstGeom prst="rect">
            <a:avLst/>
          </a:prstGeom>
          <a:noFill/>
          <a:ln>
            <a:noFill/>
          </a:ln>
        </p:spPr>
      </p:pic>
      <p:sp>
        <p:nvSpPr>
          <p:cNvPr id="5" name="Slide Number Placeholder 2"/>
          <p:cNvSpPr>
            <a:spLocks noGrp="1"/>
          </p:cNvSpPr>
          <p:nvPr>
            <p:ph type="sldNum" sz="quarter" idx="12"/>
          </p:nvPr>
        </p:nvSpPr>
        <p:spPr>
          <a:xfrm>
            <a:off x="6553200" y="6248400"/>
            <a:ext cx="2133600" cy="457200"/>
          </a:xfrm>
          <a:noFill/>
          <a:ln>
            <a:miter lim="800000"/>
            <a:headEnd/>
            <a:tailEnd/>
          </a:ln>
        </p:spPr>
        <p:txBody>
          <a:bodyPr/>
          <a:lstStyle/>
          <a:p>
            <a:fld id="{04EDAFC2-8C46-4379-A6C8-2DFAF5B84108}" type="slidenum">
              <a:rPr lang="de-DE" b="1" smtClean="0">
                <a:solidFill>
                  <a:srgbClr val="002060"/>
                </a:solidFill>
              </a:rPr>
              <a:pPr/>
              <a:t>4</a:t>
            </a:fld>
            <a:endParaRPr lang="de-DE" b="1" dirty="0" smtClean="0">
              <a:solidFill>
                <a:srgbClr val="002060"/>
              </a:solidFill>
            </a:endParaRPr>
          </a:p>
        </p:txBody>
      </p:sp>
      <p:pic>
        <p:nvPicPr>
          <p:cNvPr id="6" name="Picture 1" descr="logo blu.jpg"/>
          <p:cNvPicPr>
            <a:picLocks noGrp="1" noChangeAspect="1"/>
          </p:cNvPicPr>
          <p:nvPr isPhoto="1"/>
        </p:nvPicPr>
        <p:blipFill>
          <a:blip r:embed="rId3">
            <a:lum/>
          </a:blip>
          <a:srcRect/>
          <a:stretch>
            <a:fillRect/>
          </a:stretch>
        </p:blipFill>
        <p:spPr>
          <a:xfrm>
            <a:off x="285720" y="285726"/>
            <a:ext cx="1261944" cy="767009"/>
          </a:xfrm>
          <a:prstGeom prst="rect">
            <a:avLst/>
          </a:prstGeom>
          <a:noFill/>
          <a:ln>
            <a:noFill/>
          </a:ln>
        </p:spPr>
      </p:pic>
      <p:sp>
        <p:nvSpPr>
          <p:cNvPr id="7" name="Titolo 1"/>
          <p:cNvSpPr txBox="1">
            <a:spLocks/>
          </p:cNvSpPr>
          <p:nvPr/>
        </p:nvSpPr>
        <p:spPr>
          <a:xfrm>
            <a:off x="1547664" y="274638"/>
            <a:ext cx="7992888" cy="106613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dirty="0" smtClean="0"/>
              <a:t>Process of Codification </a:t>
            </a:r>
            <a:r>
              <a:rPr lang="it-IT" sz="3200" dirty="0" smtClean="0"/>
              <a:t>in transport sector</a:t>
            </a:r>
            <a:endParaRPr lang="it-IT" sz="3200" dirty="0"/>
          </a:p>
        </p:txBody>
      </p:sp>
      <p:sp>
        <p:nvSpPr>
          <p:cNvPr id="8" name="Segnaposto contenuto 2"/>
          <p:cNvSpPr txBox="1">
            <a:spLocks/>
          </p:cNvSpPr>
          <p:nvPr/>
        </p:nvSpPr>
        <p:spPr>
          <a:xfrm>
            <a:off x="457200" y="1340768"/>
            <a:ext cx="8507288" cy="506003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indent="-228600">
              <a:buClr>
                <a:srgbClr val="A9A57C"/>
              </a:buClr>
            </a:pPr>
            <a:r>
              <a:rPr lang="it-IT" sz="2400" dirty="0">
                <a:latin typeface="Times New Roman" panose="02020603050405020304" pitchFamily="18" charset="0"/>
                <a:ea typeface="Calibri" panose="020F0502020204030204" pitchFamily="34" charset="0"/>
              </a:rPr>
              <a:t>The process of codification always involves difficulties </a:t>
            </a:r>
            <a:endParaRPr lang="it-IT" sz="2400" dirty="0" smtClean="0">
              <a:latin typeface="Times New Roman" panose="02020603050405020304" pitchFamily="18" charset="0"/>
              <a:ea typeface="Calibri" panose="020F0502020204030204" pitchFamily="34" charset="0"/>
            </a:endParaRPr>
          </a:p>
          <a:p>
            <a:pPr marL="114300" lvl="0" indent="0">
              <a:buClr>
                <a:srgbClr val="A9A57C"/>
              </a:buClr>
              <a:buNone/>
            </a:pPr>
            <a:endParaRPr lang="it-IT" sz="2400" dirty="0" smtClean="0">
              <a:latin typeface="Times New Roman" panose="02020603050405020304" pitchFamily="18" charset="0"/>
              <a:ea typeface="Calibri" panose="020F0502020204030204" pitchFamily="34" charset="0"/>
            </a:endParaRPr>
          </a:p>
          <a:p>
            <a:pPr lvl="0" indent="-228600">
              <a:buClr>
                <a:srgbClr val="A9A57C"/>
              </a:buClr>
            </a:pPr>
            <a:r>
              <a:rPr lang="en-US" sz="2400" dirty="0">
                <a:latin typeface="Times New Roman" panose="02020603050405020304" pitchFamily="18" charset="0"/>
                <a:ea typeface="Calibri" panose="020F0502020204030204" pitchFamily="34" charset="0"/>
              </a:rPr>
              <a:t>I</a:t>
            </a:r>
            <a:r>
              <a:rPr lang="en-US" sz="2400" dirty="0" smtClean="0">
                <a:latin typeface="Times New Roman" panose="02020603050405020304" pitchFamily="18" charset="0"/>
                <a:ea typeface="Calibri" panose="020F0502020204030204" pitchFamily="34" charset="0"/>
              </a:rPr>
              <a:t>n </a:t>
            </a:r>
            <a:r>
              <a:rPr lang="en-US" sz="2400" dirty="0">
                <a:latin typeface="Times New Roman" panose="02020603050405020304" pitchFamily="18" charset="0"/>
                <a:ea typeface="Calibri" panose="020F0502020204030204" pitchFamily="34" charset="0"/>
              </a:rPr>
              <a:t>the field of transport for the creation of separate codes that have the character of a specialty rather than an </a:t>
            </a:r>
            <a:r>
              <a:rPr lang="en-US" sz="2400" dirty="0" smtClean="0">
                <a:latin typeface="Times New Roman" panose="02020603050405020304" pitchFamily="18" charset="0"/>
                <a:ea typeface="Calibri" panose="020F0502020204030204" pitchFamily="34" charset="0"/>
              </a:rPr>
              <a:t>autonomy</a:t>
            </a:r>
          </a:p>
          <a:p>
            <a:pPr lvl="1" indent="-228600">
              <a:buClr>
                <a:srgbClr val="A9A57C"/>
              </a:buClr>
            </a:pPr>
            <a:r>
              <a:rPr lang="en-US" sz="1600" dirty="0" smtClean="0">
                <a:latin typeface="Times New Roman" panose="02020603050405020304" pitchFamily="18" charset="0"/>
                <a:ea typeface="Calibri" panose="020F0502020204030204" pitchFamily="34" charset="0"/>
              </a:rPr>
              <a:t>Many dynamic references to other general articles (especially civil code regarding contract of transport)</a:t>
            </a:r>
            <a:endParaRPr lang="en-US" sz="2400" dirty="0" smtClean="0">
              <a:latin typeface="Times New Roman" panose="02020603050405020304" pitchFamily="18" charset="0"/>
              <a:ea typeface="Calibri" panose="020F0502020204030204" pitchFamily="34" charset="0"/>
            </a:endParaRPr>
          </a:p>
          <a:p>
            <a:pPr indent="-228600">
              <a:buClr>
                <a:srgbClr val="A9A57C"/>
              </a:buClr>
            </a:pPr>
            <a:endParaRPr lang="en-US" sz="2400" dirty="0">
              <a:latin typeface="Times New Roman" panose="02020603050405020304" pitchFamily="18" charset="0"/>
              <a:ea typeface="Calibri" panose="020F0502020204030204" pitchFamily="34" charset="0"/>
            </a:endParaRPr>
          </a:p>
          <a:p>
            <a:pPr indent="-228600">
              <a:buClr>
                <a:srgbClr val="A9A57C"/>
              </a:buClr>
            </a:pPr>
            <a:r>
              <a:rPr lang="en-US" sz="2400" dirty="0" smtClean="0">
                <a:latin typeface="Times New Roman" panose="02020603050405020304" pitchFamily="18" charset="0"/>
                <a:ea typeface="Calibri" panose="020F0502020204030204" pitchFamily="34" charset="0"/>
              </a:rPr>
              <a:t>The choice </a:t>
            </a:r>
            <a:r>
              <a:rPr lang="en-US" sz="2400" dirty="0">
                <a:latin typeface="Times New Roman" panose="02020603050405020304" pitchFamily="18" charset="0"/>
                <a:ea typeface="Calibri" panose="020F0502020204030204" pitchFamily="34" charset="0"/>
              </a:rPr>
              <a:t>of Albanian legislator to adopt codes in the </a:t>
            </a:r>
            <a:r>
              <a:rPr lang="en-US" sz="2400" dirty="0" smtClean="0">
                <a:latin typeface="Times New Roman" panose="02020603050405020304" pitchFamily="18" charset="0"/>
                <a:ea typeface="Calibri" panose="020F0502020204030204" pitchFamily="34" charset="0"/>
              </a:rPr>
              <a:t>sector </a:t>
            </a:r>
            <a:r>
              <a:rPr lang="en-US" sz="2400" dirty="0">
                <a:latin typeface="Times New Roman" panose="02020603050405020304" pitchFamily="18" charset="0"/>
                <a:ea typeface="Calibri" panose="020F0502020204030204" pitchFamily="34" charset="0"/>
              </a:rPr>
              <a:t>of transport mainly responds to the requests of the EU </a:t>
            </a:r>
            <a:r>
              <a:rPr lang="en-US" sz="2400" dirty="0" smtClean="0">
                <a:latin typeface="Times New Roman" panose="02020603050405020304" pitchFamily="18" charset="0"/>
                <a:ea typeface="Calibri" panose="020F0502020204030204" pitchFamily="34" charset="0"/>
              </a:rPr>
              <a:t>authorities</a:t>
            </a:r>
          </a:p>
          <a:p>
            <a:pPr indent="-228600">
              <a:buClr>
                <a:srgbClr val="A9A57C"/>
              </a:buClr>
            </a:pPr>
            <a:endParaRPr lang="en-US" sz="2400" dirty="0">
              <a:latin typeface="Times New Roman" panose="02020603050405020304" pitchFamily="18" charset="0"/>
              <a:ea typeface="Calibri" panose="020F0502020204030204" pitchFamily="34" charset="0"/>
            </a:endParaRPr>
          </a:p>
          <a:p>
            <a:pPr indent="-228600">
              <a:buClr>
                <a:srgbClr val="A9A57C"/>
              </a:buClr>
            </a:pPr>
            <a:r>
              <a:rPr lang="en-US" sz="2400" dirty="0" smtClean="0">
                <a:latin typeface="Times New Roman" panose="02020603050405020304" pitchFamily="18" charset="0"/>
                <a:ea typeface="Calibri" panose="020F0502020204030204" pitchFamily="34" charset="0"/>
              </a:rPr>
              <a:t>There </a:t>
            </a:r>
            <a:r>
              <a:rPr lang="en-US" sz="2400" dirty="0">
                <a:latin typeface="Times New Roman" panose="02020603050405020304" pitchFamily="18" charset="0"/>
                <a:ea typeface="Calibri" panose="020F0502020204030204" pitchFamily="34" charset="0"/>
              </a:rPr>
              <a:t>are different special sectors that are not regulated by codification like in example business law</a:t>
            </a:r>
            <a:r>
              <a:rPr lang="en-US" sz="2400" dirty="0" smtClean="0">
                <a:latin typeface="Times New Roman" panose="02020603050405020304" pitchFamily="18" charset="0"/>
                <a:ea typeface="Calibri" panose="020F0502020204030204" pitchFamily="34" charset="0"/>
              </a:rPr>
              <a:t>.</a:t>
            </a:r>
          </a:p>
          <a:p>
            <a:pPr lvl="1" indent="-228600" algn="just">
              <a:buClr>
                <a:srgbClr val="A9A57C"/>
              </a:buClr>
            </a:pPr>
            <a:r>
              <a:rPr lang="en-US" sz="1600" dirty="0">
                <a:latin typeface="Times New Roman" panose="02020603050405020304" pitchFamily="18" charset="0"/>
                <a:ea typeface="Calibri" panose="020F0502020204030204" pitchFamily="34" charset="0"/>
              </a:rPr>
              <a:t>The adoption of a Code offers more legal certainty and better regulation bringing out the regulation of the sector of transport out of the normal political debate and programs of various majorities within the Parliament</a:t>
            </a:r>
            <a:endParaRPr lang="en-US" sz="1600" dirty="0" smtClean="0">
              <a:latin typeface="Times New Roman" panose="02020603050405020304" pitchFamily="18" charset="0"/>
              <a:ea typeface="Calibri" panose="020F0502020204030204" pitchFamily="34" charset="0"/>
            </a:endParaRPr>
          </a:p>
          <a:p>
            <a:pPr indent="-228600">
              <a:buClr>
                <a:srgbClr val="A9A57C"/>
              </a:buClr>
            </a:pPr>
            <a:endParaRPr lang="it-IT" sz="2400" dirty="0" smtClean="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2380183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e13.jpg"/>
          <p:cNvPicPr>
            <a:picLocks noGrp="1" noChangeAspect="1"/>
          </p:cNvPicPr>
          <p:nvPr isPhoto="1"/>
        </p:nvPicPr>
        <p:blipFill>
          <a:blip r:embed="rId2">
            <a:lum/>
          </a:blip>
          <a:srcRect l="17290" r="977"/>
          <a:stretch>
            <a:fillRect/>
          </a:stretch>
        </p:blipFill>
        <p:spPr>
          <a:xfrm>
            <a:off x="5940152" y="0"/>
            <a:ext cx="3714776" cy="6858000"/>
          </a:xfrm>
          <a:prstGeom prst="rect">
            <a:avLst/>
          </a:prstGeom>
          <a:noFill/>
          <a:ln>
            <a:noFill/>
          </a:ln>
        </p:spPr>
      </p:pic>
      <p:sp>
        <p:nvSpPr>
          <p:cNvPr id="5" name="Slide Number Placeholder 2"/>
          <p:cNvSpPr>
            <a:spLocks noGrp="1"/>
          </p:cNvSpPr>
          <p:nvPr>
            <p:ph type="sldNum" sz="quarter" idx="12"/>
          </p:nvPr>
        </p:nvSpPr>
        <p:spPr>
          <a:xfrm>
            <a:off x="6553200" y="6248400"/>
            <a:ext cx="2133600" cy="457200"/>
          </a:xfrm>
          <a:noFill/>
          <a:ln>
            <a:miter lim="800000"/>
            <a:headEnd/>
            <a:tailEnd/>
          </a:ln>
        </p:spPr>
        <p:txBody>
          <a:bodyPr/>
          <a:lstStyle/>
          <a:p>
            <a:fld id="{04EDAFC2-8C46-4379-A6C8-2DFAF5B84108}" type="slidenum">
              <a:rPr lang="de-DE" b="1" smtClean="0">
                <a:solidFill>
                  <a:srgbClr val="002060"/>
                </a:solidFill>
              </a:rPr>
              <a:pPr/>
              <a:t>5</a:t>
            </a:fld>
            <a:endParaRPr lang="de-DE" b="1" dirty="0" smtClean="0">
              <a:solidFill>
                <a:srgbClr val="002060"/>
              </a:solidFill>
            </a:endParaRPr>
          </a:p>
        </p:txBody>
      </p:sp>
      <p:pic>
        <p:nvPicPr>
          <p:cNvPr id="6" name="Picture 1" descr="logo blu.jpg"/>
          <p:cNvPicPr>
            <a:picLocks noGrp="1" noChangeAspect="1"/>
          </p:cNvPicPr>
          <p:nvPr isPhoto="1"/>
        </p:nvPicPr>
        <p:blipFill>
          <a:blip r:embed="rId3">
            <a:lum/>
          </a:blip>
          <a:srcRect/>
          <a:stretch>
            <a:fillRect/>
          </a:stretch>
        </p:blipFill>
        <p:spPr>
          <a:xfrm>
            <a:off x="285720" y="285726"/>
            <a:ext cx="1261944" cy="767009"/>
          </a:xfrm>
          <a:prstGeom prst="rect">
            <a:avLst/>
          </a:prstGeom>
          <a:noFill/>
          <a:ln>
            <a:noFill/>
          </a:ln>
        </p:spPr>
      </p:pic>
      <p:sp>
        <p:nvSpPr>
          <p:cNvPr id="7" name="Titolo 1"/>
          <p:cNvSpPr txBox="1">
            <a:spLocks/>
          </p:cNvSpPr>
          <p:nvPr/>
        </p:nvSpPr>
        <p:spPr>
          <a:xfrm>
            <a:off x="1547664" y="274638"/>
            <a:ext cx="7992888" cy="106613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dirty="0" smtClean="0"/>
              <a:t>EU integration process of Albania</a:t>
            </a:r>
            <a:endParaRPr lang="it-IT" sz="3200" dirty="0"/>
          </a:p>
        </p:txBody>
      </p:sp>
      <p:sp>
        <p:nvSpPr>
          <p:cNvPr id="8" name="Segnaposto contenuto 2"/>
          <p:cNvSpPr txBox="1">
            <a:spLocks/>
          </p:cNvSpPr>
          <p:nvPr/>
        </p:nvSpPr>
        <p:spPr>
          <a:xfrm>
            <a:off x="457200" y="1340768"/>
            <a:ext cx="8507288" cy="506003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indent="-228600">
              <a:buClr>
                <a:srgbClr val="A9A57C"/>
              </a:buClr>
            </a:pPr>
            <a:r>
              <a:rPr lang="it-IT" sz="2400" dirty="0">
                <a:latin typeface="Times New Roman" panose="02020603050405020304" pitchFamily="18" charset="0"/>
                <a:ea typeface="Calibri" panose="020F0502020204030204" pitchFamily="34" charset="0"/>
              </a:rPr>
              <a:t>The </a:t>
            </a:r>
            <a:r>
              <a:rPr lang="it-IT" sz="2400" dirty="0" smtClean="0">
                <a:latin typeface="Times New Roman" panose="02020603050405020304" pitchFamily="18" charset="0"/>
                <a:ea typeface="Calibri" panose="020F0502020204030204" pitchFamily="34" charset="0"/>
              </a:rPr>
              <a:t>position of Council and Commission is different from 2013 until 2021</a:t>
            </a:r>
          </a:p>
          <a:p>
            <a:pPr marL="114300" lvl="0" indent="0">
              <a:buClr>
                <a:srgbClr val="A9A57C"/>
              </a:buClr>
              <a:buNone/>
            </a:pPr>
            <a:endParaRPr lang="it-IT" sz="2400" dirty="0" smtClean="0">
              <a:latin typeface="Times New Roman" panose="02020603050405020304" pitchFamily="18" charset="0"/>
              <a:ea typeface="Calibri" panose="020F0502020204030204" pitchFamily="34" charset="0"/>
            </a:endParaRPr>
          </a:p>
          <a:p>
            <a:pPr lvl="0" indent="-228600">
              <a:buClr>
                <a:srgbClr val="A9A57C"/>
              </a:buClr>
            </a:pPr>
            <a:r>
              <a:rPr lang="en-US" sz="2400" dirty="0" smtClean="0">
                <a:latin typeface="Times New Roman" panose="02020603050405020304" pitchFamily="18" charset="0"/>
                <a:ea typeface="Calibri" panose="020F0502020204030204" pitchFamily="34" charset="0"/>
              </a:rPr>
              <a:t>The report from 2019, 2020 and 2021 of the Commission </a:t>
            </a:r>
          </a:p>
          <a:p>
            <a:pPr lvl="1" indent="-228600">
              <a:buClr>
                <a:srgbClr val="A9A57C"/>
              </a:buClr>
            </a:pPr>
            <a:r>
              <a:rPr lang="en-US" sz="2000" dirty="0" smtClean="0">
                <a:latin typeface="Times New Roman" panose="02020603050405020304" pitchFamily="18" charset="0"/>
                <a:ea typeface="Calibri" panose="020F0502020204030204" pitchFamily="34" charset="0"/>
              </a:rPr>
              <a:t>Substantive progress (significant progress in some areas)</a:t>
            </a:r>
          </a:p>
          <a:p>
            <a:pPr lvl="1" indent="-228600">
              <a:buClr>
                <a:srgbClr val="A9A57C"/>
              </a:buClr>
            </a:pPr>
            <a:r>
              <a:rPr lang="it-IT" sz="2000" dirty="0" smtClean="0">
                <a:latin typeface="Times New Roman" panose="02020603050405020304" pitchFamily="18" charset="0"/>
                <a:ea typeface="Calibri" panose="020F0502020204030204" pitchFamily="34" charset="0"/>
              </a:rPr>
              <a:t>Positive evaluation by the Commission </a:t>
            </a:r>
          </a:p>
          <a:p>
            <a:pPr lvl="1" indent="-228600">
              <a:buClr>
                <a:srgbClr val="A9A57C"/>
              </a:buClr>
            </a:pPr>
            <a:r>
              <a:rPr lang="it-IT" sz="2000" dirty="0" smtClean="0">
                <a:latin typeface="Times New Roman" panose="02020603050405020304" pitchFamily="18" charset="0"/>
                <a:ea typeface="Calibri" panose="020F0502020204030204" pitchFamily="34" charset="0"/>
              </a:rPr>
              <a:t>Opening of the negotiations process in 2022</a:t>
            </a:r>
          </a:p>
          <a:p>
            <a:pPr indent="-228600">
              <a:buClr>
                <a:srgbClr val="A9A57C"/>
              </a:buClr>
            </a:pPr>
            <a:r>
              <a:rPr lang="it-IT" sz="2400" dirty="0" smtClean="0">
                <a:latin typeface="Times New Roman" panose="02020603050405020304" pitchFamily="18" charset="0"/>
                <a:ea typeface="Calibri" panose="020F0502020204030204" pitchFamily="34" charset="0"/>
              </a:rPr>
              <a:t>The new methodology of enlargement </a:t>
            </a:r>
          </a:p>
          <a:p>
            <a:pPr lvl="1" indent="-228600">
              <a:buClr>
                <a:srgbClr val="A9A57C"/>
              </a:buClr>
            </a:pPr>
            <a:r>
              <a:rPr lang="it-IT" sz="2000" dirty="0" smtClean="0">
                <a:latin typeface="Times New Roman" panose="02020603050405020304" pitchFamily="18" charset="0"/>
                <a:ea typeface="Calibri" panose="020F0502020204030204" pitchFamily="34" charset="0"/>
              </a:rPr>
              <a:t>Importance of acquis adoption </a:t>
            </a:r>
          </a:p>
          <a:p>
            <a:pPr lvl="2">
              <a:buClr>
                <a:srgbClr val="A9A57C"/>
              </a:buClr>
            </a:pPr>
            <a:r>
              <a:rPr lang="it-IT" sz="1600" dirty="0" smtClean="0">
                <a:latin typeface="Times New Roman" panose="02020603050405020304" pitchFamily="18" charset="0"/>
                <a:ea typeface="Calibri" panose="020F0502020204030204" pitchFamily="34" charset="0"/>
              </a:rPr>
              <a:t>A better forwarding of the implementation of secondary legislation</a:t>
            </a:r>
          </a:p>
          <a:p>
            <a:pPr lvl="1">
              <a:buClr>
                <a:srgbClr val="A9A57C"/>
              </a:buClr>
            </a:pPr>
            <a:r>
              <a:rPr lang="it-IT" sz="2000" dirty="0" smtClean="0">
                <a:latin typeface="Times New Roman" panose="02020603050405020304" pitchFamily="18" charset="0"/>
                <a:ea typeface="Calibri" panose="020F0502020204030204" pitchFamily="34" charset="0"/>
              </a:rPr>
              <a:t>Substantial the correct adoption of the acquis</a:t>
            </a:r>
          </a:p>
        </p:txBody>
      </p:sp>
    </p:spTree>
    <p:extLst>
      <p:ext uri="{BB962C8B-B14F-4D97-AF65-F5344CB8AC3E}">
        <p14:creationId xmlns:p14="http://schemas.microsoft.com/office/powerpoint/2010/main" val="42554096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e13.jpg"/>
          <p:cNvPicPr>
            <a:picLocks noGrp="1" noChangeAspect="1"/>
          </p:cNvPicPr>
          <p:nvPr isPhoto="1"/>
        </p:nvPicPr>
        <p:blipFill>
          <a:blip r:embed="rId2">
            <a:lum/>
          </a:blip>
          <a:srcRect l="17290" r="977"/>
          <a:stretch>
            <a:fillRect/>
          </a:stretch>
        </p:blipFill>
        <p:spPr>
          <a:xfrm>
            <a:off x="5940152" y="0"/>
            <a:ext cx="3714776" cy="6858000"/>
          </a:xfrm>
          <a:prstGeom prst="rect">
            <a:avLst/>
          </a:prstGeom>
          <a:noFill/>
          <a:ln>
            <a:noFill/>
          </a:ln>
        </p:spPr>
      </p:pic>
      <p:sp>
        <p:nvSpPr>
          <p:cNvPr id="5" name="Slide Number Placeholder 2"/>
          <p:cNvSpPr>
            <a:spLocks noGrp="1"/>
          </p:cNvSpPr>
          <p:nvPr>
            <p:ph type="sldNum" sz="quarter" idx="12"/>
          </p:nvPr>
        </p:nvSpPr>
        <p:spPr>
          <a:xfrm>
            <a:off x="6553200" y="6248400"/>
            <a:ext cx="2133600" cy="457200"/>
          </a:xfrm>
          <a:noFill/>
          <a:ln>
            <a:miter lim="800000"/>
            <a:headEnd/>
            <a:tailEnd/>
          </a:ln>
        </p:spPr>
        <p:txBody>
          <a:bodyPr/>
          <a:lstStyle/>
          <a:p>
            <a:fld id="{04EDAFC2-8C46-4379-A6C8-2DFAF5B84108}" type="slidenum">
              <a:rPr lang="de-DE" b="1" smtClean="0">
                <a:solidFill>
                  <a:srgbClr val="002060"/>
                </a:solidFill>
              </a:rPr>
              <a:pPr/>
              <a:t>6</a:t>
            </a:fld>
            <a:endParaRPr lang="de-DE" b="1" dirty="0" smtClean="0">
              <a:solidFill>
                <a:srgbClr val="002060"/>
              </a:solidFill>
            </a:endParaRPr>
          </a:p>
        </p:txBody>
      </p:sp>
      <p:pic>
        <p:nvPicPr>
          <p:cNvPr id="6" name="Picture 1" descr="logo blu.jpg"/>
          <p:cNvPicPr>
            <a:picLocks noGrp="1" noChangeAspect="1"/>
          </p:cNvPicPr>
          <p:nvPr isPhoto="1"/>
        </p:nvPicPr>
        <p:blipFill>
          <a:blip r:embed="rId3">
            <a:lum/>
          </a:blip>
          <a:srcRect/>
          <a:stretch>
            <a:fillRect/>
          </a:stretch>
        </p:blipFill>
        <p:spPr>
          <a:xfrm>
            <a:off x="285720" y="285726"/>
            <a:ext cx="1261944" cy="767009"/>
          </a:xfrm>
          <a:prstGeom prst="rect">
            <a:avLst/>
          </a:prstGeom>
          <a:noFill/>
          <a:ln>
            <a:noFill/>
          </a:ln>
        </p:spPr>
      </p:pic>
      <p:sp>
        <p:nvSpPr>
          <p:cNvPr id="7" name="Titolo 1"/>
          <p:cNvSpPr txBox="1">
            <a:spLocks/>
          </p:cNvSpPr>
          <p:nvPr/>
        </p:nvSpPr>
        <p:spPr>
          <a:xfrm>
            <a:off x="1547664" y="274638"/>
            <a:ext cx="7992888" cy="106613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dirty="0" smtClean="0"/>
              <a:t>Conlusions </a:t>
            </a:r>
            <a:endParaRPr lang="it-IT" sz="3200" dirty="0"/>
          </a:p>
        </p:txBody>
      </p:sp>
      <p:sp>
        <p:nvSpPr>
          <p:cNvPr id="8" name="Segnaposto contenuto 2"/>
          <p:cNvSpPr txBox="1">
            <a:spLocks/>
          </p:cNvSpPr>
          <p:nvPr/>
        </p:nvSpPr>
        <p:spPr>
          <a:xfrm>
            <a:off x="457200" y="1340768"/>
            <a:ext cx="8507288" cy="506003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811530" lvl="2" indent="0" algn="just">
              <a:buClr>
                <a:srgbClr val="9CBEBD"/>
              </a:buClr>
              <a:buNone/>
            </a:pPr>
            <a:endParaRPr lang="en-US" sz="1400" dirty="0">
              <a:solidFill>
                <a:srgbClr val="2F2B20"/>
              </a:solidFill>
            </a:endParaRPr>
          </a:p>
          <a:p>
            <a:pPr marL="240030" algn="just">
              <a:buClr>
                <a:srgbClr val="9CBEBD"/>
              </a:buClr>
            </a:pPr>
            <a:r>
              <a:rPr lang="it-IT" sz="2000" dirty="0">
                <a:latin typeface="Times New Roman" panose="02020603050405020304" pitchFamily="18" charset="0"/>
                <a:cs typeface="Times New Roman" panose="02020603050405020304" pitchFamily="18" charset="0"/>
              </a:rPr>
              <a:t>Albanian legal system we are still in </a:t>
            </a:r>
            <a:r>
              <a:rPr lang="it-IT" sz="2000" b="1" dirty="0" smtClean="0">
                <a:latin typeface="Times New Roman" panose="02020603050405020304" pitchFamily="18" charset="0"/>
                <a:cs typeface="Times New Roman" panose="02020603050405020304" pitchFamily="18" charset="0"/>
              </a:rPr>
              <a:t>an </a:t>
            </a:r>
            <a:r>
              <a:rPr lang="it-IT" sz="2000" b="1" dirty="0">
                <a:latin typeface="Times New Roman" panose="02020603050405020304" pitchFamily="18" charset="0"/>
                <a:cs typeface="Times New Roman" panose="02020603050405020304" pitchFamily="18" charset="0"/>
              </a:rPr>
              <a:t>ongoing process </a:t>
            </a:r>
            <a:r>
              <a:rPr lang="it-IT" sz="2000" dirty="0">
                <a:latin typeface="Times New Roman" panose="02020603050405020304" pitchFamily="18" charset="0"/>
                <a:cs typeface="Times New Roman" panose="02020603050405020304" pitchFamily="18" charset="0"/>
              </a:rPr>
              <a:t>in order to fully implement Codes regarding transport and adopting secondary </a:t>
            </a:r>
            <a:r>
              <a:rPr lang="it-IT" sz="2000" dirty="0" smtClean="0">
                <a:latin typeface="Times New Roman" panose="02020603050405020304" pitchFamily="18" charset="0"/>
                <a:cs typeface="Times New Roman" panose="02020603050405020304" pitchFamily="18" charset="0"/>
              </a:rPr>
              <a:t>legislation</a:t>
            </a:r>
          </a:p>
          <a:p>
            <a:pPr marL="240030" algn="just">
              <a:buClr>
                <a:srgbClr val="9CBEBD"/>
              </a:buClr>
            </a:pPr>
            <a:r>
              <a:rPr lang="it-IT" sz="2000" b="1" dirty="0" smtClean="0">
                <a:latin typeface="Times New Roman" panose="02020603050405020304" pitchFamily="18" charset="0"/>
                <a:ea typeface="Calibri" panose="020F0502020204030204" pitchFamily="34" charset="0"/>
                <a:cs typeface="Times New Roman" panose="02020603050405020304" pitchFamily="18" charset="0"/>
              </a:rPr>
              <a:t>Separate </a:t>
            </a:r>
            <a:r>
              <a:rPr lang="it-IT" sz="2000" b="1" dirty="0">
                <a:latin typeface="Times New Roman" panose="02020603050405020304" pitchFamily="18" charset="0"/>
                <a:ea typeface="Calibri" panose="020F0502020204030204" pitchFamily="34" charset="0"/>
                <a:cs typeface="Times New Roman" panose="02020603050405020304" pitchFamily="18" charset="0"/>
              </a:rPr>
              <a:t>codes </a:t>
            </a:r>
            <a:r>
              <a:rPr lang="it-IT" sz="2000" dirty="0">
                <a:latin typeface="Times New Roman" panose="02020603050405020304" pitchFamily="18" charset="0"/>
                <a:ea typeface="Calibri" panose="020F0502020204030204" pitchFamily="34" charset="0"/>
                <a:cs typeface="Times New Roman" panose="02020603050405020304" pitchFamily="18" charset="0"/>
              </a:rPr>
              <a:t>that have the character of a </a:t>
            </a:r>
            <a:r>
              <a:rPr lang="it-IT" sz="2000" b="1" dirty="0">
                <a:latin typeface="Times New Roman" panose="02020603050405020304" pitchFamily="18" charset="0"/>
                <a:ea typeface="Calibri" panose="020F0502020204030204" pitchFamily="34" charset="0"/>
                <a:cs typeface="Times New Roman" panose="02020603050405020304" pitchFamily="18" charset="0"/>
              </a:rPr>
              <a:t>specialty</a:t>
            </a:r>
            <a:r>
              <a:rPr lang="it-IT" sz="2000" dirty="0">
                <a:latin typeface="Times New Roman" panose="02020603050405020304" pitchFamily="18" charset="0"/>
                <a:ea typeface="Calibri" panose="020F0502020204030204" pitchFamily="34" charset="0"/>
                <a:cs typeface="Times New Roman" panose="02020603050405020304" pitchFamily="18" charset="0"/>
              </a:rPr>
              <a:t> rather than an </a:t>
            </a:r>
            <a:r>
              <a:rPr lang="it-IT" sz="2000" dirty="0" smtClean="0">
                <a:latin typeface="Times New Roman" panose="02020603050405020304" pitchFamily="18" charset="0"/>
                <a:ea typeface="Calibri" panose="020F0502020204030204" pitchFamily="34" charset="0"/>
                <a:cs typeface="Times New Roman" panose="02020603050405020304" pitchFamily="18" charset="0"/>
              </a:rPr>
              <a:t>autonomy</a:t>
            </a:r>
          </a:p>
          <a:p>
            <a:pPr marL="240030" algn="just">
              <a:buClr>
                <a:srgbClr val="9CBEBD"/>
              </a:buClr>
            </a:pPr>
            <a:r>
              <a:rPr lang="it-IT" sz="2000" dirty="0">
                <a:latin typeface="Times New Roman" panose="02020603050405020304" pitchFamily="18" charset="0"/>
                <a:ea typeface="Calibri" panose="020F0502020204030204" pitchFamily="34" charset="0"/>
              </a:rPr>
              <a:t>The choise of Albanian legislator to adopt codes in the secotr of transport mainly </a:t>
            </a:r>
            <a:r>
              <a:rPr lang="it-IT" sz="2000" b="1" dirty="0">
                <a:latin typeface="Times New Roman" panose="02020603050405020304" pitchFamily="18" charset="0"/>
                <a:ea typeface="Calibri" panose="020F0502020204030204" pitchFamily="34" charset="0"/>
              </a:rPr>
              <a:t>responds to the requests of the EU authorities in order to have a fixed legislation</a:t>
            </a:r>
            <a:r>
              <a:rPr lang="it-IT" sz="2000" dirty="0">
                <a:latin typeface="Times New Roman" panose="02020603050405020304" pitchFamily="18" charset="0"/>
                <a:ea typeface="Calibri" panose="020F0502020204030204" pitchFamily="34" charset="0"/>
              </a:rPr>
              <a:t> which need a majority of 3/5 in Parliament in order to be </a:t>
            </a:r>
            <a:r>
              <a:rPr lang="it-IT" sz="2000" dirty="0" smtClean="0">
                <a:latin typeface="Times New Roman" panose="02020603050405020304" pitchFamily="18" charset="0"/>
                <a:ea typeface="Calibri" panose="020F0502020204030204" pitchFamily="34" charset="0"/>
              </a:rPr>
              <a:t>amended</a:t>
            </a:r>
          </a:p>
          <a:p>
            <a:pPr marL="240030" algn="just">
              <a:buClr>
                <a:srgbClr val="9CBEBD"/>
              </a:buClr>
            </a:pPr>
            <a:r>
              <a:rPr lang="it-IT" sz="2000" dirty="0">
                <a:latin typeface="Times New Roman" panose="02020603050405020304" pitchFamily="18" charset="0"/>
                <a:ea typeface="Calibri" panose="020F0502020204030204" pitchFamily="34" charset="0"/>
              </a:rPr>
              <a:t>We can find a reason for codification in transport sector in the </a:t>
            </a:r>
            <a:r>
              <a:rPr lang="it-IT" sz="2000" b="1" dirty="0">
                <a:latin typeface="Times New Roman" panose="02020603050405020304" pitchFamily="18" charset="0"/>
                <a:ea typeface="Calibri" panose="020F0502020204030204" pitchFamily="34" charset="0"/>
              </a:rPr>
              <a:t>commitments taken from Albanian in the process of Stabilisation and Association in the EU</a:t>
            </a:r>
            <a:r>
              <a:rPr lang="it-IT" sz="2000" dirty="0">
                <a:latin typeface="Times New Roman" panose="02020603050405020304" pitchFamily="18" charset="0"/>
                <a:ea typeface="Calibri" panose="020F0502020204030204" pitchFamily="34" charset="0"/>
              </a:rPr>
              <a:t>, where the </a:t>
            </a:r>
            <a:r>
              <a:rPr lang="it-IT" sz="2000" b="1" dirty="0">
                <a:latin typeface="Times New Roman" panose="02020603050405020304" pitchFamily="18" charset="0"/>
                <a:ea typeface="Calibri" panose="020F0502020204030204" pitchFamily="34" charset="0"/>
              </a:rPr>
              <a:t>transport</a:t>
            </a:r>
            <a:r>
              <a:rPr lang="it-IT" sz="2000" dirty="0">
                <a:latin typeface="Times New Roman" panose="02020603050405020304" pitchFamily="18" charset="0"/>
                <a:ea typeface="Calibri" panose="020F0502020204030204" pitchFamily="34" charset="0"/>
              </a:rPr>
              <a:t> sector, due to its nature of internationaity, has a </a:t>
            </a:r>
            <a:r>
              <a:rPr lang="it-IT" sz="2000" b="1" dirty="0">
                <a:latin typeface="Times New Roman" panose="02020603050405020304" pitchFamily="18" charset="0"/>
                <a:ea typeface="Calibri" panose="020F0502020204030204" pitchFamily="34" charset="0"/>
              </a:rPr>
              <a:t>significant relevance of being harmonised with priority</a:t>
            </a:r>
            <a:r>
              <a:rPr lang="it-IT" sz="2000" dirty="0">
                <a:latin typeface="Times New Roman" panose="02020603050405020304" pitchFamily="18" charset="0"/>
                <a:ea typeface="Calibri" panose="020F0502020204030204" pitchFamily="34" charset="0"/>
              </a:rPr>
              <a:t>, differently like other pieces of national legislation. </a:t>
            </a:r>
            <a:endParaRPr lang="it-IT" sz="2000" dirty="0" smtClean="0">
              <a:latin typeface="Times New Roman" panose="02020603050405020304" pitchFamily="18" charset="0"/>
              <a:ea typeface="Calibri" panose="020F0502020204030204" pitchFamily="34" charset="0"/>
            </a:endParaRPr>
          </a:p>
          <a:p>
            <a:pPr marL="240030" algn="just">
              <a:buClr>
                <a:srgbClr val="9CBEBD"/>
              </a:buClr>
            </a:pPr>
            <a:r>
              <a:rPr lang="it-IT" sz="2000" dirty="0">
                <a:latin typeface="Times New Roman" panose="02020603050405020304" pitchFamily="18" charset="0"/>
                <a:ea typeface="Calibri" panose="020F0502020204030204" pitchFamily="34" charset="0"/>
              </a:rPr>
              <a:t>The adoption of a Code offers </a:t>
            </a:r>
            <a:r>
              <a:rPr lang="it-IT" sz="2000" b="1" dirty="0">
                <a:latin typeface="Times New Roman" panose="02020603050405020304" pitchFamily="18" charset="0"/>
                <a:ea typeface="Calibri" panose="020F0502020204030204" pitchFamily="34" charset="0"/>
              </a:rPr>
              <a:t>more legal certainty </a:t>
            </a:r>
            <a:r>
              <a:rPr lang="it-IT" sz="2000" dirty="0">
                <a:latin typeface="Times New Roman" panose="02020603050405020304" pitchFamily="18" charset="0"/>
                <a:ea typeface="Calibri" panose="020F0502020204030204" pitchFamily="34" charset="0"/>
              </a:rPr>
              <a:t>and </a:t>
            </a:r>
            <a:r>
              <a:rPr lang="it-IT" sz="2000" b="1" dirty="0">
                <a:latin typeface="Times New Roman" panose="02020603050405020304" pitchFamily="18" charset="0"/>
                <a:ea typeface="Calibri" panose="020F0502020204030204" pitchFamily="34" charset="0"/>
              </a:rPr>
              <a:t>better regulation </a:t>
            </a:r>
            <a:r>
              <a:rPr lang="it-IT" sz="2000" dirty="0">
                <a:latin typeface="Times New Roman" panose="02020603050405020304" pitchFamily="18" charset="0"/>
                <a:ea typeface="Calibri" panose="020F0502020204030204" pitchFamily="34" charset="0"/>
              </a:rPr>
              <a:t>bringing out the regulation of the sector of transport out of the normal political debate and programs of various majorities within the Parliament</a:t>
            </a:r>
            <a:endParaRPr lang="it-IT" sz="2000" dirty="0" smtClean="0"/>
          </a:p>
        </p:txBody>
      </p:sp>
    </p:spTree>
    <p:extLst>
      <p:ext uri="{BB962C8B-B14F-4D97-AF65-F5344CB8AC3E}">
        <p14:creationId xmlns:p14="http://schemas.microsoft.com/office/powerpoint/2010/main" val="4194241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ue12.jpg"/>
          <p:cNvPicPr>
            <a:picLocks noGrp="1" noChangeAspect="1"/>
          </p:cNvPicPr>
          <p:nvPr isPhoto="1"/>
        </p:nvPicPr>
        <p:blipFill>
          <a:blip r:embed="rId2">
            <a:lum/>
          </a:blip>
          <a:srcRect l="6286" r="8837"/>
          <a:stretch>
            <a:fillRect/>
          </a:stretch>
        </p:blipFill>
        <p:spPr>
          <a:xfrm>
            <a:off x="1270" y="0"/>
            <a:ext cx="2482498" cy="6858000"/>
          </a:xfrm>
          <a:prstGeom prst="rect">
            <a:avLst/>
          </a:prstGeom>
          <a:noFill/>
          <a:ln>
            <a:noFill/>
          </a:ln>
        </p:spPr>
      </p:pic>
      <p:sp>
        <p:nvSpPr>
          <p:cNvPr id="4" name="Rectangle 2"/>
          <p:cNvSpPr txBox="1">
            <a:spLocks noChangeArrowheads="1"/>
          </p:cNvSpPr>
          <p:nvPr/>
        </p:nvSpPr>
        <p:spPr>
          <a:xfrm>
            <a:off x="1142976" y="357166"/>
            <a:ext cx="7529513" cy="598469"/>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1" u="none" strike="noStrike" kern="1200" cap="none" spc="0" normalizeH="0" baseline="0" noProof="0" dirty="0" smtClean="0">
                <a:ln>
                  <a:noFill/>
                </a:ln>
                <a:solidFill>
                  <a:schemeClr val="tx1"/>
                </a:solidFill>
                <a:effectLst/>
                <a:uLnTx/>
                <a:uFillTx/>
                <a:latin typeface="+mj-lt"/>
                <a:ea typeface="+mj-ea"/>
                <a:cs typeface="+mj-cs"/>
              </a:rPr>
              <a:t>Contacts:</a:t>
            </a:r>
            <a:endParaRPr kumimoji="0" lang="de-DE" sz="4400" b="0" i="1"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Rectangle 3"/>
          <p:cNvSpPr txBox="1">
            <a:spLocks noChangeArrowheads="1"/>
          </p:cNvSpPr>
          <p:nvPr/>
        </p:nvSpPr>
        <p:spPr>
          <a:xfrm>
            <a:off x="357158" y="1428736"/>
            <a:ext cx="8358246" cy="3944480"/>
          </a:xfrm>
          <a:prstGeom prst="rect">
            <a:avLst/>
          </a:prstGeom>
        </p:spPr>
        <p:txBody>
          <a:bodyPr/>
          <a:lstStyle/>
          <a:p>
            <a:pPr marL="114300" indent="0" algn="ctr">
              <a:buNone/>
            </a:pPr>
            <a:r>
              <a:rPr kumimoji="0" lang="it-IT" sz="2000" b="0" i="0" u="none" strike="noStrike" kern="1200" cap="none" spc="0" normalizeH="0" baseline="0" noProof="0" dirty="0" smtClean="0">
                <a:ln>
                  <a:noFill/>
                </a:ln>
                <a:solidFill>
                  <a:schemeClr val="tx1"/>
                </a:solidFill>
                <a:effectLst/>
                <a:uLnTx/>
                <a:uFillTx/>
                <a:latin typeface="Arial" charset="0"/>
                <a:ea typeface="+mn-ea"/>
                <a:cs typeface="+mn-cs"/>
              </a:rPr>
              <a:t>	</a:t>
            </a:r>
            <a:r>
              <a:rPr lang="it-IT" sz="3200" dirty="0" err="1"/>
              <a:t>Thank</a:t>
            </a:r>
            <a:r>
              <a:rPr lang="it-IT" sz="3200" dirty="0"/>
              <a:t> </a:t>
            </a:r>
            <a:r>
              <a:rPr lang="it-IT" sz="3200" dirty="0" err="1"/>
              <a:t>you</a:t>
            </a:r>
            <a:r>
              <a:rPr lang="it-IT" sz="3200" dirty="0"/>
              <a:t> for </a:t>
            </a:r>
            <a:r>
              <a:rPr lang="it-IT" sz="3200" dirty="0" err="1"/>
              <a:t>your</a:t>
            </a:r>
            <a:r>
              <a:rPr lang="it-IT" sz="3200" dirty="0"/>
              <a:t> </a:t>
            </a:r>
            <a:r>
              <a:rPr lang="it-IT" sz="3200" dirty="0" err="1"/>
              <a:t>attention</a:t>
            </a:r>
            <a:r>
              <a:rPr lang="it-IT" sz="3200" dirty="0" smtClean="0"/>
              <a:t>!</a:t>
            </a:r>
            <a:endParaRPr lang="it-IT" sz="3200" dirty="0"/>
          </a:p>
          <a:p>
            <a:pPr marL="114300" indent="0" algn="ctr">
              <a:buNone/>
            </a:pPr>
            <a:r>
              <a:rPr lang="it-IT" sz="3200" dirty="0" err="1"/>
              <a:t>Any</a:t>
            </a:r>
            <a:r>
              <a:rPr lang="it-IT" sz="3200" dirty="0"/>
              <a:t> </a:t>
            </a:r>
            <a:r>
              <a:rPr lang="it-IT" sz="3200" dirty="0" err="1"/>
              <a:t>question</a:t>
            </a:r>
            <a:r>
              <a:rPr lang="it-IT" sz="3200" dirty="0"/>
              <a:t> ?</a:t>
            </a:r>
          </a:p>
          <a:p>
            <a:pPr marL="114300" indent="0" algn="ctr">
              <a:buNone/>
            </a:pPr>
            <a:endParaRPr lang="it-IT" sz="3200" dirty="0" smtClean="0"/>
          </a:p>
          <a:p>
            <a:pPr marL="114300" indent="0" algn="ctr">
              <a:buNone/>
            </a:pPr>
            <a:endParaRPr lang="it-IT" sz="3200" dirty="0"/>
          </a:p>
          <a:p>
            <a:pPr marL="114300" indent="0" algn="ctr">
              <a:buNone/>
            </a:pPr>
            <a:r>
              <a:rPr lang="en-GB" altLang="it-IT" sz="3200" dirty="0" smtClean="0"/>
              <a:t>Assoc. </a:t>
            </a:r>
            <a:r>
              <a:rPr lang="en-GB" altLang="it-IT" sz="3200" dirty="0" err="1" smtClean="0"/>
              <a:t>Prof.</a:t>
            </a:r>
            <a:r>
              <a:rPr lang="en-GB" altLang="it-IT" sz="3200" dirty="0" smtClean="0"/>
              <a:t> </a:t>
            </a:r>
            <a:r>
              <a:rPr lang="en-GB" altLang="it-IT" sz="3200" dirty="0" err="1" smtClean="0"/>
              <a:t>Dr.</a:t>
            </a:r>
            <a:r>
              <a:rPr lang="en-GB" altLang="it-IT" sz="3200" dirty="0" smtClean="0"/>
              <a:t> Av. Arber </a:t>
            </a:r>
            <a:r>
              <a:rPr lang="en-GB" altLang="it-IT" sz="3200" dirty="0" err="1" smtClean="0"/>
              <a:t>Gjeta</a:t>
            </a:r>
            <a:endParaRPr lang="en-GB" altLang="it-IT" sz="3200" dirty="0"/>
          </a:p>
          <a:p>
            <a:pPr marL="114300" indent="0" algn="ctr">
              <a:buNone/>
            </a:pPr>
            <a:r>
              <a:rPr lang="en-GB" altLang="it-IT" sz="2000" dirty="0" smtClean="0"/>
              <a:t>Jean Monnet Chair in EU Law</a:t>
            </a:r>
          </a:p>
          <a:p>
            <a:pPr marL="114300" indent="0" algn="ctr">
              <a:buNone/>
            </a:pPr>
            <a:r>
              <a:rPr lang="en-GB" altLang="it-IT" sz="2000" dirty="0" smtClean="0"/>
              <a:t>Department </a:t>
            </a:r>
            <a:r>
              <a:rPr lang="en-GB" altLang="it-IT" sz="2000" dirty="0"/>
              <a:t>of Law</a:t>
            </a:r>
          </a:p>
          <a:p>
            <a:pPr marL="114300" indent="0" algn="ctr">
              <a:buNone/>
            </a:pPr>
            <a:r>
              <a:rPr lang="en-GB" altLang="it-IT" sz="2000" dirty="0"/>
              <a:t>Faculty of Economy</a:t>
            </a:r>
          </a:p>
          <a:p>
            <a:pPr marL="114300" indent="0" algn="ctr">
              <a:buNone/>
            </a:pPr>
            <a:r>
              <a:rPr lang="en-GB" altLang="it-IT" sz="2000" dirty="0"/>
              <a:t>University of Elbasan</a:t>
            </a:r>
          </a:p>
          <a:p>
            <a:pPr marL="114300" indent="0" algn="ctr">
              <a:buNone/>
            </a:pPr>
            <a:r>
              <a:rPr lang="en-GB" altLang="it-IT" sz="2000" dirty="0">
                <a:hlinkClick r:id="rId3"/>
              </a:rPr>
              <a:t>arber.gjeta@uniel.edu.al</a:t>
            </a:r>
            <a:endParaRPr lang="en-GB" altLang="it-IT" sz="2000" dirty="0"/>
          </a:p>
        </p:txBody>
      </p:sp>
      <p:sp>
        <p:nvSpPr>
          <p:cNvPr id="7" name="Slide Number Placeholder 2"/>
          <p:cNvSpPr>
            <a:spLocks noGrp="1"/>
          </p:cNvSpPr>
          <p:nvPr>
            <p:ph type="sldNum" sz="quarter" idx="12"/>
          </p:nvPr>
        </p:nvSpPr>
        <p:spPr>
          <a:xfrm>
            <a:off x="6553200" y="6248400"/>
            <a:ext cx="2133600" cy="457200"/>
          </a:xfrm>
          <a:noFill/>
          <a:ln>
            <a:miter lim="800000"/>
            <a:headEnd/>
            <a:tailEnd/>
          </a:ln>
        </p:spPr>
        <p:txBody>
          <a:bodyPr/>
          <a:lstStyle/>
          <a:p>
            <a:fld id="{B3050B77-893E-4421-9522-4BE84664A250}" type="slidenum">
              <a:rPr lang="de-DE" b="1" smtClean="0"/>
              <a:pPr/>
              <a:t>7</a:t>
            </a:fld>
            <a:endParaRPr lang="de-DE" b="1" dirty="0" smtClean="0"/>
          </a:p>
        </p:txBody>
      </p:sp>
      <p:cxnSp>
        <p:nvCxnSpPr>
          <p:cNvPr id="12" name="Straight Connector 11"/>
          <p:cNvCxnSpPr/>
          <p:nvPr/>
        </p:nvCxnSpPr>
        <p:spPr>
          <a:xfrm>
            <a:off x="428596" y="1357298"/>
            <a:ext cx="8286808" cy="1588"/>
          </a:xfrm>
          <a:prstGeom prst="line">
            <a:avLst/>
          </a:prstGeom>
          <a:ln w="3810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1001</TotalTime>
  <Words>691</Words>
  <Application>Microsoft Office PowerPoint</Application>
  <PresentationFormat>On-screen Show (4:3)</PresentationFormat>
  <Paragraphs>83</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Rounded MT Bold</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SHYTI</dc:creator>
  <cp:lastModifiedBy>Arber Gjeta</cp:lastModifiedBy>
  <cp:revision>137</cp:revision>
  <dcterms:created xsi:type="dcterms:W3CDTF">2016-10-18T10:02:39Z</dcterms:created>
  <dcterms:modified xsi:type="dcterms:W3CDTF">2022-09-08T23:00:03Z</dcterms:modified>
</cp:coreProperties>
</file>