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59" r:id="rId3"/>
    <p:sldId id="307" r:id="rId4"/>
    <p:sldId id="282" r:id="rId5"/>
    <p:sldId id="308" r:id="rId6"/>
    <p:sldId id="309" r:id="rId7"/>
    <p:sldId id="310" r:id="rId8"/>
    <p:sldId id="277" r:id="rId9"/>
    <p:sldId id="311" r:id="rId10"/>
    <p:sldId id="312" r:id="rId11"/>
    <p:sldId id="313" r:id="rId12"/>
    <p:sldId id="314" r:id="rId13"/>
    <p:sldId id="315" r:id="rId14"/>
    <p:sldId id="316" r:id="rId15"/>
    <p:sldId id="317" r:id="rId16"/>
    <p:sldId id="318" r:id="rId17"/>
    <p:sldId id="319" r:id="rId18"/>
    <p:sldId id="320" r:id="rId19"/>
    <p:sldId id="321" r:id="rId20"/>
    <p:sldId id="322" r:id="rId21"/>
    <p:sldId id="323" r:id="rId22"/>
    <p:sldId id="324" r:id="rId23"/>
    <p:sldId id="276" r:id="rId24"/>
  </p:sldIdLst>
  <p:sldSz cx="9144000" cy="6858000" type="screen4x3"/>
  <p:notesSz cx="7315200" cy="9601200"/>
  <p:photoAlbum/>
  <p:defaultTextStyle>
    <a:defPPr>
      <a:defRPr lang="sq-A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755" autoAdjust="0"/>
  </p:normalViewPr>
  <p:slideViewPr>
    <p:cSldViewPr>
      <p:cViewPr varScale="1">
        <p:scale>
          <a:sx n="75" d="100"/>
          <a:sy n="75" d="100"/>
        </p:scale>
        <p:origin x="1020"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B514BB8D-282C-414F-950F-3F4884C6A2B3}" type="datetimeFigureOut">
              <a:rPr lang="en-US" smtClean="0"/>
              <a:pPr/>
              <a:t>3/28/2022</a:t>
            </a:fld>
            <a:endParaRPr lang="en-US"/>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67EC870C-0C6E-4BCE-BD5E-8214FDCF0C09}" type="slidenum">
              <a:rPr lang="en-US" smtClean="0"/>
              <a:pPr/>
              <a:t>‹#›</a:t>
            </a:fld>
            <a:endParaRPr lang="en-US"/>
          </a:p>
        </p:txBody>
      </p:sp>
    </p:spTree>
    <p:extLst>
      <p:ext uri="{BB962C8B-B14F-4D97-AF65-F5344CB8AC3E}">
        <p14:creationId xmlns:p14="http://schemas.microsoft.com/office/powerpoint/2010/main" val="1662551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EC870C-0C6E-4BCE-BD5E-8214FDCF0C09}" type="slidenum">
              <a:rPr lang="en-US" smtClean="0"/>
              <a:pPr/>
              <a:t>1</a:t>
            </a:fld>
            <a:endParaRPr lang="en-US"/>
          </a:p>
        </p:txBody>
      </p:sp>
    </p:spTree>
    <p:extLst>
      <p:ext uri="{BB962C8B-B14F-4D97-AF65-F5344CB8AC3E}">
        <p14:creationId xmlns:p14="http://schemas.microsoft.com/office/powerpoint/2010/main" val="2138211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q-A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q-AL"/>
          </a:p>
        </p:txBody>
      </p:sp>
      <p:sp>
        <p:nvSpPr>
          <p:cNvPr id="4" name="Date Placeholder 3"/>
          <p:cNvSpPr>
            <a:spLocks noGrp="1"/>
          </p:cNvSpPr>
          <p:nvPr>
            <p:ph type="dt" sz="half" idx="10"/>
          </p:nvPr>
        </p:nvSpPr>
        <p:spPr/>
        <p:txBody>
          <a:bodyPr/>
          <a:lstStyle/>
          <a:p>
            <a:fld id="{BC4B2A74-6AF2-4B21-9323-D939F4CC0C97}" type="datetimeFigureOut">
              <a:rPr lang="sq-AL" smtClean="0"/>
              <a:pPr/>
              <a:t>28.3.2022</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D8341358-754F-41CC-9DD9-3A80C1DC9234}" type="slidenum">
              <a:rPr lang="sq-AL" smtClean="0"/>
              <a:pPr/>
              <a:t>‹#›</a:t>
            </a:fld>
            <a:endParaRPr lang="sq-A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q-A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
        <p:nvSpPr>
          <p:cNvPr id="4" name="Date Placeholder 3"/>
          <p:cNvSpPr>
            <a:spLocks noGrp="1"/>
          </p:cNvSpPr>
          <p:nvPr>
            <p:ph type="dt" sz="half" idx="10"/>
          </p:nvPr>
        </p:nvSpPr>
        <p:spPr/>
        <p:txBody>
          <a:bodyPr/>
          <a:lstStyle/>
          <a:p>
            <a:fld id="{BC4B2A74-6AF2-4B21-9323-D939F4CC0C97}" type="datetimeFigureOut">
              <a:rPr lang="sq-AL" smtClean="0"/>
              <a:pPr/>
              <a:t>28.3.2022</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D8341358-754F-41CC-9DD9-3A80C1DC9234}" type="slidenum">
              <a:rPr lang="sq-AL" smtClean="0"/>
              <a:pPr/>
              <a:t>‹#›</a:t>
            </a:fld>
            <a:endParaRPr lang="sq-A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q-A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
        <p:nvSpPr>
          <p:cNvPr id="4" name="Date Placeholder 3"/>
          <p:cNvSpPr>
            <a:spLocks noGrp="1"/>
          </p:cNvSpPr>
          <p:nvPr>
            <p:ph type="dt" sz="half" idx="10"/>
          </p:nvPr>
        </p:nvSpPr>
        <p:spPr/>
        <p:txBody>
          <a:bodyPr/>
          <a:lstStyle/>
          <a:p>
            <a:fld id="{BC4B2A74-6AF2-4B21-9323-D939F4CC0C97}" type="datetimeFigureOut">
              <a:rPr lang="sq-AL" smtClean="0"/>
              <a:pPr/>
              <a:t>28.3.2022</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D8341358-754F-41CC-9DD9-3A80C1DC9234}" type="slidenum">
              <a:rPr lang="sq-AL" smtClean="0"/>
              <a:pPr/>
              <a:t>‹#›</a:t>
            </a:fld>
            <a:endParaRPr lang="sq-A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q-A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
        <p:nvSpPr>
          <p:cNvPr id="4" name="Date Placeholder 3"/>
          <p:cNvSpPr>
            <a:spLocks noGrp="1"/>
          </p:cNvSpPr>
          <p:nvPr>
            <p:ph type="dt" sz="half" idx="10"/>
          </p:nvPr>
        </p:nvSpPr>
        <p:spPr/>
        <p:txBody>
          <a:bodyPr/>
          <a:lstStyle/>
          <a:p>
            <a:fld id="{BC4B2A74-6AF2-4B21-9323-D939F4CC0C97}" type="datetimeFigureOut">
              <a:rPr lang="sq-AL" smtClean="0"/>
              <a:pPr/>
              <a:t>28.3.2022</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D8341358-754F-41CC-9DD9-3A80C1DC9234}" type="slidenum">
              <a:rPr lang="sq-AL" smtClean="0"/>
              <a:pPr/>
              <a:t>‹#›</a:t>
            </a:fld>
            <a:endParaRPr lang="sq-A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q-A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4B2A74-6AF2-4B21-9323-D939F4CC0C97}" type="datetimeFigureOut">
              <a:rPr lang="sq-AL" smtClean="0"/>
              <a:pPr/>
              <a:t>28.3.2022</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D8341358-754F-41CC-9DD9-3A80C1DC9234}" type="slidenum">
              <a:rPr lang="sq-AL" smtClean="0"/>
              <a:pPr/>
              <a:t>‹#›</a:t>
            </a:fld>
            <a:endParaRPr lang="sq-A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q-A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
        <p:nvSpPr>
          <p:cNvPr id="5" name="Date Placeholder 4"/>
          <p:cNvSpPr>
            <a:spLocks noGrp="1"/>
          </p:cNvSpPr>
          <p:nvPr>
            <p:ph type="dt" sz="half" idx="10"/>
          </p:nvPr>
        </p:nvSpPr>
        <p:spPr/>
        <p:txBody>
          <a:bodyPr/>
          <a:lstStyle/>
          <a:p>
            <a:fld id="{BC4B2A74-6AF2-4B21-9323-D939F4CC0C97}" type="datetimeFigureOut">
              <a:rPr lang="sq-AL" smtClean="0"/>
              <a:pPr/>
              <a:t>28.3.2022</a:t>
            </a:fld>
            <a:endParaRPr lang="sq-AL"/>
          </a:p>
        </p:txBody>
      </p:sp>
      <p:sp>
        <p:nvSpPr>
          <p:cNvPr id="6" name="Footer Placeholder 5"/>
          <p:cNvSpPr>
            <a:spLocks noGrp="1"/>
          </p:cNvSpPr>
          <p:nvPr>
            <p:ph type="ftr" sz="quarter" idx="11"/>
          </p:nvPr>
        </p:nvSpPr>
        <p:spPr/>
        <p:txBody>
          <a:bodyPr/>
          <a:lstStyle/>
          <a:p>
            <a:endParaRPr lang="sq-AL"/>
          </a:p>
        </p:txBody>
      </p:sp>
      <p:sp>
        <p:nvSpPr>
          <p:cNvPr id="7" name="Slide Number Placeholder 6"/>
          <p:cNvSpPr>
            <a:spLocks noGrp="1"/>
          </p:cNvSpPr>
          <p:nvPr>
            <p:ph type="sldNum" sz="quarter" idx="12"/>
          </p:nvPr>
        </p:nvSpPr>
        <p:spPr/>
        <p:txBody>
          <a:bodyPr/>
          <a:lstStyle/>
          <a:p>
            <a:fld id="{D8341358-754F-41CC-9DD9-3A80C1DC9234}" type="slidenum">
              <a:rPr lang="sq-AL" smtClean="0"/>
              <a:pPr/>
              <a:t>‹#›</a:t>
            </a:fld>
            <a:endParaRPr lang="sq-A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q-A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
        <p:nvSpPr>
          <p:cNvPr id="7" name="Date Placeholder 6"/>
          <p:cNvSpPr>
            <a:spLocks noGrp="1"/>
          </p:cNvSpPr>
          <p:nvPr>
            <p:ph type="dt" sz="half" idx="10"/>
          </p:nvPr>
        </p:nvSpPr>
        <p:spPr/>
        <p:txBody>
          <a:bodyPr/>
          <a:lstStyle/>
          <a:p>
            <a:fld id="{BC4B2A74-6AF2-4B21-9323-D939F4CC0C97}" type="datetimeFigureOut">
              <a:rPr lang="sq-AL" smtClean="0"/>
              <a:pPr/>
              <a:t>28.3.2022</a:t>
            </a:fld>
            <a:endParaRPr lang="sq-AL"/>
          </a:p>
        </p:txBody>
      </p:sp>
      <p:sp>
        <p:nvSpPr>
          <p:cNvPr id="8" name="Footer Placeholder 7"/>
          <p:cNvSpPr>
            <a:spLocks noGrp="1"/>
          </p:cNvSpPr>
          <p:nvPr>
            <p:ph type="ftr" sz="quarter" idx="11"/>
          </p:nvPr>
        </p:nvSpPr>
        <p:spPr/>
        <p:txBody>
          <a:bodyPr/>
          <a:lstStyle/>
          <a:p>
            <a:endParaRPr lang="sq-AL"/>
          </a:p>
        </p:txBody>
      </p:sp>
      <p:sp>
        <p:nvSpPr>
          <p:cNvPr id="9" name="Slide Number Placeholder 8"/>
          <p:cNvSpPr>
            <a:spLocks noGrp="1"/>
          </p:cNvSpPr>
          <p:nvPr>
            <p:ph type="sldNum" sz="quarter" idx="12"/>
          </p:nvPr>
        </p:nvSpPr>
        <p:spPr/>
        <p:txBody>
          <a:bodyPr/>
          <a:lstStyle/>
          <a:p>
            <a:fld id="{D8341358-754F-41CC-9DD9-3A80C1DC9234}" type="slidenum">
              <a:rPr lang="sq-AL" smtClean="0"/>
              <a:pPr/>
              <a:t>‹#›</a:t>
            </a:fld>
            <a:endParaRPr lang="sq-A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q-AL"/>
          </a:p>
        </p:txBody>
      </p:sp>
      <p:sp>
        <p:nvSpPr>
          <p:cNvPr id="3" name="Date Placeholder 2"/>
          <p:cNvSpPr>
            <a:spLocks noGrp="1"/>
          </p:cNvSpPr>
          <p:nvPr>
            <p:ph type="dt" sz="half" idx="10"/>
          </p:nvPr>
        </p:nvSpPr>
        <p:spPr/>
        <p:txBody>
          <a:bodyPr/>
          <a:lstStyle/>
          <a:p>
            <a:fld id="{BC4B2A74-6AF2-4B21-9323-D939F4CC0C97}" type="datetimeFigureOut">
              <a:rPr lang="sq-AL" smtClean="0"/>
              <a:pPr/>
              <a:t>28.3.2022</a:t>
            </a:fld>
            <a:endParaRPr lang="sq-AL"/>
          </a:p>
        </p:txBody>
      </p:sp>
      <p:sp>
        <p:nvSpPr>
          <p:cNvPr id="4" name="Footer Placeholder 3"/>
          <p:cNvSpPr>
            <a:spLocks noGrp="1"/>
          </p:cNvSpPr>
          <p:nvPr>
            <p:ph type="ftr" sz="quarter" idx="11"/>
          </p:nvPr>
        </p:nvSpPr>
        <p:spPr/>
        <p:txBody>
          <a:bodyPr/>
          <a:lstStyle/>
          <a:p>
            <a:endParaRPr lang="sq-AL"/>
          </a:p>
        </p:txBody>
      </p:sp>
      <p:sp>
        <p:nvSpPr>
          <p:cNvPr id="5" name="Slide Number Placeholder 4"/>
          <p:cNvSpPr>
            <a:spLocks noGrp="1"/>
          </p:cNvSpPr>
          <p:nvPr>
            <p:ph type="sldNum" sz="quarter" idx="12"/>
          </p:nvPr>
        </p:nvSpPr>
        <p:spPr/>
        <p:txBody>
          <a:bodyPr/>
          <a:lstStyle/>
          <a:p>
            <a:fld id="{D8341358-754F-41CC-9DD9-3A80C1DC9234}" type="slidenum">
              <a:rPr lang="sq-AL" smtClean="0"/>
              <a:pPr/>
              <a:t>‹#›</a:t>
            </a:fld>
            <a:endParaRPr lang="sq-A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4B2A74-6AF2-4B21-9323-D939F4CC0C97}" type="datetimeFigureOut">
              <a:rPr lang="sq-AL" smtClean="0"/>
              <a:pPr/>
              <a:t>28.3.2022</a:t>
            </a:fld>
            <a:endParaRPr lang="sq-AL"/>
          </a:p>
        </p:txBody>
      </p:sp>
      <p:sp>
        <p:nvSpPr>
          <p:cNvPr id="3" name="Footer Placeholder 2"/>
          <p:cNvSpPr>
            <a:spLocks noGrp="1"/>
          </p:cNvSpPr>
          <p:nvPr>
            <p:ph type="ftr" sz="quarter" idx="11"/>
          </p:nvPr>
        </p:nvSpPr>
        <p:spPr/>
        <p:txBody>
          <a:bodyPr/>
          <a:lstStyle/>
          <a:p>
            <a:endParaRPr lang="sq-AL"/>
          </a:p>
        </p:txBody>
      </p:sp>
      <p:sp>
        <p:nvSpPr>
          <p:cNvPr id="4" name="Slide Number Placeholder 3"/>
          <p:cNvSpPr>
            <a:spLocks noGrp="1"/>
          </p:cNvSpPr>
          <p:nvPr>
            <p:ph type="sldNum" sz="quarter" idx="12"/>
          </p:nvPr>
        </p:nvSpPr>
        <p:spPr/>
        <p:txBody>
          <a:bodyPr/>
          <a:lstStyle/>
          <a:p>
            <a:fld id="{D8341358-754F-41CC-9DD9-3A80C1DC9234}" type="slidenum">
              <a:rPr lang="sq-AL" smtClean="0"/>
              <a:pPr/>
              <a:t>‹#›</a:t>
            </a:fld>
            <a:endParaRPr lang="sq-A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q-A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4B2A74-6AF2-4B21-9323-D939F4CC0C97}" type="datetimeFigureOut">
              <a:rPr lang="sq-AL" smtClean="0"/>
              <a:pPr/>
              <a:t>28.3.2022</a:t>
            </a:fld>
            <a:endParaRPr lang="sq-AL"/>
          </a:p>
        </p:txBody>
      </p:sp>
      <p:sp>
        <p:nvSpPr>
          <p:cNvPr id="6" name="Footer Placeholder 5"/>
          <p:cNvSpPr>
            <a:spLocks noGrp="1"/>
          </p:cNvSpPr>
          <p:nvPr>
            <p:ph type="ftr" sz="quarter" idx="11"/>
          </p:nvPr>
        </p:nvSpPr>
        <p:spPr/>
        <p:txBody>
          <a:bodyPr/>
          <a:lstStyle/>
          <a:p>
            <a:endParaRPr lang="sq-AL"/>
          </a:p>
        </p:txBody>
      </p:sp>
      <p:sp>
        <p:nvSpPr>
          <p:cNvPr id="7" name="Slide Number Placeholder 6"/>
          <p:cNvSpPr>
            <a:spLocks noGrp="1"/>
          </p:cNvSpPr>
          <p:nvPr>
            <p:ph type="sldNum" sz="quarter" idx="12"/>
          </p:nvPr>
        </p:nvSpPr>
        <p:spPr/>
        <p:txBody>
          <a:bodyPr/>
          <a:lstStyle/>
          <a:p>
            <a:fld id="{D8341358-754F-41CC-9DD9-3A80C1DC9234}" type="slidenum">
              <a:rPr lang="sq-AL" smtClean="0"/>
              <a:pPr/>
              <a:t>‹#›</a:t>
            </a:fld>
            <a:endParaRPr lang="sq-A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q-A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q-A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4B2A74-6AF2-4B21-9323-D939F4CC0C97}" type="datetimeFigureOut">
              <a:rPr lang="sq-AL" smtClean="0"/>
              <a:pPr/>
              <a:t>28.3.2022</a:t>
            </a:fld>
            <a:endParaRPr lang="sq-AL"/>
          </a:p>
        </p:txBody>
      </p:sp>
      <p:sp>
        <p:nvSpPr>
          <p:cNvPr id="6" name="Footer Placeholder 5"/>
          <p:cNvSpPr>
            <a:spLocks noGrp="1"/>
          </p:cNvSpPr>
          <p:nvPr>
            <p:ph type="ftr" sz="quarter" idx="11"/>
          </p:nvPr>
        </p:nvSpPr>
        <p:spPr/>
        <p:txBody>
          <a:bodyPr/>
          <a:lstStyle/>
          <a:p>
            <a:endParaRPr lang="sq-AL"/>
          </a:p>
        </p:txBody>
      </p:sp>
      <p:sp>
        <p:nvSpPr>
          <p:cNvPr id="7" name="Slide Number Placeholder 6"/>
          <p:cNvSpPr>
            <a:spLocks noGrp="1"/>
          </p:cNvSpPr>
          <p:nvPr>
            <p:ph type="sldNum" sz="quarter" idx="12"/>
          </p:nvPr>
        </p:nvSpPr>
        <p:spPr/>
        <p:txBody>
          <a:bodyPr/>
          <a:lstStyle/>
          <a:p>
            <a:fld id="{D8341358-754F-41CC-9DD9-3A80C1DC9234}" type="slidenum">
              <a:rPr lang="sq-AL" smtClean="0"/>
              <a:pPr/>
              <a:t>‹#›</a:t>
            </a:fld>
            <a:endParaRPr lang="sq-A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q-A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4B2A74-6AF2-4B21-9323-D939F4CC0C97}" type="datetimeFigureOut">
              <a:rPr lang="sq-AL" smtClean="0"/>
              <a:pPr/>
              <a:t>28.3.2022</a:t>
            </a:fld>
            <a:endParaRPr lang="sq-A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q-A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341358-754F-41CC-9DD9-3A80C1DC9234}" type="slidenum">
              <a:rPr lang="sq-AL" smtClean="0"/>
              <a:pPr/>
              <a:t>‹#›</a:t>
            </a:fld>
            <a:endParaRPr lang="sq-A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q-A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mailto:arber.gjeta@uniel.edu.al" TargetMode="External"/><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ogo blu.jpg"/>
          <p:cNvPicPr>
            <a:picLocks noGrp="1" noChangeAspect="1"/>
          </p:cNvPicPr>
          <p:nvPr isPhoto="1"/>
        </p:nvPicPr>
        <p:blipFill>
          <a:blip r:embed="rId3">
            <a:lum/>
          </a:blip>
          <a:srcRect/>
          <a:stretch>
            <a:fillRect/>
          </a:stretch>
        </p:blipFill>
        <p:spPr>
          <a:xfrm>
            <a:off x="285720" y="285728"/>
            <a:ext cx="3214678" cy="928670"/>
          </a:xfrm>
          <a:prstGeom prst="rect">
            <a:avLst/>
          </a:prstGeom>
          <a:noFill/>
          <a:ln>
            <a:noFill/>
          </a:ln>
        </p:spPr>
      </p:pic>
      <p:cxnSp>
        <p:nvCxnSpPr>
          <p:cNvPr id="4" name="Straight Connector 3"/>
          <p:cNvCxnSpPr/>
          <p:nvPr/>
        </p:nvCxnSpPr>
        <p:spPr>
          <a:xfrm>
            <a:off x="300010" y="1214422"/>
            <a:ext cx="8501122" cy="1588"/>
          </a:xfrm>
          <a:prstGeom prst="line">
            <a:avLst/>
          </a:prstGeom>
          <a:ln w="50800">
            <a:solidFill>
              <a:srgbClr val="00206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0" y="6643686"/>
            <a:ext cx="9144000" cy="214314"/>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q-AL"/>
          </a:p>
        </p:txBody>
      </p:sp>
      <p:sp>
        <p:nvSpPr>
          <p:cNvPr id="9" name="Rectangle 8"/>
          <p:cNvSpPr/>
          <p:nvPr/>
        </p:nvSpPr>
        <p:spPr>
          <a:xfrm>
            <a:off x="71406" y="6550223"/>
            <a:ext cx="9144000" cy="307777"/>
          </a:xfrm>
          <a:prstGeom prst="rect">
            <a:avLst/>
          </a:prstGeom>
        </p:spPr>
        <p:txBody>
          <a:bodyPr wrap="square" anchor="b" anchorCtr="1">
            <a:normAutofit/>
          </a:bodyPr>
          <a:lstStyle/>
          <a:p>
            <a:pPr marL="515938" indent="-515938" algn="ctr"/>
            <a:r>
              <a:rPr lang="it-IT" sz="1200" b="1" i="1" dirty="0" smtClean="0">
                <a:solidFill>
                  <a:prstClr val="white"/>
                </a:solidFill>
              </a:rPr>
              <a:t>“Aleksand</a:t>
            </a:r>
            <a:r>
              <a:rPr lang="sq-AL" sz="1200" b="1" i="1" dirty="0">
                <a:solidFill>
                  <a:prstClr val="white"/>
                </a:solidFill>
              </a:rPr>
              <a:t>ë</a:t>
            </a:r>
            <a:r>
              <a:rPr lang="it-IT" sz="1200" b="1" i="1" dirty="0">
                <a:solidFill>
                  <a:prstClr val="white"/>
                </a:solidFill>
              </a:rPr>
              <a:t>r </a:t>
            </a:r>
            <a:r>
              <a:rPr lang="it-IT" sz="1200" b="1" i="1" dirty="0" smtClean="0">
                <a:solidFill>
                  <a:prstClr val="white"/>
                </a:solidFill>
              </a:rPr>
              <a:t>Xhuvani” </a:t>
            </a:r>
            <a:r>
              <a:rPr lang="it-IT" sz="1200" b="1" i="1" dirty="0" smtClean="0">
                <a:solidFill>
                  <a:schemeClr val="bg1"/>
                </a:solidFill>
              </a:rPr>
              <a:t>University, </a:t>
            </a:r>
            <a:r>
              <a:rPr lang="sq-AL" sz="1200" b="1" i="1" dirty="0" smtClean="0">
                <a:solidFill>
                  <a:schemeClr val="bg1"/>
                </a:solidFill>
              </a:rPr>
              <a:t>Elbasan</a:t>
            </a:r>
            <a:r>
              <a:rPr lang="it-IT" sz="1200" b="1" i="1" dirty="0" smtClean="0">
                <a:solidFill>
                  <a:schemeClr val="bg1"/>
                </a:solidFill>
              </a:rPr>
              <a:t>,</a:t>
            </a:r>
            <a:r>
              <a:rPr lang="sq-AL" sz="1200" b="1" i="1" dirty="0" smtClean="0">
                <a:solidFill>
                  <a:schemeClr val="bg1"/>
                </a:solidFill>
              </a:rPr>
              <a:t> </a:t>
            </a:r>
            <a:r>
              <a:rPr lang="sq-AL" sz="1200" b="1" i="1" dirty="0" err="1" smtClean="0">
                <a:solidFill>
                  <a:schemeClr val="bg1"/>
                </a:solidFill>
              </a:rPr>
              <a:t>Street</a:t>
            </a:r>
            <a:r>
              <a:rPr lang="it-IT" sz="1200" b="1" i="1" dirty="0" smtClean="0">
                <a:solidFill>
                  <a:schemeClr val="bg1"/>
                </a:solidFill>
              </a:rPr>
              <a:t> “Ismail Zyma” 3001</a:t>
            </a:r>
            <a:r>
              <a:rPr lang="sq-AL" sz="1200" b="1" i="1" dirty="0" smtClean="0">
                <a:solidFill>
                  <a:schemeClr val="bg1"/>
                </a:solidFill>
              </a:rPr>
              <a:t>,</a:t>
            </a:r>
            <a:r>
              <a:rPr lang="it-IT" sz="1200" b="1" i="1" dirty="0" smtClean="0">
                <a:solidFill>
                  <a:schemeClr val="bg1"/>
                </a:solidFill>
              </a:rPr>
              <a:t> tel :+355 54 252 593, Elbasan Albania</a:t>
            </a:r>
            <a:r>
              <a:rPr lang="sq-AL" sz="1200" b="1" i="1" dirty="0" smtClean="0">
                <a:solidFill>
                  <a:schemeClr val="bg1"/>
                </a:solidFill>
              </a:rPr>
              <a:t>, </a:t>
            </a:r>
            <a:r>
              <a:rPr lang="sq-AL" sz="1200" b="1" i="1" dirty="0" err="1" smtClean="0">
                <a:solidFill>
                  <a:schemeClr val="bg1"/>
                </a:solidFill>
              </a:rPr>
              <a:t>www.uniel.edu.al</a:t>
            </a:r>
            <a:endParaRPr lang="sq-AL" sz="1200" b="1" i="1" dirty="0">
              <a:solidFill>
                <a:schemeClr val="bg1"/>
              </a:solidFill>
            </a:endParaRPr>
          </a:p>
        </p:txBody>
      </p:sp>
      <p:sp>
        <p:nvSpPr>
          <p:cNvPr id="7" name="Rectangle 2"/>
          <p:cNvSpPr txBox="1">
            <a:spLocks noChangeArrowheads="1"/>
          </p:cNvSpPr>
          <p:nvPr/>
        </p:nvSpPr>
        <p:spPr>
          <a:xfrm>
            <a:off x="571472" y="1357298"/>
            <a:ext cx="7888960" cy="4015918"/>
          </a:xfrm>
          <a:prstGeom prst="rect">
            <a:avLst/>
          </a:prstGeom>
        </p:spPr>
        <p:txBody>
          <a:bodyPr/>
          <a:lstStyle/>
          <a:p>
            <a:pPr lvl="0" algn="ctr">
              <a:spcBef>
                <a:spcPct val="0"/>
              </a:spcBef>
              <a:defRPr/>
            </a:pPr>
            <a:endParaRPr lang="it-IT" sz="2800" dirty="0" smtClean="0"/>
          </a:p>
          <a:p>
            <a:pPr lvl="0" algn="ctr">
              <a:spcBef>
                <a:spcPct val="0"/>
              </a:spcBef>
              <a:defRPr/>
            </a:pPr>
            <a:r>
              <a:rPr lang="en-US" sz="2800" dirty="0"/>
              <a:t>Maritime law and irregular migration in the Mediterranean area between EU legislation and international </a:t>
            </a:r>
            <a:r>
              <a:rPr lang="en-US" sz="2800" dirty="0" smtClean="0"/>
              <a:t>conventions</a:t>
            </a:r>
          </a:p>
          <a:p>
            <a:pPr lvl="0" algn="ctr">
              <a:spcBef>
                <a:spcPct val="0"/>
              </a:spcBef>
              <a:defRPr/>
            </a:pPr>
            <a:endParaRPr lang="en-US" sz="2800" dirty="0" smtClean="0"/>
          </a:p>
          <a:p>
            <a:pPr marL="457200" lvl="0" indent="-457200" algn="ctr">
              <a:spcBef>
                <a:spcPct val="0"/>
              </a:spcBef>
              <a:buFont typeface="Arial" panose="020B0604020202020204" pitchFamily="34" charset="0"/>
              <a:buChar char="•"/>
              <a:defRPr/>
            </a:pPr>
            <a:r>
              <a:rPr lang="de-DE" sz="2000" dirty="0" smtClean="0">
                <a:latin typeface="Times New Roman" panose="02020603050405020304" pitchFamily="18" charset="0"/>
                <a:ea typeface="+mj-ea"/>
                <a:cs typeface="Times New Roman" panose="02020603050405020304" pitchFamily="18" charset="0"/>
              </a:rPr>
              <a:t>International relevant organisations</a:t>
            </a:r>
          </a:p>
          <a:p>
            <a:pPr marL="457200" lvl="0" indent="-457200" algn="ctr">
              <a:spcBef>
                <a:spcPct val="0"/>
              </a:spcBef>
              <a:buFont typeface="Arial" panose="020B0604020202020204" pitchFamily="34" charset="0"/>
              <a:buChar char="•"/>
              <a:defRPr/>
            </a:pPr>
            <a:r>
              <a:rPr lang="de-DE" sz="2000" dirty="0" smtClean="0">
                <a:latin typeface="Times New Roman" panose="02020603050405020304" pitchFamily="18" charset="0"/>
                <a:ea typeface="+mj-ea"/>
                <a:cs typeface="Times New Roman" panose="02020603050405020304" pitchFamily="18" charset="0"/>
              </a:rPr>
              <a:t>International conventions (UNCLOS, SOLAS, SAR)</a:t>
            </a:r>
          </a:p>
          <a:p>
            <a:pPr marL="457200" lvl="0" indent="-457200" algn="ctr">
              <a:spcBef>
                <a:spcPct val="0"/>
              </a:spcBef>
              <a:buFont typeface="Arial" panose="020B0604020202020204" pitchFamily="34" charset="0"/>
              <a:buChar char="•"/>
              <a:defRPr/>
            </a:pPr>
            <a:r>
              <a:rPr lang="en-US" sz="2000" dirty="0" smtClean="0">
                <a:latin typeface="Times New Roman" panose="02020603050405020304" pitchFamily="18" charset="0"/>
                <a:ea typeface="+mj-ea"/>
                <a:cs typeface="Times New Roman" panose="02020603050405020304" pitchFamily="18" charset="0"/>
              </a:rPr>
              <a:t>EU agencies and regulation on migration</a:t>
            </a:r>
            <a:endParaRPr lang="en-US" dirty="0">
              <a:latin typeface="Times New Roman" panose="02020603050405020304" pitchFamily="18" charset="0"/>
              <a:cs typeface="Times New Roman" panose="02020603050405020304" pitchFamily="18" charset="0"/>
            </a:endParaRPr>
          </a:p>
          <a:p>
            <a:pPr marL="457200" lvl="0" indent="-457200" algn="ctr">
              <a:spcBef>
                <a:spcPct val="0"/>
              </a:spcBef>
              <a:buFont typeface="Arial" panose="020B0604020202020204" pitchFamily="34" charset="0"/>
              <a:buChar char="•"/>
              <a:defRPr/>
            </a:pPr>
            <a:r>
              <a:rPr lang="en-US" sz="2000" dirty="0" smtClean="0">
                <a:latin typeface="Times New Roman" panose="02020603050405020304" pitchFamily="18" charset="0"/>
                <a:ea typeface="+mj-ea"/>
                <a:cs typeface="Times New Roman" panose="02020603050405020304" pitchFamily="18" charset="0"/>
              </a:rPr>
              <a:t>Search and Rescue in EU member States</a:t>
            </a:r>
            <a:endParaRPr lang="de-DE" sz="2000" dirty="0" smtClean="0">
              <a:latin typeface="Times New Roman" panose="02020603050405020304" pitchFamily="18" charset="0"/>
              <a:ea typeface="+mj-ea"/>
              <a:cs typeface="Times New Roman" panose="02020603050405020304" pitchFamily="18" charset="0"/>
            </a:endParaRPr>
          </a:p>
        </p:txBody>
      </p:sp>
      <p:sp>
        <p:nvSpPr>
          <p:cNvPr id="10" name="Sottotitolo 2"/>
          <p:cNvSpPr txBox="1">
            <a:spLocks/>
          </p:cNvSpPr>
          <p:nvPr/>
        </p:nvSpPr>
        <p:spPr>
          <a:xfrm>
            <a:off x="827584" y="4581128"/>
            <a:ext cx="6461760" cy="10668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endParaRPr lang="it-IT" dirty="0" smtClean="0"/>
          </a:p>
          <a:p>
            <a:pPr marL="0" indent="0" algn="ctr">
              <a:buNone/>
            </a:pPr>
            <a:r>
              <a:rPr lang="it-IT" dirty="0" smtClean="0"/>
              <a:t>Trento, </a:t>
            </a:r>
            <a:r>
              <a:rPr lang="it-IT" dirty="0" smtClean="0">
                <a:solidFill>
                  <a:srgbClr val="FF0000"/>
                </a:solidFill>
              </a:rPr>
              <a:t>1 </a:t>
            </a:r>
            <a:r>
              <a:rPr lang="it-IT" dirty="0" smtClean="0">
                <a:solidFill>
                  <a:srgbClr val="FF0000"/>
                </a:solidFill>
              </a:rPr>
              <a:t>April </a:t>
            </a:r>
            <a:r>
              <a:rPr lang="it-IT" dirty="0" smtClean="0">
                <a:solidFill>
                  <a:srgbClr val="FF0000"/>
                </a:solidFill>
              </a:rPr>
              <a:t>2022</a:t>
            </a:r>
          </a:p>
          <a:p>
            <a:pPr marL="0" indent="0">
              <a:buNone/>
            </a:pPr>
            <a:endParaRPr lang="it-IT" dirty="0" smtClean="0"/>
          </a:p>
          <a:p>
            <a:endParaRPr lang="it-IT" dirty="0"/>
          </a:p>
        </p:txBody>
      </p:sp>
      <p:pic>
        <p:nvPicPr>
          <p:cNvPr id="8" name="Picture 7" descr="logosbeneficaireserasmusright_withthesupport-01_0"/>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60232" y="339709"/>
            <a:ext cx="2317750" cy="733425"/>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e13.jpg"/>
          <p:cNvPicPr>
            <a:picLocks noGrp="1" noChangeAspect="1"/>
          </p:cNvPicPr>
          <p:nvPr isPhoto="1"/>
        </p:nvPicPr>
        <p:blipFill>
          <a:blip r:embed="rId2">
            <a:lum/>
          </a:blip>
          <a:srcRect l="17290" r="977"/>
          <a:stretch>
            <a:fillRect/>
          </a:stretch>
        </p:blipFill>
        <p:spPr>
          <a:xfrm>
            <a:off x="5940152" y="0"/>
            <a:ext cx="3714776" cy="6858000"/>
          </a:xfrm>
          <a:prstGeom prst="rect">
            <a:avLst/>
          </a:prstGeom>
          <a:noFill/>
          <a:ln>
            <a:noFill/>
          </a:ln>
        </p:spPr>
      </p:pic>
      <p:sp>
        <p:nvSpPr>
          <p:cNvPr id="5" name="Slide Number Placeholder 2"/>
          <p:cNvSpPr>
            <a:spLocks noGrp="1"/>
          </p:cNvSpPr>
          <p:nvPr>
            <p:ph type="sldNum" sz="quarter" idx="12"/>
          </p:nvPr>
        </p:nvSpPr>
        <p:spPr>
          <a:xfrm>
            <a:off x="6553200" y="6248400"/>
            <a:ext cx="2133600" cy="457200"/>
          </a:xfrm>
          <a:noFill/>
          <a:ln>
            <a:miter lim="800000"/>
            <a:headEnd/>
            <a:tailEnd/>
          </a:ln>
        </p:spPr>
        <p:txBody>
          <a:bodyPr/>
          <a:lstStyle/>
          <a:p>
            <a:fld id="{04EDAFC2-8C46-4379-A6C8-2DFAF5B84108}" type="slidenum">
              <a:rPr lang="de-DE" b="1" smtClean="0">
                <a:solidFill>
                  <a:srgbClr val="002060"/>
                </a:solidFill>
              </a:rPr>
              <a:pPr/>
              <a:t>10</a:t>
            </a:fld>
            <a:endParaRPr lang="de-DE" b="1" dirty="0" smtClean="0">
              <a:solidFill>
                <a:srgbClr val="002060"/>
              </a:solidFill>
            </a:endParaRPr>
          </a:p>
        </p:txBody>
      </p:sp>
      <p:pic>
        <p:nvPicPr>
          <p:cNvPr id="6" name="Picture 1" descr="logo blu.jpg"/>
          <p:cNvPicPr>
            <a:picLocks noGrp="1" noChangeAspect="1"/>
          </p:cNvPicPr>
          <p:nvPr isPhoto="1"/>
        </p:nvPicPr>
        <p:blipFill>
          <a:blip r:embed="rId3">
            <a:lum/>
          </a:blip>
          <a:srcRect/>
          <a:stretch>
            <a:fillRect/>
          </a:stretch>
        </p:blipFill>
        <p:spPr>
          <a:xfrm>
            <a:off x="285720" y="285726"/>
            <a:ext cx="1261944" cy="767009"/>
          </a:xfrm>
          <a:prstGeom prst="rect">
            <a:avLst/>
          </a:prstGeom>
          <a:noFill/>
          <a:ln>
            <a:noFill/>
          </a:ln>
        </p:spPr>
      </p:pic>
      <p:sp>
        <p:nvSpPr>
          <p:cNvPr id="7" name="Titolo 1"/>
          <p:cNvSpPr txBox="1">
            <a:spLocks/>
          </p:cNvSpPr>
          <p:nvPr/>
        </p:nvSpPr>
        <p:spPr>
          <a:xfrm>
            <a:off x="1547664" y="274638"/>
            <a:ext cx="7992888" cy="128215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600" dirty="0" smtClean="0"/>
              <a:t>International Conventions – SOLAS </a:t>
            </a:r>
            <a:r>
              <a:rPr lang="it-IT" sz="3600" dirty="0" smtClean="0"/>
              <a:t>’74 III</a:t>
            </a:r>
            <a:endParaRPr lang="it-IT" sz="3600" dirty="0"/>
          </a:p>
        </p:txBody>
      </p:sp>
      <p:sp>
        <p:nvSpPr>
          <p:cNvPr id="8" name="Segnaposto contenuto 2"/>
          <p:cNvSpPr txBox="1">
            <a:spLocks/>
          </p:cNvSpPr>
          <p:nvPr/>
        </p:nvSpPr>
        <p:spPr>
          <a:xfrm>
            <a:off x="285720" y="908720"/>
            <a:ext cx="8617104" cy="508863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it-IT" sz="2400" dirty="0" smtClean="0"/>
              <a:t>Provisions</a:t>
            </a:r>
          </a:p>
          <a:p>
            <a:pPr lvl="1"/>
            <a:r>
              <a:rPr lang="en-US" altLang="it-IT" sz="2000" dirty="0" smtClean="0"/>
              <a:t>Chapter V Reg. 2 – Definitions </a:t>
            </a:r>
          </a:p>
          <a:p>
            <a:pPr lvl="2"/>
            <a:r>
              <a:rPr lang="en-US" altLang="it-IT" sz="1200" dirty="0"/>
              <a:t>5. </a:t>
            </a:r>
            <a:r>
              <a:rPr lang="en-US" altLang="it-IT" sz="1200" b="1" dirty="0"/>
              <a:t>Search and rescue service</a:t>
            </a:r>
            <a:r>
              <a:rPr lang="en-US" altLang="it-IT" sz="1200" dirty="0"/>
              <a:t>. The performance of distress </a:t>
            </a:r>
            <a:r>
              <a:rPr lang="en-US" altLang="it-IT" sz="1200" dirty="0" smtClean="0"/>
              <a:t>monitoring, communication</a:t>
            </a:r>
            <a:r>
              <a:rPr lang="en-US" altLang="it-IT" sz="1200" dirty="0"/>
              <a:t>, co-ordination and search and rescue functions, including provision </a:t>
            </a:r>
            <a:r>
              <a:rPr lang="en-US" altLang="it-IT" sz="1200" dirty="0" smtClean="0"/>
              <a:t>of medical </a:t>
            </a:r>
            <a:r>
              <a:rPr lang="en-US" altLang="it-IT" sz="1200" dirty="0"/>
              <a:t>advice, initial medical assistance, or medical evacuation, through the use </a:t>
            </a:r>
            <a:r>
              <a:rPr lang="en-US" altLang="it-IT" sz="1200" dirty="0" smtClean="0"/>
              <a:t>of public </a:t>
            </a:r>
            <a:r>
              <a:rPr lang="en-US" altLang="it-IT" sz="1200" dirty="0"/>
              <a:t>and private resources including co-operating aircraft, ships, vessels and </a:t>
            </a:r>
            <a:r>
              <a:rPr lang="en-US" altLang="it-IT" sz="1200" dirty="0" smtClean="0"/>
              <a:t>other craft </a:t>
            </a:r>
            <a:r>
              <a:rPr lang="en-US" altLang="it-IT" sz="1200" dirty="0"/>
              <a:t>and installations</a:t>
            </a:r>
            <a:r>
              <a:rPr lang="en-US" altLang="it-IT" sz="1200" dirty="0" smtClean="0"/>
              <a:t>.</a:t>
            </a:r>
          </a:p>
          <a:p>
            <a:pPr lvl="2"/>
            <a:r>
              <a:rPr lang="en-US" altLang="it-IT" sz="1200" dirty="0" smtClean="0"/>
              <a:t>Added new </a:t>
            </a:r>
            <a:r>
              <a:rPr lang="en-US" altLang="it-IT" sz="1200" dirty="0" err="1" smtClean="0"/>
              <a:t>pragraph</a:t>
            </a:r>
            <a:endParaRPr lang="en-US" altLang="it-IT" sz="1200" dirty="0" smtClean="0"/>
          </a:p>
          <a:p>
            <a:pPr lvl="1"/>
            <a:r>
              <a:rPr lang="en-US" altLang="it-IT" sz="2000" dirty="0" smtClean="0"/>
              <a:t>Chapter V Reg. 33 – Title “Distress situations: obligations and procedure”</a:t>
            </a:r>
          </a:p>
          <a:p>
            <a:pPr lvl="2"/>
            <a:r>
              <a:rPr lang="en-US" altLang="it-IT" sz="1600" dirty="0" smtClean="0"/>
              <a:t>Replaced the word “signal” with “</a:t>
            </a:r>
            <a:r>
              <a:rPr lang="en-US" altLang="it-IT" sz="1600" b="1" dirty="0" smtClean="0"/>
              <a:t>information</a:t>
            </a:r>
            <a:r>
              <a:rPr lang="en-US" altLang="it-IT" sz="1600" dirty="0" smtClean="0"/>
              <a:t>” in paragraph 1</a:t>
            </a:r>
          </a:p>
          <a:p>
            <a:pPr lvl="2"/>
            <a:r>
              <a:rPr lang="en-US" altLang="it-IT" sz="1600" dirty="0" smtClean="0"/>
              <a:t>Added a </a:t>
            </a:r>
            <a:r>
              <a:rPr lang="en-US" altLang="it-IT" sz="1600" dirty="0"/>
              <a:t>sentence “</a:t>
            </a:r>
            <a:r>
              <a:rPr lang="en-US" altLang="it-IT" sz="1600" b="1" dirty="0"/>
              <a:t>This obligation to provide assistance applies regardless of the nationality or status </a:t>
            </a:r>
            <a:r>
              <a:rPr lang="en-US" altLang="it-IT" sz="1600" b="1" dirty="0" smtClean="0"/>
              <a:t>of such </a:t>
            </a:r>
            <a:r>
              <a:rPr lang="en-US" altLang="it-IT" sz="1600" b="1" dirty="0"/>
              <a:t>persons or the circumstances in which they are found</a:t>
            </a:r>
            <a:r>
              <a:rPr lang="en-US" altLang="it-IT" sz="1600" dirty="0" smtClean="0"/>
              <a:t>”</a:t>
            </a:r>
          </a:p>
          <a:p>
            <a:pPr lvl="2"/>
            <a:r>
              <a:rPr lang="en-US" altLang="it-IT" sz="1600" dirty="0" smtClean="0"/>
              <a:t>New paragraph 1-1</a:t>
            </a:r>
          </a:p>
          <a:p>
            <a:pPr lvl="3"/>
            <a:r>
              <a:rPr lang="en-US" altLang="it-IT" sz="1200" dirty="0" smtClean="0"/>
              <a:t>1-1 </a:t>
            </a:r>
            <a:r>
              <a:rPr lang="en-US" altLang="it-IT" sz="1200" b="1" dirty="0" smtClean="0"/>
              <a:t>Contracting Governments shall co-ordinate and co-operate to ensure that masters of ships providing assistance by embarking persons in distress at sea are released from their obligations with minimum further deviation from the ships’ intended voyage, provided that releasing the master of the ship from the obligations under the current regulation does not further endanger the safety of life at sea. </a:t>
            </a:r>
            <a:r>
              <a:rPr lang="en-US" altLang="it-IT" sz="1200" dirty="0" smtClean="0"/>
              <a:t>The Contracting Government responsible for the search and rescue region in which such assistance is rendered shall exercise primary responsibility for ensuring such co-ordination and co-operation occurs, so </a:t>
            </a:r>
            <a:r>
              <a:rPr lang="en-US" altLang="it-IT" sz="1200" b="1" dirty="0" smtClean="0"/>
              <a:t>that survivors assisted are disembarked </a:t>
            </a:r>
            <a:r>
              <a:rPr lang="en-US" altLang="it-IT" sz="1200" b="1" dirty="0"/>
              <a:t>from  the assisting ship and delivered to a place of safety, taking into account the </a:t>
            </a:r>
            <a:r>
              <a:rPr lang="en-US" altLang="it-IT" sz="1200" b="1" dirty="0" smtClean="0"/>
              <a:t>particular circumstances </a:t>
            </a:r>
            <a:r>
              <a:rPr lang="en-US" altLang="it-IT" sz="1200" b="1" dirty="0"/>
              <a:t>of the case and guidelines developed by the Organization</a:t>
            </a:r>
            <a:r>
              <a:rPr lang="en-US" altLang="it-IT" sz="1200" dirty="0"/>
              <a:t>. In </a:t>
            </a:r>
            <a:r>
              <a:rPr lang="en-US" altLang="it-IT" sz="1200" dirty="0" smtClean="0"/>
              <a:t>these cases </a:t>
            </a:r>
            <a:r>
              <a:rPr lang="en-US" altLang="it-IT" sz="1200" dirty="0"/>
              <a:t>the relevant Contracting Governments shall arrange for such disembarkation </a:t>
            </a:r>
            <a:r>
              <a:rPr lang="en-US" altLang="it-IT" sz="1200" b="1" dirty="0" smtClean="0"/>
              <a:t>to be </a:t>
            </a:r>
            <a:r>
              <a:rPr lang="en-US" altLang="it-IT" sz="1200" b="1" dirty="0"/>
              <a:t>effected as soon as reasonably practicable</a:t>
            </a:r>
            <a:r>
              <a:rPr lang="en-US" altLang="it-IT" sz="1200" b="1" dirty="0" smtClean="0"/>
              <a:t>.</a:t>
            </a:r>
          </a:p>
          <a:p>
            <a:pPr lvl="2"/>
            <a:r>
              <a:rPr lang="en-US" altLang="it-IT" sz="1600" dirty="0"/>
              <a:t>New paragraph 6 -  “Masters of ships who have embarked persons in distress at sea shall treat </a:t>
            </a:r>
            <a:r>
              <a:rPr lang="en-US" altLang="it-IT" sz="1600" dirty="0" smtClean="0"/>
              <a:t>them with </a:t>
            </a:r>
            <a:r>
              <a:rPr lang="en-US" altLang="it-IT" sz="1600" b="1" dirty="0"/>
              <a:t>humanity, within the capabilities and limitations of the ship</a:t>
            </a:r>
            <a:r>
              <a:rPr lang="en-US" altLang="it-IT" sz="1600" dirty="0" smtClean="0"/>
              <a:t>”</a:t>
            </a:r>
            <a:endParaRPr lang="en-US" altLang="it-IT" sz="1600" dirty="0" smtClean="0"/>
          </a:p>
        </p:txBody>
      </p:sp>
    </p:spTree>
    <p:extLst>
      <p:ext uri="{BB962C8B-B14F-4D97-AF65-F5344CB8AC3E}">
        <p14:creationId xmlns:p14="http://schemas.microsoft.com/office/powerpoint/2010/main" val="32864085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e13.jpg"/>
          <p:cNvPicPr>
            <a:picLocks noGrp="1" noChangeAspect="1"/>
          </p:cNvPicPr>
          <p:nvPr isPhoto="1"/>
        </p:nvPicPr>
        <p:blipFill>
          <a:blip r:embed="rId2">
            <a:lum/>
          </a:blip>
          <a:srcRect l="17290" r="977"/>
          <a:stretch>
            <a:fillRect/>
          </a:stretch>
        </p:blipFill>
        <p:spPr>
          <a:xfrm>
            <a:off x="5940152" y="0"/>
            <a:ext cx="3714776" cy="6858000"/>
          </a:xfrm>
          <a:prstGeom prst="rect">
            <a:avLst/>
          </a:prstGeom>
          <a:noFill/>
          <a:ln>
            <a:noFill/>
          </a:ln>
        </p:spPr>
      </p:pic>
      <p:sp>
        <p:nvSpPr>
          <p:cNvPr id="5" name="Slide Number Placeholder 2"/>
          <p:cNvSpPr>
            <a:spLocks noGrp="1"/>
          </p:cNvSpPr>
          <p:nvPr>
            <p:ph type="sldNum" sz="quarter" idx="12"/>
          </p:nvPr>
        </p:nvSpPr>
        <p:spPr>
          <a:xfrm>
            <a:off x="6553200" y="6248400"/>
            <a:ext cx="2133600" cy="457200"/>
          </a:xfrm>
          <a:noFill/>
          <a:ln>
            <a:miter lim="800000"/>
            <a:headEnd/>
            <a:tailEnd/>
          </a:ln>
        </p:spPr>
        <p:txBody>
          <a:bodyPr/>
          <a:lstStyle/>
          <a:p>
            <a:fld id="{04EDAFC2-8C46-4379-A6C8-2DFAF5B84108}" type="slidenum">
              <a:rPr lang="de-DE" b="1" smtClean="0">
                <a:solidFill>
                  <a:srgbClr val="002060"/>
                </a:solidFill>
              </a:rPr>
              <a:pPr/>
              <a:t>11</a:t>
            </a:fld>
            <a:endParaRPr lang="de-DE" b="1" dirty="0" smtClean="0">
              <a:solidFill>
                <a:srgbClr val="002060"/>
              </a:solidFill>
            </a:endParaRPr>
          </a:p>
        </p:txBody>
      </p:sp>
      <p:pic>
        <p:nvPicPr>
          <p:cNvPr id="6" name="Picture 1" descr="logo blu.jpg"/>
          <p:cNvPicPr>
            <a:picLocks noGrp="1" noChangeAspect="1"/>
          </p:cNvPicPr>
          <p:nvPr isPhoto="1"/>
        </p:nvPicPr>
        <p:blipFill>
          <a:blip r:embed="rId3">
            <a:lum/>
          </a:blip>
          <a:srcRect/>
          <a:stretch>
            <a:fillRect/>
          </a:stretch>
        </p:blipFill>
        <p:spPr>
          <a:xfrm>
            <a:off x="285720" y="285726"/>
            <a:ext cx="1261944" cy="767009"/>
          </a:xfrm>
          <a:prstGeom prst="rect">
            <a:avLst/>
          </a:prstGeom>
          <a:noFill/>
          <a:ln>
            <a:noFill/>
          </a:ln>
        </p:spPr>
      </p:pic>
      <p:sp>
        <p:nvSpPr>
          <p:cNvPr id="7" name="Titolo 1"/>
          <p:cNvSpPr txBox="1">
            <a:spLocks/>
          </p:cNvSpPr>
          <p:nvPr/>
        </p:nvSpPr>
        <p:spPr>
          <a:xfrm>
            <a:off x="1547664" y="274638"/>
            <a:ext cx="7992888" cy="128215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600" dirty="0" smtClean="0"/>
              <a:t>International Conventions – SOLAS </a:t>
            </a:r>
            <a:r>
              <a:rPr lang="it-IT" sz="3600" dirty="0" smtClean="0"/>
              <a:t>’74 III</a:t>
            </a:r>
            <a:endParaRPr lang="it-IT" sz="3600" dirty="0"/>
          </a:p>
        </p:txBody>
      </p:sp>
      <p:sp>
        <p:nvSpPr>
          <p:cNvPr id="8" name="Segnaposto contenuto 2"/>
          <p:cNvSpPr txBox="1">
            <a:spLocks/>
          </p:cNvSpPr>
          <p:nvPr/>
        </p:nvSpPr>
        <p:spPr>
          <a:xfrm>
            <a:off x="285720" y="908720"/>
            <a:ext cx="8617104" cy="508863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it-IT" sz="2400" dirty="0" smtClean="0"/>
              <a:t>Provisions</a:t>
            </a:r>
          </a:p>
          <a:p>
            <a:pPr lvl="1"/>
            <a:r>
              <a:rPr lang="en-US" altLang="it-IT" sz="2000" dirty="0" smtClean="0"/>
              <a:t>Chapter V Reg. 34 – Master’s discretion </a:t>
            </a:r>
          </a:p>
          <a:p>
            <a:pPr lvl="2"/>
            <a:r>
              <a:rPr lang="en-US" altLang="it-IT" sz="1600" dirty="0" smtClean="0"/>
              <a:t>Deleted paragraph 3</a:t>
            </a:r>
          </a:p>
          <a:p>
            <a:pPr lvl="2"/>
            <a:r>
              <a:rPr lang="en-US" altLang="it-IT" sz="1600" dirty="0" smtClean="0"/>
              <a:t>Added a new Reg. 34-1 Master Discretion</a:t>
            </a:r>
            <a:endParaRPr lang="en-US" altLang="it-IT" sz="1600" dirty="0" smtClean="0"/>
          </a:p>
          <a:p>
            <a:pPr lvl="2"/>
            <a:r>
              <a:rPr lang="en-US" altLang="it-IT" sz="1600" dirty="0" smtClean="0"/>
              <a:t>New paragraph 1-1</a:t>
            </a:r>
          </a:p>
          <a:p>
            <a:pPr lvl="3"/>
            <a:r>
              <a:rPr lang="en-US" altLang="it-IT" sz="1200" dirty="0"/>
              <a:t>The owner, the charterer, the company operating the ship as defined in regulation IX/1</a:t>
            </a:r>
            <a:r>
              <a:rPr lang="en-US" altLang="it-IT" sz="1200" dirty="0" smtClean="0"/>
              <a:t>, or </a:t>
            </a:r>
            <a:r>
              <a:rPr lang="en-US" altLang="it-IT" sz="1200" dirty="0"/>
              <a:t>any other person shall </a:t>
            </a:r>
            <a:r>
              <a:rPr lang="en-US" altLang="it-IT" sz="1200" b="1" dirty="0"/>
              <a:t>not prevent or restrict the master of the ship from taking </a:t>
            </a:r>
            <a:r>
              <a:rPr lang="en-US" altLang="it-IT" sz="1200" b="1" dirty="0" smtClean="0"/>
              <a:t>or executing </a:t>
            </a:r>
            <a:r>
              <a:rPr lang="en-US" altLang="it-IT" sz="1200" b="1" dirty="0"/>
              <a:t>any decision which, in the master’s professional judgement, is necessary </a:t>
            </a:r>
            <a:r>
              <a:rPr lang="en-US" altLang="it-IT" sz="1200" b="1" dirty="0" smtClean="0"/>
              <a:t>for safety </a:t>
            </a:r>
            <a:r>
              <a:rPr lang="en-US" altLang="it-IT" sz="1200" b="1" dirty="0"/>
              <a:t>of life at sea and protection of the marine environment</a:t>
            </a:r>
            <a:r>
              <a:rPr lang="en-US" altLang="it-IT" sz="1200" dirty="0" smtClean="0"/>
              <a:t>.</a:t>
            </a:r>
          </a:p>
          <a:p>
            <a:pPr lvl="1"/>
            <a:r>
              <a:rPr lang="en-US" altLang="it-IT" sz="2000" dirty="0" smtClean="0"/>
              <a:t>Changed provisions and added new rules in order to better cope with the migrants in sea and to offer a better definition on search and rescue operations</a:t>
            </a:r>
          </a:p>
          <a:p>
            <a:pPr lvl="2"/>
            <a:r>
              <a:rPr lang="en-US" altLang="it-IT" sz="1600" dirty="0" smtClean="0"/>
              <a:t>Better definition </a:t>
            </a:r>
          </a:p>
          <a:p>
            <a:pPr lvl="2"/>
            <a:r>
              <a:rPr lang="en-US" altLang="it-IT" sz="1600" dirty="0" smtClean="0"/>
              <a:t>Clearer duties on master, </a:t>
            </a:r>
            <a:r>
              <a:rPr lang="en-US" altLang="it-IT" sz="1600" dirty="0" err="1" smtClean="0"/>
              <a:t>shipowners</a:t>
            </a:r>
            <a:r>
              <a:rPr lang="en-US" altLang="it-IT" sz="1600" dirty="0" smtClean="0"/>
              <a:t> and Government </a:t>
            </a:r>
          </a:p>
          <a:p>
            <a:pPr lvl="2"/>
            <a:endParaRPr lang="en-US" altLang="it-IT" sz="1600" dirty="0"/>
          </a:p>
        </p:txBody>
      </p:sp>
    </p:spTree>
    <p:extLst>
      <p:ext uri="{BB962C8B-B14F-4D97-AF65-F5344CB8AC3E}">
        <p14:creationId xmlns:p14="http://schemas.microsoft.com/office/powerpoint/2010/main" val="17077427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e13.jpg"/>
          <p:cNvPicPr>
            <a:picLocks noGrp="1" noChangeAspect="1"/>
          </p:cNvPicPr>
          <p:nvPr isPhoto="1"/>
        </p:nvPicPr>
        <p:blipFill>
          <a:blip r:embed="rId2">
            <a:lum/>
          </a:blip>
          <a:srcRect l="17290" r="977"/>
          <a:stretch>
            <a:fillRect/>
          </a:stretch>
        </p:blipFill>
        <p:spPr>
          <a:xfrm>
            <a:off x="5940152" y="0"/>
            <a:ext cx="3714776" cy="6858000"/>
          </a:xfrm>
          <a:prstGeom prst="rect">
            <a:avLst/>
          </a:prstGeom>
          <a:noFill/>
          <a:ln>
            <a:noFill/>
          </a:ln>
        </p:spPr>
      </p:pic>
      <p:sp>
        <p:nvSpPr>
          <p:cNvPr id="5" name="Slide Number Placeholder 2"/>
          <p:cNvSpPr>
            <a:spLocks noGrp="1"/>
          </p:cNvSpPr>
          <p:nvPr>
            <p:ph type="sldNum" sz="quarter" idx="12"/>
          </p:nvPr>
        </p:nvSpPr>
        <p:spPr>
          <a:xfrm>
            <a:off x="6553200" y="6248400"/>
            <a:ext cx="2133600" cy="457200"/>
          </a:xfrm>
          <a:noFill/>
          <a:ln>
            <a:miter lim="800000"/>
            <a:headEnd/>
            <a:tailEnd/>
          </a:ln>
        </p:spPr>
        <p:txBody>
          <a:bodyPr/>
          <a:lstStyle/>
          <a:p>
            <a:fld id="{04EDAFC2-8C46-4379-A6C8-2DFAF5B84108}" type="slidenum">
              <a:rPr lang="de-DE" b="1" smtClean="0">
                <a:solidFill>
                  <a:srgbClr val="002060"/>
                </a:solidFill>
              </a:rPr>
              <a:pPr/>
              <a:t>12</a:t>
            </a:fld>
            <a:endParaRPr lang="de-DE" b="1" dirty="0" smtClean="0">
              <a:solidFill>
                <a:srgbClr val="002060"/>
              </a:solidFill>
            </a:endParaRPr>
          </a:p>
        </p:txBody>
      </p:sp>
      <p:pic>
        <p:nvPicPr>
          <p:cNvPr id="6" name="Picture 1" descr="logo blu.jpg"/>
          <p:cNvPicPr>
            <a:picLocks noGrp="1" noChangeAspect="1"/>
          </p:cNvPicPr>
          <p:nvPr isPhoto="1"/>
        </p:nvPicPr>
        <p:blipFill>
          <a:blip r:embed="rId3">
            <a:lum/>
          </a:blip>
          <a:srcRect/>
          <a:stretch>
            <a:fillRect/>
          </a:stretch>
        </p:blipFill>
        <p:spPr>
          <a:xfrm>
            <a:off x="285720" y="285726"/>
            <a:ext cx="1261944" cy="767009"/>
          </a:xfrm>
          <a:prstGeom prst="rect">
            <a:avLst/>
          </a:prstGeom>
          <a:noFill/>
          <a:ln>
            <a:noFill/>
          </a:ln>
        </p:spPr>
      </p:pic>
      <p:sp>
        <p:nvSpPr>
          <p:cNvPr id="7" name="Titolo 1"/>
          <p:cNvSpPr txBox="1">
            <a:spLocks/>
          </p:cNvSpPr>
          <p:nvPr/>
        </p:nvSpPr>
        <p:spPr>
          <a:xfrm>
            <a:off x="1547664" y="274638"/>
            <a:ext cx="7992888" cy="128215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600" dirty="0" smtClean="0"/>
              <a:t>International Conventions – </a:t>
            </a:r>
            <a:r>
              <a:rPr lang="it-IT" sz="3600" dirty="0" smtClean="0"/>
              <a:t>SAR 79 </a:t>
            </a:r>
            <a:endParaRPr lang="it-IT" sz="3600" dirty="0"/>
          </a:p>
        </p:txBody>
      </p:sp>
      <p:sp>
        <p:nvSpPr>
          <p:cNvPr id="8" name="Segnaposto contenuto 2"/>
          <p:cNvSpPr txBox="1">
            <a:spLocks/>
          </p:cNvSpPr>
          <p:nvPr/>
        </p:nvSpPr>
        <p:spPr>
          <a:xfrm>
            <a:off x="395536" y="1196752"/>
            <a:ext cx="8507288" cy="48006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it-IT" sz="2400" dirty="0" smtClean="0"/>
              <a:t>The Convention </a:t>
            </a:r>
            <a:r>
              <a:rPr lang="en-US" altLang="it-IT" sz="2400" dirty="0" smtClean="0"/>
              <a:t>aim to develop an international search and rescue plan and a better coordination under SAR </a:t>
            </a:r>
            <a:r>
              <a:rPr lang="en-US" altLang="it-IT" sz="2400" dirty="0" err="1" smtClean="0"/>
              <a:t>organisation</a:t>
            </a:r>
            <a:r>
              <a:rPr lang="en-US" altLang="it-IT" sz="2400" dirty="0" err="1" smtClean="0"/>
              <a:t>s</a:t>
            </a:r>
            <a:r>
              <a:rPr lang="en-US" altLang="it-IT" sz="2400" dirty="0" smtClean="0"/>
              <a:t> </a:t>
            </a:r>
            <a:endParaRPr lang="en-US" altLang="it-IT" sz="2400" dirty="0" smtClean="0"/>
          </a:p>
          <a:p>
            <a:r>
              <a:rPr lang="en-US" altLang="it-IT" sz="2400" dirty="0" smtClean="0"/>
              <a:t>Search and rescue </a:t>
            </a:r>
            <a:r>
              <a:rPr lang="en-US" altLang="it-IT" sz="2400" dirty="0" smtClean="0"/>
              <a:t>operations coordinated under a common framework internationally</a:t>
            </a:r>
            <a:endParaRPr lang="en-US" altLang="it-IT" sz="2400" dirty="0" smtClean="0"/>
          </a:p>
          <a:p>
            <a:r>
              <a:rPr lang="en-US" altLang="it-IT" sz="2400" dirty="0" smtClean="0"/>
              <a:t>Provisions</a:t>
            </a:r>
          </a:p>
          <a:p>
            <a:pPr lvl="1"/>
            <a:r>
              <a:rPr lang="en-US" altLang="it-IT" sz="2000" dirty="0" smtClean="0"/>
              <a:t>Chapter 1 – Terms and definition</a:t>
            </a:r>
          </a:p>
          <a:p>
            <a:pPr lvl="2"/>
            <a:r>
              <a:rPr lang="en-US" altLang="it-IT" sz="1600" dirty="0" smtClean="0"/>
              <a:t>1.3.2</a:t>
            </a:r>
            <a:r>
              <a:rPr lang="en-US" altLang="it-IT" sz="1600" dirty="0"/>
              <a:t>. </a:t>
            </a:r>
            <a:r>
              <a:rPr lang="en-US" altLang="it-IT" sz="1600" b="1" dirty="0"/>
              <a:t>Rescue</a:t>
            </a:r>
            <a:r>
              <a:rPr lang="en-US" altLang="it-IT" sz="1600" dirty="0"/>
              <a:t>. An operation to retrieve persons in distress, provide for their initial </a:t>
            </a:r>
            <a:r>
              <a:rPr lang="en-US" altLang="it-IT" sz="1600" dirty="0" smtClean="0"/>
              <a:t>medical treatment </a:t>
            </a:r>
            <a:r>
              <a:rPr lang="en-US" altLang="it-IT" sz="1600" dirty="0"/>
              <a:t>or other needs, and deliver them to a place of </a:t>
            </a:r>
            <a:r>
              <a:rPr lang="en-US" altLang="it-IT" sz="1600" dirty="0" smtClean="0"/>
              <a:t>safety.</a:t>
            </a:r>
          </a:p>
          <a:p>
            <a:pPr lvl="1"/>
            <a:r>
              <a:rPr lang="en-US" altLang="it-IT" sz="2000" dirty="0" smtClean="0"/>
              <a:t>Chapter 2 – Organization and coordination </a:t>
            </a:r>
            <a:endParaRPr lang="en-US" altLang="it-IT" sz="2000" dirty="0"/>
          </a:p>
          <a:p>
            <a:pPr lvl="2"/>
            <a:r>
              <a:rPr lang="en-US" altLang="it-IT" sz="1600" dirty="0"/>
              <a:t>2.1.1 </a:t>
            </a:r>
            <a:r>
              <a:rPr lang="en-US" altLang="it-IT" sz="1600" b="1" dirty="0"/>
              <a:t>Parties</a:t>
            </a:r>
            <a:r>
              <a:rPr lang="en-US" altLang="it-IT" sz="1600" dirty="0"/>
              <a:t> shall ensure that necessary arrangements are made for </a:t>
            </a:r>
            <a:r>
              <a:rPr lang="en-US" altLang="it-IT" sz="1600" b="1" dirty="0"/>
              <a:t>the provision of </a:t>
            </a:r>
            <a:r>
              <a:rPr lang="en-US" altLang="it-IT" sz="1600" b="1" dirty="0" smtClean="0"/>
              <a:t>adequate search </a:t>
            </a:r>
            <a:r>
              <a:rPr lang="en-US" altLang="it-IT" sz="1600" b="1" dirty="0"/>
              <a:t>and rescue services for persons in distress at sea round their </a:t>
            </a:r>
            <a:r>
              <a:rPr lang="en-US" altLang="it-IT" sz="1600" b="1" dirty="0" smtClean="0"/>
              <a:t>coasts</a:t>
            </a:r>
            <a:r>
              <a:rPr lang="en-US" altLang="it-IT" sz="1600" dirty="0" smtClean="0"/>
              <a:t>.</a:t>
            </a:r>
          </a:p>
          <a:p>
            <a:pPr lvl="2"/>
            <a:r>
              <a:rPr lang="en-US" altLang="it-IT" sz="1600" dirty="0"/>
              <a:t>2.1.10 Parties shall ensure that assistance be provided to any person in distress at sea. </a:t>
            </a:r>
            <a:r>
              <a:rPr lang="en-US" altLang="it-IT" sz="1600" dirty="0" smtClean="0"/>
              <a:t>They shall </a:t>
            </a:r>
            <a:r>
              <a:rPr lang="en-US" altLang="it-IT" sz="1600" dirty="0"/>
              <a:t>do so </a:t>
            </a:r>
            <a:r>
              <a:rPr lang="en-US" altLang="it-IT" sz="1600" b="1" dirty="0"/>
              <a:t>regardless of the nationality or status of such a person or the circumstances </a:t>
            </a:r>
            <a:r>
              <a:rPr lang="en-US" altLang="it-IT" sz="1600" b="1" dirty="0" smtClean="0"/>
              <a:t>in which </a:t>
            </a:r>
            <a:r>
              <a:rPr lang="en-US" altLang="it-IT" sz="1600" b="1" dirty="0"/>
              <a:t>the person is </a:t>
            </a:r>
            <a:r>
              <a:rPr lang="en-US" altLang="it-IT" sz="1600" b="1" dirty="0" smtClean="0"/>
              <a:t>found</a:t>
            </a:r>
            <a:r>
              <a:rPr lang="en-US" altLang="it-IT" sz="1600" dirty="0" smtClean="0"/>
              <a:t>.</a:t>
            </a:r>
            <a:endParaRPr lang="en-US" altLang="it-IT" sz="1600" dirty="0" smtClean="0"/>
          </a:p>
          <a:p>
            <a:pPr lvl="1"/>
            <a:endParaRPr lang="en-US" altLang="it-IT" sz="2000" dirty="0" smtClean="0"/>
          </a:p>
        </p:txBody>
      </p:sp>
    </p:spTree>
    <p:extLst>
      <p:ext uri="{BB962C8B-B14F-4D97-AF65-F5344CB8AC3E}">
        <p14:creationId xmlns:p14="http://schemas.microsoft.com/office/powerpoint/2010/main" val="18207634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e13.jpg"/>
          <p:cNvPicPr>
            <a:picLocks noGrp="1" noChangeAspect="1"/>
          </p:cNvPicPr>
          <p:nvPr isPhoto="1"/>
        </p:nvPicPr>
        <p:blipFill>
          <a:blip r:embed="rId2">
            <a:lum/>
          </a:blip>
          <a:srcRect l="17290" r="977"/>
          <a:stretch>
            <a:fillRect/>
          </a:stretch>
        </p:blipFill>
        <p:spPr>
          <a:xfrm>
            <a:off x="5940152" y="0"/>
            <a:ext cx="3714776" cy="6858000"/>
          </a:xfrm>
          <a:prstGeom prst="rect">
            <a:avLst/>
          </a:prstGeom>
          <a:noFill/>
          <a:ln>
            <a:noFill/>
          </a:ln>
        </p:spPr>
      </p:pic>
      <p:sp>
        <p:nvSpPr>
          <p:cNvPr id="5" name="Slide Number Placeholder 2"/>
          <p:cNvSpPr>
            <a:spLocks noGrp="1"/>
          </p:cNvSpPr>
          <p:nvPr>
            <p:ph type="sldNum" sz="quarter" idx="12"/>
          </p:nvPr>
        </p:nvSpPr>
        <p:spPr>
          <a:xfrm>
            <a:off x="6553200" y="6248400"/>
            <a:ext cx="2133600" cy="457200"/>
          </a:xfrm>
          <a:noFill/>
          <a:ln>
            <a:miter lim="800000"/>
            <a:headEnd/>
            <a:tailEnd/>
          </a:ln>
        </p:spPr>
        <p:txBody>
          <a:bodyPr/>
          <a:lstStyle/>
          <a:p>
            <a:fld id="{04EDAFC2-8C46-4379-A6C8-2DFAF5B84108}" type="slidenum">
              <a:rPr lang="de-DE" b="1" smtClean="0">
                <a:solidFill>
                  <a:srgbClr val="002060"/>
                </a:solidFill>
              </a:rPr>
              <a:pPr/>
              <a:t>13</a:t>
            </a:fld>
            <a:endParaRPr lang="de-DE" b="1" dirty="0" smtClean="0">
              <a:solidFill>
                <a:srgbClr val="002060"/>
              </a:solidFill>
            </a:endParaRPr>
          </a:p>
        </p:txBody>
      </p:sp>
      <p:pic>
        <p:nvPicPr>
          <p:cNvPr id="6" name="Picture 1" descr="logo blu.jpg"/>
          <p:cNvPicPr>
            <a:picLocks noGrp="1" noChangeAspect="1"/>
          </p:cNvPicPr>
          <p:nvPr isPhoto="1"/>
        </p:nvPicPr>
        <p:blipFill>
          <a:blip r:embed="rId3">
            <a:lum/>
          </a:blip>
          <a:srcRect/>
          <a:stretch>
            <a:fillRect/>
          </a:stretch>
        </p:blipFill>
        <p:spPr>
          <a:xfrm>
            <a:off x="285720" y="285726"/>
            <a:ext cx="1261944" cy="767009"/>
          </a:xfrm>
          <a:prstGeom prst="rect">
            <a:avLst/>
          </a:prstGeom>
          <a:noFill/>
          <a:ln>
            <a:noFill/>
          </a:ln>
        </p:spPr>
      </p:pic>
      <p:sp>
        <p:nvSpPr>
          <p:cNvPr id="7" name="Titolo 1"/>
          <p:cNvSpPr txBox="1">
            <a:spLocks/>
          </p:cNvSpPr>
          <p:nvPr/>
        </p:nvSpPr>
        <p:spPr>
          <a:xfrm>
            <a:off x="1547664" y="274638"/>
            <a:ext cx="7992888" cy="128215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600" dirty="0" smtClean="0"/>
              <a:t>International Conventions – </a:t>
            </a:r>
            <a:r>
              <a:rPr lang="it-IT" sz="3600" dirty="0" smtClean="0"/>
              <a:t>SAR 79 II</a:t>
            </a:r>
            <a:endParaRPr lang="it-IT" sz="3600" dirty="0"/>
          </a:p>
        </p:txBody>
      </p:sp>
      <p:sp>
        <p:nvSpPr>
          <p:cNvPr id="8" name="Segnaposto contenuto 2"/>
          <p:cNvSpPr txBox="1">
            <a:spLocks/>
          </p:cNvSpPr>
          <p:nvPr/>
        </p:nvSpPr>
        <p:spPr>
          <a:xfrm>
            <a:off x="285720" y="908720"/>
            <a:ext cx="8617104" cy="508863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it-IT" sz="2400" dirty="0" smtClean="0"/>
              <a:t>Contextual amendments with SOLAS Convention in 2004</a:t>
            </a:r>
          </a:p>
          <a:p>
            <a:r>
              <a:rPr lang="en-US" altLang="it-IT" sz="2400" dirty="0" smtClean="0"/>
              <a:t>Better assistance for person in distress at sea and minimizing the problems for shi</a:t>
            </a:r>
            <a:r>
              <a:rPr lang="en-US" altLang="it-IT" sz="2400" dirty="0" smtClean="0"/>
              <a:t>p that offers assistance</a:t>
            </a:r>
            <a:endParaRPr lang="en-US" altLang="it-IT" sz="2400" dirty="0" smtClean="0"/>
          </a:p>
          <a:p>
            <a:r>
              <a:rPr lang="en-US" altLang="it-IT" sz="2400" dirty="0" smtClean="0"/>
              <a:t>Provisions amended </a:t>
            </a:r>
          </a:p>
          <a:p>
            <a:pPr lvl="1"/>
            <a:r>
              <a:rPr lang="en-US" altLang="it-IT" sz="2000" dirty="0" smtClean="0"/>
              <a:t>Chapter 2 – </a:t>
            </a:r>
            <a:r>
              <a:rPr lang="en-US" altLang="it-IT" sz="2000" dirty="0" err="1" smtClean="0"/>
              <a:t>Organisation</a:t>
            </a:r>
            <a:r>
              <a:rPr lang="en-US" altLang="it-IT" sz="2000" dirty="0" smtClean="0"/>
              <a:t> and coordination </a:t>
            </a:r>
            <a:endParaRPr lang="en-US" altLang="it-IT" sz="2000" dirty="0"/>
          </a:p>
          <a:p>
            <a:pPr lvl="2"/>
            <a:r>
              <a:rPr lang="en-US" altLang="it-IT" sz="1600" dirty="0" smtClean="0"/>
              <a:t>In 2.1.1 a sentence is added</a:t>
            </a:r>
            <a:r>
              <a:rPr lang="en-US" altLang="it-IT" sz="1600" dirty="0"/>
              <a:t>: </a:t>
            </a:r>
            <a:r>
              <a:rPr lang="en-US" altLang="it-IT" sz="1600" b="1" dirty="0"/>
              <a:t>The notion of a person in distress at sea also includes persons in need of </a:t>
            </a:r>
            <a:r>
              <a:rPr lang="en-US" altLang="it-IT" sz="1600" b="1" dirty="0" smtClean="0"/>
              <a:t>assistance who </a:t>
            </a:r>
            <a:r>
              <a:rPr lang="en-US" altLang="it-IT" sz="1600" b="1" dirty="0"/>
              <a:t>have found refuge on a coast in a remote location within an ocean </a:t>
            </a:r>
            <a:r>
              <a:rPr lang="en-US" altLang="it-IT" sz="1600" b="1" dirty="0" smtClean="0"/>
              <a:t>area inaccessible </a:t>
            </a:r>
            <a:r>
              <a:rPr lang="en-US" altLang="it-IT" sz="1600" b="1" dirty="0"/>
              <a:t>to any rescue facility</a:t>
            </a:r>
            <a:r>
              <a:rPr lang="en-US" altLang="it-IT" sz="1600" dirty="0"/>
              <a:t> other than as provided for in the annex</a:t>
            </a:r>
            <a:endParaRPr lang="en-US" altLang="it-IT" sz="1600" dirty="0" smtClean="0"/>
          </a:p>
          <a:p>
            <a:pPr lvl="1"/>
            <a:r>
              <a:rPr lang="en-US" altLang="it-IT" sz="2000" dirty="0" smtClean="0"/>
              <a:t>Chapter 3 – Cooperation between States </a:t>
            </a:r>
          </a:p>
          <a:p>
            <a:pPr lvl="2"/>
            <a:r>
              <a:rPr lang="en-US" altLang="it-IT" sz="1600" dirty="0"/>
              <a:t>3.1.6 subpar 4 </a:t>
            </a:r>
            <a:r>
              <a:rPr lang="en-US" altLang="it-IT" sz="1600" dirty="0" smtClean="0"/>
              <a:t>added “4. </a:t>
            </a:r>
            <a:r>
              <a:rPr lang="en-US" altLang="it-IT" sz="1600" dirty="0"/>
              <a:t>to make the necessary arrangements in co-operation with other RCCs </a:t>
            </a:r>
            <a:r>
              <a:rPr lang="en-US" altLang="it-IT" sz="1600" dirty="0" smtClean="0"/>
              <a:t>to </a:t>
            </a:r>
            <a:r>
              <a:rPr lang="en-US" altLang="it-IT" sz="1600" b="1" dirty="0" smtClean="0"/>
              <a:t>identify </a:t>
            </a:r>
            <a:r>
              <a:rPr lang="en-US" altLang="it-IT" sz="1600" b="1" dirty="0"/>
              <a:t>the most appropriate place(s) for disembarking persons </a:t>
            </a:r>
            <a:r>
              <a:rPr lang="en-US" altLang="it-IT" sz="1600" dirty="0"/>
              <a:t>found </a:t>
            </a:r>
            <a:r>
              <a:rPr lang="en-US" altLang="it-IT" sz="1600" dirty="0" smtClean="0"/>
              <a:t>in distress </a:t>
            </a:r>
            <a:r>
              <a:rPr lang="en-US" altLang="it-IT" sz="1600" dirty="0"/>
              <a:t>at sea.” </a:t>
            </a:r>
            <a:endParaRPr lang="en-US" altLang="it-IT" sz="1600" dirty="0" smtClean="0"/>
          </a:p>
          <a:p>
            <a:pPr lvl="2" algn="just"/>
            <a:r>
              <a:rPr lang="en-US" altLang="it-IT" sz="1600" dirty="0" smtClean="0"/>
              <a:t>New par. </a:t>
            </a:r>
            <a:r>
              <a:rPr lang="en-US" altLang="it-IT" sz="1600" dirty="0"/>
              <a:t>3.1.9 </a:t>
            </a:r>
            <a:r>
              <a:rPr lang="en-US" altLang="it-IT" sz="1200" dirty="0"/>
              <a:t>“</a:t>
            </a:r>
            <a:r>
              <a:rPr lang="en-US" altLang="it-IT" sz="1200" b="1" dirty="0"/>
              <a:t>Parties shall co-ordinate and co-operate to ensure that masters of </a:t>
            </a:r>
            <a:r>
              <a:rPr lang="en-US" altLang="it-IT" sz="1200" b="1" dirty="0" smtClean="0"/>
              <a:t>ships providing </a:t>
            </a:r>
            <a:r>
              <a:rPr lang="en-US" altLang="it-IT" sz="1200" b="1" dirty="0"/>
              <a:t>assistance by embarking persons in distress at sea are released from </a:t>
            </a:r>
            <a:r>
              <a:rPr lang="en-US" altLang="it-IT" sz="1200" b="1" dirty="0" smtClean="0"/>
              <a:t>their obligations </a:t>
            </a:r>
            <a:r>
              <a:rPr lang="en-US" altLang="it-IT" sz="1200" b="1" dirty="0"/>
              <a:t>with minimum further deviation from the ships´ intended voyage, </a:t>
            </a:r>
            <a:r>
              <a:rPr lang="en-US" altLang="it-IT" sz="1200" b="1" dirty="0" smtClean="0"/>
              <a:t>provided that </a:t>
            </a:r>
            <a:r>
              <a:rPr lang="en-US" altLang="it-IT" sz="1200" b="1" dirty="0"/>
              <a:t>releasing the master of the ship from these obligations does not further </a:t>
            </a:r>
            <a:r>
              <a:rPr lang="en-US" altLang="it-IT" sz="1200" b="1" dirty="0" smtClean="0"/>
              <a:t>endanger the </a:t>
            </a:r>
            <a:r>
              <a:rPr lang="en-US" altLang="it-IT" sz="1200" b="1" dirty="0"/>
              <a:t>safety of life at sea</a:t>
            </a:r>
            <a:r>
              <a:rPr lang="en-US" altLang="it-IT" sz="1200" dirty="0"/>
              <a:t>. The Party responsible for the search and rescue region </a:t>
            </a:r>
            <a:r>
              <a:rPr lang="en-US" altLang="it-IT" sz="1200" dirty="0" smtClean="0"/>
              <a:t>in which </a:t>
            </a:r>
            <a:r>
              <a:rPr lang="en-US" altLang="it-IT" sz="1200" dirty="0"/>
              <a:t>such assistance is rendered shall exercise primary responsibility for </a:t>
            </a:r>
            <a:r>
              <a:rPr lang="en-US" altLang="it-IT" sz="1200" dirty="0" smtClean="0"/>
              <a:t>ensuring such </a:t>
            </a:r>
            <a:r>
              <a:rPr lang="en-US" altLang="it-IT" sz="1200" dirty="0"/>
              <a:t>co-ordination and co-operation occurs, so that survivors assisted are </a:t>
            </a:r>
            <a:r>
              <a:rPr lang="en-US" altLang="it-IT" sz="1200" dirty="0" smtClean="0"/>
              <a:t>disembarked from </a:t>
            </a:r>
            <a:r>
              <a:rPr lang="en-US" altLang="it-IT" sz="1200" dirty="0"/>
              <a:t>the assisting ship and delivered to a place of safety, taking into account </a:t>
            </a:r>
            <a:r>
              <a:rPr lang="en-US" altLang="it-IT" sz="1200" dirty="0" smtClean="0"/>
              <a:t>the particular </a:t>
            </a:r>
            <a:r>
              <a:rPr lang="en-US" altLang="it-IT" sz="1200" dirty="0"/>
              <a:t>circumstances of the case and guidelines developed by the Organization. In these cases, the relevant </a:t>
            </a:r>
            <a:r>
              <a:rPr lang="en-US" altLang="it-IT" sz="1200" b="1" dirty="0"/>
              <a:t>Parties</a:t>
            </a:r>
            <a:r>
              <a:rPr lang="en-US" altLang="it-IT" sz="1200" dirty="0"/>
              <a:t> </a:t>
            </a:r>
            <a:r>
              <a:rPr lang="en-US" altLang="it-IT" sz="1200" b="1" dirty="0"/>
              <a:t>shall arrange for such disembarkation to be effected </a:t>
            </a:r>
            <a:r>
              <a:rPr lang="en-US" altLang="it-IT" sz="1200" b="1" dirty="0" smtClean="0"/>
              <a:t>as soon </a:t>
            </a:r>
            <a:r>
              <a:rPr lang="en-US" altLang="it-IT" sz="1200" b="1" dirty="0"/>
              <a:t>as reasonably </a:t>
            </a:r>
            <a:r>
              <a:rPr lang="en-US" altLang="it-IT" sz="1200" b="1" dirty="0" smtClean="0"/>
              <a:t>practicable</a:t>
            </a:r>
            <a:r>
              <a:rPr lang="en-US" altLang="it-IT" sz="1200" dirty="0" smtClean="0"/>
              <a:t>.”</a:t>
            </a:r>
            <a:endParaRPr lang="en-US" altLang="it-IT" sz="1200" dirty="0" smtClean="0"/>
          </a:p>
          <a:p>
            <a:pPr lvl="1"/>
            <a:endParaRPr lang="en-US" altLang="it-IT" sz="2000" dirty="0" smtClean="0"/>
          </a:p>
        </p:txBody>
      </p:sp>
    </p:spTree>
    <p:extLst>
      <p:ext uri="{BB962C8B-B14F-4D97-AF65-F5344CB8AC3E}">
        <p14:creationId xmlns:p14="http://schemas.microsoft.com/office/powerpoint/2010/main" val="16820186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e13.jpg"/>
          <p:cNvPicPr>
            <a:picLocks noGrp="1" noChangeAspect="1"/>
          </p:cNvPicPr>
          <p:nvPr isPhoto="1"/>
        </p:nvPicPr>
        <p:blipFill>
          <a:blip r:embed="rId2">
            <a:lum/>
          </a:blip>
          <a:srcRect l="17290" r="977"/>
          <a:stretch>
            <a:fillRect/>
          </a:stretch>
        </p:blipFill>
        <p:spPr>
          <a:xfrm>
            <a:off x="5940152" y="0"/>
            <a:ext cx="3714776" cy="6858000"/>
          </a:xfrm>
          <a:prstGeom prst="rect">
            <a:avLst/>
          </a:prstGeom>
          <a:noFill/>
          <a:ln>
            <a:noFill/>
          </a:ln>
        </p:spPr>
      </p:pic>
      <p:sp>
        <p:nvSpPr>
          <p:cNvPr id="5" name="Slide Number Placeholder 2"/>
          <p:cNvSpPr>
            <a:spLocks noGrp="1"/>
          </p:cNvSpPr>
          <p:nvPr>
            <p:ph type="sldNum" sz="quarter" idx="12"/>
          </p:nvPr>
        </p:nvSpPr>
        <p:spPr>
          <a:xfrm>
            <a:off x="6553200" y="6248400"/>
            <a:ext cx="2133600" cy="457200"/>
          </a:xfrm>
          <a:noFill/>
          <a:ln>
            <a:miter lim="800000"/>
            <a:headEnd/>
            <a:tailEnd/>
          </a:ln>
        </p:spPr>
        <p:txBody>
          <a:bodyPr/>
          <a:lstStyle/>
          <a:p>
            <a:fld id="{04EDAFC2-8C46-4379-A6C8-2DFAF5B84108}" type="slidenum">
              <a:rPr lang="de-DE" b="1" smtClean="0">
                <a:solidFill>
                  <a:srgbClr val="002060"/>
                </a:solidFill>
              </a:rPr>
              <a:pPr/>
              <a:t>14</a:t>
            </a:fld>
            <a:endParaRPr lang="de-DE" b="1" dirty="0" smtClean="0">
              <a:solidFill>
                <a:srgbClr val="002060"/>
              </a:solidFill>
            </a:endParaRPr>
          </a:p>
        </p:txBody>
      </p:sp>
      <p:pic>
        <p:nvPicPr>
          <p:cNvPr id="6" name="Picture 1" descr="logo blu.jpg"/>
          <p:cNvPicPr>
            <a:picLocks noGrp="1" noChangeAspect="1"/>
          </p:cNvPicPr>
          <p:nvPr isPhoto="1"/>
        </p:nvPicPr>
        <p:blipFill>
          <a:blip r:embed="rId3">
            <a:lum/>
          </a:blip>
          <a:srcRect/>
          <a:stretch>
            <a:fillRect/>
          </a:stretch>
        </p:blipFill>
        <p:spPr>
          <a:xfrm>
            <a:off x="285720" y="285726"/>
            <a:ext cx="1261944" cy="767009"/>
          </a:xfrm>
          <a:prstGeom prst="rect">
            <a:avLst/>
          </a:prstGeom>
          <a:noFill/>
          <a:ln>
            <a:noFill/>
          </a:ln>
        </p:spPr>
      </p:pic>
      <p:sp>
        <p:nvSpPr>
          <p:cNvPr id="7" name="Titolo 1"/>
          <p:cNvSpPr txBox="1">
            <a:spLocks/>
          </p:cNvSpPr>
          <p:nvPr/>
        </p:nvSpPr>
        <p:spPr>
          <a:xfrm>
            <a:off x="1547664" y="274638"/>
            <a:ext cx="7992888" cy="128215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600" dirty="0" smtClean="0"/>
              <a:t>International Conventions – </a:t>
            </a:r>
            <a:r>
              <a:rPr lang="it-IT" sz="3600" dirty="0" smtClean="0"/>
              <a:t>SAR 79 III</a:t>
            </a:r>
            <a:endParaRPr lang="it-IT" sz="3600" dirty="0"/>
          </a:p>
        </p:txBody>
      </p:sp>
      <p:sp>
        <p:nvSpPr>
          <p:cNvPr id="8" name="Segnaposto contenuto 2"/>
          <p:cNvSpPr txBox="1">
            <a:spLocks/>
          </p:cNvSpPr>
          <p:nvPr/>
        </p:nvSpPr>
        <p:spPr>
          <a:xfrm>
            <a:off x="285720" y="908720"/>
            <a:ext cx="8617104" cy="508863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it-IT" sz="2400" dirty="0" smtClean="0"/>
              <a:t>Provisions amended </a:t>
            </a:r>
          </a:p>
          <a:p>
            <a:pPr lvl="1"/>
            <a:r>
              <a:rPr lang="en-US" altLang="it-IT" sz="2000" dirty="0" smtClean="0"/>
              <a:t>Chapter 4 – Operating procedures</a:t>
            </a:r>
            <a:endParaRPr lang="en-US" altLang="it-IT" sz="2000" dirty="0"/>
          </a:p>
          <a:p>
            <a:pPr lvl="2" algn="just"/>
            <a:r>
              <a:rPr lang="en-US" altLang="it-IT" sz="1600" dirty="0" smtClean="0"/>
              <a:t>4.8 – Termination and suspension of research and rescue operations</a:t>
            </a:r>
          </a:p>
          <a:p>
            <a:pPr lvl="2" algn="just"/>
            <a:r>
              <a:rPr lang="en-US" altLang="it-IT" sz="1600" dirty="0" smtClean="0"/>
              <a:t>New par. 4.8.5</a:t>
            </a:r>
          </a:p>
          <a:p>
            <a:pPr lvl="3" algn="just"/>
            <a:r>
              <a:rPr lang="en-US" altLang="it-IT" dirty="0" smtClean="0"/>
              <a:t> </a:t>
            </a:r>
            <a:r>
              <a:rPr lang="en-US" altLang="it-IT" sz="1600" dirty="0"/>
              <a:t>“The </a:t>
            </a:r>
            <a:r>
              <a:rPr lang="en-US" altLang="it-IT" sz="1600" b="1" dirty="0"/>
              <a:t>rescue co-ordination </a:t>
            </a:r>
            <a:r>
              <a:rPr lang="en-US" altLang="it-IT" sz="1600" b="1" dirty="0" err="1"/>
              <a:t>centre</a:t>
            </a:r>
            <a:r>
              <a:rPr lang="en-US" altLang="it-IT" sz="1600" b="1" dirty="0"/>
              <a:t> or rescue sub-</a:t>
            </a:r>
            <a:r>
              <a:rPr lang="en-US" altLang="it-IT" sz="1600" b="1" dirty="0" err="1"/>
              <a:t>centre</a:t>
            </a:r>
            <a:r>
              <a:rPr lang="en-US" altLang="it-IT" sz="1600" b="1" dirty="0"/>
              <a:t> concerned shall initiate </a:t>
            </a:r>
            <a:r>
              <a:rPr lang="en-US" altLang="it-IT" sz="1600" b="1" dirty="0" smtClean="0"/>
              <a:t>the process </a:t>
            </a:r>
            <a:r>
              <a:rPr lang="en-US" altLang="it-IT" sz="1600" b="1" dirty="0"/>
              <a:t>of identifying the most appropriate place(s) for disembarking persons found </a:t>
            </a:r>
            <a:r>
              <a:rPr lang="en-US" altLang="it-IT" sz="1600" b="1" dirty="0" smtClean="0"/>
              <a:t>in distress </a:t>
            </a:r>
            <a:r>
              <a:rPr lang="en-US" altLang="it-IT" sz="1600" b="1" dirty="0"/>
              <a:t>at sea</a:t>
            </a:r>
            <a:r>
              <a:rPr lang="en-US" altLang="it-IT" sz="1600" dirty="0"/>
              <a:t>. It shall inform the ship or ships and other relevant parties </a:t>
            </a:r>
            <a:r>
              <a:rPr lang="en-US" altLang="it-IT" sz="1600" dirty="0" smtClean="0"/>
              <a:t>concerned thereof.”</a:t>
            </a:r>
          </a:p>
          <a:p>
            <a:pPr algn="just"/>
            <a:endParaRPr lang="en-US" altLang="it-IT" sz="2800" dirty="0" smtClean="0"/>
          </a:p>
          <a:p>
            <a:pPr algn="just"/>
            <a:r>
              <a:rPr lang="en-US" altLang="it-IT" sz="2800" dirty="0" smtClean="0"/>
              <a:t>Amendments to Conventions in order to deal with problems in practice </a:t>
            </a:r>
          </a:p>
          <a:p>
            <a:pPr lvl="1" algn="just"/>
            <a:r>
              <a:rPr lang="en-US" altLang="it-IT" sz="2400" dirty="0" smtClean="0"/>
              <a:t>Ex. Tampa Case in Australia (2001)</a:t>
            </a:r>
            <a:endParaRPr lang="en-US" altLang="it-IT" sz="2400" dirty="0"/>
          </a:p>
          <a:p>
            <a:pPr algn="just"/>
            <a:endParaRPr lang="en-US" altLang="it-IT" sz="2800" dirty="0" smtClean="0"/>
          </a:p>
          <a:p>
            <a:pPr algn="just"/>
            <a:r>
              <a:rPr lang="en-US" altLang="it-IT" sz="2800" dirty="0" smtClean="0"/>
              <a:t>IMO guidelines – On the treatment of persons rescued at Sea</a:t>
            </a:r>
            <a:endParaRPr lang="en-US" altLang="it-IT" sz="2800" dirty="0" smtClean="0"/>
          </a:p>
          <a:p>
            <a:pPr lvl="1"/>
            <a:endParaRPr lang="en-US" altLang="it-IT" sz="2000" dirty="0" smtClean="0"/>
          </a:p>
        </p:txBody>
      </p:sp>
    </p:spTree>
    <p:extLst>
      <p:ext uri="{BB962C8B-B14F-4D97-AF65-F5344CB8AC3E}">
        <p14:creationId xmlns:p14="http://schemas.microsoft.com/office/powerpoint/2010/main" val="5659043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e13.jpg"/>
          <p:cNvPicPr>
            <a:picLocks noGrp="1" noChangeAspect="1"/>
          </p:cNvPicPr>
          <p:nvPr isPhoto="1"/>
        </p:nvPicPr>
        <p:blipFill>
          <a:blip r:embed="rId2">
            <a:lum/>
          </a:blip>
          <a:srcRect l="17290" r="977"/>
          <a:stretch>
            <a:fillRect/>
          </a:stretch>
        </p:blipFill>
        <p:spPr>
          <a:xfrm>
            <a:off x="5940152" y="0"/>
            <a:ext cx="3714776" cy="6858000"/>
          </a:xfrm>
          <a:prstGeom prst="rect">
            <a:avLst/>
          </a:prstGeom>
          <a:noFill/>
          <a:ln>
            <a:noFill/>
          </a:ln>
        </p:spPr>
      </p:pic>
      <p:sp>
        <p:nvSpPr>
          <p:cNvPr id="5" name="Slide Number Placeholder 2"/>
          <p:cNvSpPr>
            <a:spLocks noGrp="1"/>
          </p:cNvSpPr>
          <p:nvPr>
            <p:ph type="sldNum" sz="quarter" idx="12"/>
          </p:nvPr>
        </p:nvSpPr>
        <p:spPr>
          <a:xfrm>
            <a:off x="6553200" y="6248400"/>
            <a:ext cx="2133600" cy="457200"/>
          </a:xfrm>
          <a:noFill/>
          <a:ln>
            <a:miter lim="800000"/>
            <a:headEnd/>
            <a:tailEnd/>
          </a:ln>
        </p:spPr>
        <p:txBody>
          <a:bodyPr/>
          <a:lstStyle/>
          <a:p>
            <a:fld id="{04EDAFC2-8C46-4379-A6C8-2DFAF5B84108}" type="slidenum">
              <a:rPr lang="de-DE" b="1" smtClean="0">
                <a:solidFill>
                  <a:srgbClr val="002060"/>
                </a:solidFill>
              </a:rPr>
              <a:pPr/>
              <a:t>15</a:t>
            </a:fld>
            <a:endParaRPr lang="de-DE" b="1" dirty="0" smtClean="0">
              <a:solidFill>
                <a:srgbClr val="002060"/>
              </a:solidFill>
            </a:endParaRPr>
          </a:p>
        </p:txBody>
      </p:sp>
      <p:pic>
        <p:nvPicPr>
          <p:cNvPr id="6" name="Picture 1" descr="logo blu.jpg"/>
          <p:cNvPicPr>
            <a:picLocks noGrp="1" noChangeAspect="1"/>
          </p:cNvPicPr>
          <p:nvPr isPhoto="1"/>
        </p:nvPicPr>
        <p:blipFill>
          <a:blip r:embed="rId3">
            <a:lum/>
          </a:blip>
          <a:srcRect/>
          <a:stretch>
            <a:fillRect/>
          </a:stretch>
        </p:blipFill>
        <p:spPr>
          <a:xfrm>
            <a:off x="285720" y="285726"/>
            <a:ext cx="1261944" cy="767009"/>
          </a:xfrm>
          <a:prstGeom prst="rect">
            <a:avLst/>
          </a:prstGeom>
          <a:noFill/>
          <a:ln>
            <a:noFill/>
          </a:ln>
        </p:spPr>
      </p:pic>
      <p:sp>
        <p:nvSpPr>
          <p:cNvPr id="7" name="Titolo 1"/>
          <p:cNvSpPr txBox="1">
            <a:spLocks/>
          </p:cNvSpPr>
          <p:nvPr/>
        </p:nvSpPr>
        <p:spPr>
          <a:xfrm>
            <a:off x="1547664" y="274638"/>
            <a:ext cx="7992888" cy="128215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600" dirty="0" smtClean="0"/>
              <a:t>International </a:t>
            </a:r>
            <a:r>
              <a:rPr lang="it-IT" sz="3600" dirty="0" smtClean="0"/>
              <a:t>Intervencion of MSC under IMO I</a:t>
            </a:r>
            <a:endParaRPr lang="it-IT" sz="3600" dirty="0"/>
          </a:p>
        </p:txBody>
      </p:sp>
      <p:sp>
        <p:nvSpPr>
          <p:cNvPr id="8" name="Segnaposto contenuto 2"/>
          <p:cNvSpPr txBox="1">
            <a:spLocks/>
          </p:cNvSpPr>
          <p:nvPr/>
        </p:nvSpPr>
        <p:spPr>
          <a:xfrm>
            <a:off x="755576" y="1328537"/>
            <a:ext cx="8617104" cy="508863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endParaRPr lang="en-US" altLang="it-IT" sz="2800" dirty="0" smtClean="0"/>
          </a:p>
          <a:p>
            <a:pPr algn="just"/>
            <a:r>
              <a:rPr lang="en-US" altLang="it-IT" sz="2800" dirty="0" smtClean="0"/>
              <a:t>IMO guidelines – On the treatment of persons rescued at Sea – Res. MSC 167(78)</a:t>
            </a:r>
          </a:p>
          <a:p>
            <a:pPr lvl="1" algn="just"/>
            <a:r>
              <a:rPr lang="en-US" altLang="it-IT" sz="2400" dirty="0" smtClean="0"/>
              <a:t>3. Priorities </a:t>
            </a:r>
          </a:p>
          <a:p>
            <a:pPr lvl="2" algn="just"/>
            <a:r>
              <a:rPr lang="en-US" altLang="it-IT" sz="2000" b="1" dirty="0" smtClean="0"/>
              <a:t>Lifesaving</a:t>
            </a:r>
          </a:p>
          <a:p>
            <a:pPr lvl="2" algn="just"/>
            <a:r>
              <a:rPr lang="en-US" altLang="it-IT" sz="2000" b="1" dirty="0" smtClean="0"/>
              <a:t>Preservation of integrity and effectiveness of SAR services</a:t>
            </a:r>
          </a:p>
          <a:p>
            <a:pPr lvl="2" algn="just"/>
            <a:r>
              <a:rPr lang="en-US" altLang="it-IT" sz="2000" b="1" dirty="0" smtClean="0"/>
              <a:t>Relieving masters of obligation </a:t>
            </a:r>
            <a:r>
              <a:rPr lang="en-US" altLang="it-IT" sz="2000" dirty="0" smtClean="0"/>
              <a:t>after assisting persons</a:t>
            </a:r>
          </a:p>
          <a:p>
            <a:pPr lvl="1" algn="just"/>
            <a:r>
              <a:rPr lang="en-US" altLang="it-IT" sz="2400" dirty="0" smtClean="0"/>
              <a:t>5. Shipmaster</a:t>
            </a:r>
          </a:p>
          <a:p>
            <a:pPr lvl="1" algn="just"/>
            <a:r>
              <a:rPr lang="en-US" altLang="it-IT" sz="2400" dirty="0" smtClean="0"/>
              <a:t>6. Government and Rescue Co-ordination </a:t>
            </a:r>
            <a:r>
              <a:rPr lang="en-US" altLang="it-IT" sz="2400" dirty="0" err="1" smtClean="0"/>
              <a:t>Centres</a:t>
            </a:r>
            <a:r>
              <a:rPr lang="en-US" altLang="it-IT" sz="2400" dirty="0" smtClean="0"/>
              <a:t> </a:t>
            </a:r>
          </a:p>
          <a:p>
            <a:pPr lvl="2" algn="just"/>
            <a:r>
              <a:rPr lang="en-US" altLang="it-IT" sz="2000" b="1" dirty="0" smtClean="0"/>
              <a:t>Indication of Place of safety </a:t>
            </a:r>
            <a:r>
              <a:rPr lang="en-US" altLang="it-IT" sz="2000" dirty="0" smtClean="0"/>
              <a:t>(6.12 and ss.)</a:t>
            </a:r>
          </a:p>
          <a:p>
            <a:pPr lvl="2" algn="just"/>
            <a:r>
              <a:rPr lang="en-US" altLang="it-IT" sz="2000" dirty="0" smtClean="0"/>
              <a:t>Non-SAR considerations (6.19)</a:t>
            </a:r>
          </a:p>
          <a:p>
            <a:pPr lvl="2" algn="just"/>
            <a:endParaRPr lang="en-US" altLang="it-IT" sz="2000" dirty="0" smtClean="0"/>
          </a:p>
          <a:p>
            <a:pPr lvl="1"/>
            <a:endParaRPr lang="en-US" altLang="it-IT" sz="2000" dirty="0" smtClean="0"/>
          </a:p>
        </p:txBody>
      </p:sp>
    </p:spTree>
    <p:extLst>
      <p:ext uri="{BB962C8B-B14F-4D97-AF65-F5344CB8AC3E}">
        <p14:creationId xmlns:p14="http://schemas.microsoft.com/office/powerpoint/2010/main" val="21908379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e13.jpg"/>
          <p:cNvPicPr>
            <a:picLocks noGrp="1" noChangeAspect="1"/>
          </p:cNvPicPr>
          <p:nvPr isPhoto="1"/>
        </p:nvPicPr>
        <p:blipFill>
          <a:blip r:embed="rId2">
            <a:lum/>
          </a:blip>
          <a:srcRect l="17290" r="977"/>
          <a:stretch>
            <a:fillRect/>
          </a:stretch>
        </p:blipFill>
        <p:spPr>
          <a:xfrm>
            <a:off x="5940152" y="0"/>
            <a:ext cx="3714776" cy="6858000"/>
          </a:xfrm>
          <a:prstGeom prst="rect">
            <a:avLst/>
          </a:prstGeom>
          <a:noFill/>
          <a:ln>
            <a:noFill/>
          </a:ln>
        </p:spPr>
      </p:pic>
      <p:sp>
        <p:nvSpPr>
          <p:cNvPr id="5" name="Slide Number Placeholder 2"/>
          <p:cNvSpPr>
            <a:spLocks noGrp="1"/>
          </p:cNvSpPr>
          <p:nvPr>
            <p:ph type="sldNum" sz="quarter" idx="12"/>
          </p:nvPr>
        </p:nvSpPr>
        <p:spPr>
          <a:xfrm>
            <a:off x="6553200" y="6248400"/>
            <a:ext cx="2133600" cy="457200"/>
          </a:xfrm>
          <a:noFill/>
          <a:ln>
            <a:miter lim="800000"/>
            <a:headEnd/>
            <a:tailEnd/>
          </a:ln>
        </p:spPr>
        <p:txBody>
          <a:bodyPr/>
          <a:lstStyle/>
          <a:p>
            <a:fld id="{04EDAFC2-8C46-4379-A6C8-2DFAF5B84108}" type="slidenum">
              <a:rPr lang="de-DE" b="1" smtClean="0">
                <a:solidFill>
                  <a:srgbClr val="002060"/>
                </a:solidFill>
              </a:rPr>
              <a:pPr/>
              <a:t>16</a:t>
            </a:fld>
            <a:endParaRPr lang="de-DE" b="1" dirty="0" smtClean="0">
              <a:solidFill>
                <a:srgbClr val="002060"/>
              </a:solidFill>
            </a:endParaRPr>
          </a:p>
        </p:txBody>
      </p:sp>
      <p:pic>
        <p:nvPicPr>
          <p:cNvPr id="6" name="Picture 1" descr="logo blu.jpg"/>
          <p:cNvPicPr>
            <a:picLocks noGrp="1" noChangeAspect="1"/>
          </p:cNvPicPr>
          <p:nvPr isPhoto="1"/>
        </p:nvPicPr>
        <p:blipFill>
          <a:blip r:embed="rId3">
            <a:lum/>
          </a:blip>
          <a:srcRect/>
          <a:stretch>
            <a:fillRect/>
          </a:stretch>
        </p:blipFill>
        <p:spPr>
          <a:xfrm>
            <a:off x="285720" y="285726"/>
            <a:ext cx="1261944" cy="767009"/>
          </a:xfrm>
          <a:prstGeom prst="rect">
            <a:avLst/>
          </a:prstGeom>
          <a:noFill/>
          <a:ln>
            <a:noFill/>
          </a:ln>
        </p:spPr>
      </p:pic>
      <p:sp>
        <p:nvSpPr>
          <p:cNvPr id="7" name="Titolo 1"/>
          <p:cNvSpPr txBox="1">
            <a:spLocks/>
          </p:cNvSpPr>
          <p:nvPr/>
        </p:nvSpPr>
        <p:spPr>
          <a:xfrm>
            <a:off x="1547664" y="274638"/>
            <a:ext cx="7992888" cy="128215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600" dirty="0" smtClean="0"/>
              <a:t>International </a:t>
            </a:r>
            <a:r>
              <a:rPr lang="it-IT" sz="3600" dirty="0" smtClean="0"/>
              <a:t>Convention Status of Refuge 1951 and Protocol of 1967</a:t>
            </a:r>
            <a:endParaRPr lang="it-IT" sz="3600" dirty="0"/>
          </a:p>
        </p:txBody>
      </p:sp>
      <p:sp>
        <p:nvSpPr>
          <p:cNvPr id="8" name="Segnaposto contenuto 2"/>
          <p:cNvSpPr txBox="1">
            <a:spLocks/>
          </p:cNvSpPr>
          <p:nvPr/>
        </p:nvSpPr>
        <p:spPr>
          <a:xfrm>
            <a:off x="755576" y="1328537"/>
            <a:ext cx="8617104" cy="508863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altLang="it-IT" sz="2800" dirty="0" smtClean="0"/>
              <a:t>Article 1 defines the term of refugee</a:t>
            </a:r>
          </a:p>
          <a:p>
            <a:pPr algn="just"/>
            <a:r>
              <a:rPr lang="en-US" altLang="it-IT" sz="2800" dirty="0" smtClean="0"/>
              <a:t>Art. 31 – Refugees unlawfully in the country of refuge</a:t>
            </a:r>
          </a:p>
          <a:p>
            <a:pPr algn="just"/>
            <a:r>
              <a:rPr lang="en-US" altLang="it-IT" sz="2800" dirty="0" smtClean="0"/>
              <a:t>Art. 33 – Prohibition of expulsion or return (</a:t>
            </a:r>
            <a:r>
              <a:rPr lang="en-US" altLang="it-IT" sz="2800" dirty="0" err="1" smtClean="0"/>
              <a:t>refoulement</a:t>
            </a:r>
            <a:r>
              <a:rPr lang="en-US" altLang="it-IT" sz="2800" dirty="0" smtClean="0"/>
              <a:t>)</a:t>
            </a:r>
            <a:endParaRPr lang="en-US" altLang="it-IT" sz="2000" dirty="0"/>
          </a:p>
          <a:p>
            <a:pPr lvl="2" algn="just"/>
            <a:r>
              <a:rPr lang="en-US" altLang="it-IT" sz="1800" dirty="0"/>
              <a:t>1. No Contracting State shall expel or return ("</a:t>
            </a:r>
            <a:r>
              <a:rPr lang="en-US" altLang="it-IT" sz="1800" dirty="0" err="1"/>
              <a:t>refouler</a:t>
            </a:r>
            <a:r>
              <a:rPr lang="en-US" altLang="it-IT" sz="1800" dirty="0"/>
              <a:t>") a refugee in any </a:t>
            </a:r>
            <a:r>
              <a:rPr lang="en-US" altLang="it-IT" sz="1800" dirty="0" smtClean="0"/>
              <a:t>manner whatsoever </a:t>
            </a:r>
            <a:r>
              <a:rPr lang="en-US" altLang="it-IT" sz="1800" dirty="0"/>
              <a:t>to the frontiers of territories where his life or freedom would be threatened </a:t>
            </a:r>
            <a:r>
              <a:rPr lang="en-US" altLang="it-IT" sz="1800" dirty="0" smtClean="0"/>
              <a:t>on account </a:t>
            </a:r>
            <a:r>
              <a:rPr lang="en-US" altLang="it-IT" sz="1800" dirty="0"/>
              <a:t>of his race, religion, nationality, membership of a particular social group </a:t>
            </a:r>
            <a:r>
              <a:rPr lang="en-US" altLang="it-IT" sz="1800" dirty="0" smtClean="0"/>
              <a:t>or political </a:t>
            </a:r>
            <a:r>
              <a:rPr lang="en-US" altLang="it-IT" sz="1800" dirty="0"/>
              <a:t>opinion.</a:t>
            </a:r>
          </a:p>
          <a:p>
            <a:pPr lvl="2" algn="just"/>
            <a:r>
              <a:rPr lang="en-US" altLang="it-IT" sz="1800" dirty="0"/>
              <a:t>2. The benefit of the present provision may not, however, be claimed by a refugee </a:t>
            </a:r>
            <a:r>
              <a:rPr lang="en-US" altLang="it-IT" sz="1800" dirty="0" smtClean="0"/>
              <a:t>whom there </a:t>
            </a:r>
            <a:r>
              <a:rPr lang="en-US" altLang="it-IT" sz="1800" dirty="0"/>
              <a:t>are reasonable grounds for regarding as a danger to the security of the country </a:t>
            </a:r>
            <a:r>
              <a:rPr lang="en-US" altLang="it-IT" sz="1800" dirty="0" smtClean="0"/>
              <a:t>in which </a:t>
            </a:r>
            <a:r>
              <a:rPr lang="en-US" altLang="it-IT" sz="1800" dirty="0"/>
              <a:t>he is, or who, having been convicted by a final judgment of a particularly </a:t>
            </a:r>
            <a:r>
              <a:rPr lang="en-US" altLang="it-IT" sz="1800" dirty="0" smtClean="0"/>
              <a:t>serious crime</a:t>
            </a:r>
            <a:r>
              <a:rPr lang="en-US" altLang="it-IT" sz="1800" dirty="0"/>
              <a:t>, constitutes a danger to the community of that country</a:t>
            </a:r>
            <a:r>
              <a:rPr lang="en-US" altLang="it-IT" sz="1800" dirty="0" smtClean="0"/>
              <a:t>.</a:t>
            </a:r>
          </a:p>
          <a:p>
            <a:pPr algn="just"/>
            <a:r>
              <a:rPr lang="en-US" altLang="it-IT" sz="2800" dirty="0" smtClean="0"/>
              <a:t>Art. 35 – Co-operation of the national authorities with the United Nations  - with UNHCR or IOM</a:t>
            </a:r>
          </a:p>
        </p:txBody>
      </p:sp>
    </p:spTree>
    <p:extLst>
      <p:ext uri="{BB962C8B-B14F-4D97-AF65-F5344CB8AC3E}">
        <p14:creationId xmlns:p14="http://schemas.microsoft.com/office/powerpoint/2010/main" val="14752337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e13.jpg"/>
          <p:cNvPicPr>
            <a:picLocks noGrp="1" noChangeAspect="1"/>
          </p:cNvPicPr>
          <p:nvPr isPhoto="1"/>
        </p:nvPicPr>
        <p:blipFill>
          <a:blip r:embed="rId2">
            <a:lum/>
          </a:blip>
          <a:srcRect l="17290" r="977"/>
          <a:stretch>
            <a:fillRect/>
          </a:stretch>
        </p:blipFill>
        <p:spPr>
          <a:xfrm>
            <a:off x="5940152" y="0"/>
            <a:ext cx="3714776" cy="6858000"/>
          </a:xfrm>
          <a:prstGeom prst="rect">
            <a:avLst/>
          </a:prstGeom>
          <a:noFill/>
          <a:ln>
            <a:noFill/>
          </a:ln>
        </p:spPr>
      </p:pic>
      <p:sp>
        <p:nvSpPr>
          <p:cNvPr id="5" name="Slide Number Placeholder 2"/>
          <p:cNvSpPr>
            <a:spLocks noGrp="1"/>
          </p:cNvSpPr>
          <p:nvPr>
            <p:ph type="sldNum" sz="quarter" idx="12"/>
          </p:nvPr>
        </p:nvSpPr>
        <p:spPr>
          <a:xfrm>
            <a:off x="6553200" y="6248400"/>
            <a:ext cx="2133600" cy="457200"/>
          </a:xfrm>
          <a:noFill/>
          <a:ln>
            <a:miter lim="800000"/>
            <a:headEnd/>
            <a:tailEnd/>
          </a:ln>
        </p:spPr>
        <p:txBody>
          <a:bodyPr/>
          <a:lstStyle/>
          <a:p>
            <a:fld id="{04EDAFC2-8C46-4379-A6C8-2DFAF5B84108}" type="slidenum">
              <a:rPr lang="de-DE" b="1" smtClean="0">
                <a:solidFill>
                  <a:srgbClr val="002060"/>
                </a:solidFill>
              </a:rPr>
              <a:pPr/>
              <a:t>17</a:t>
            </a:fld>
            <a:endParaRPr lang="de-DE" b="1" dirty="0" smtClean="0">
              <a:solidFill>
                <a:srgbClr val="002060"/>
              </a:solidFill>
            </a:endParaRPr>
          </a:p>
        </p:txBody>
      </p:sp>
      <p:pic>
        <p:nvPicPr>
          <p:cNvPr id="6" name="Picture 1" descr="logo blu.jpg"/>
          <p:cNvPicPr>
            <a:picLocks noGrp="1" noChangeAspect="1"/>
          </p:cNvPicPr>
          <p:nvPr isPhoto="1"/>
        </p:nvPicPr>
        <p:blipFill>
          <a:blip r:embed="rId3">
            <a:lum/>
          </a:blip>
          <a:srcRect/>
          <a:stretch>
            <a:fillRect/>
          </a:stretch>
        </p:blipFill>
        <p:spPr>
          <a:xfrm>
            <a:off x="285720" y="285726"/>
            <a:ext cx="1261944" cy="767009"/>
          </a:xfrm>
          <a:prstGeom prst="rect">
            <a:avLst/>
          </a:prstGeom>
          <a:noFill/>
          <a:ln>
            <a:noFill/>
          </a:ln>
        </p:spPr>
      </p:pic>
      <p:sp>
        <p:nvSpPr>
          <p:cNvPr id="7" name="Titolo 1"/>
          <p:cNvSpPr txBox="1">
            <a:spLocks/>
          </p:cNvSpPr>
          <p:nvPr/>
        </p:nvSpPr>
        <p:spPr>
          <a:xfrm>
            <a:off x="1547664" y="274638"/>
            <a:ext cx="7992888" cy="128215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600" dirty="0" smtClean="0"/>
              <a:t>EU and irregular migration by sea </a:t>
            </a:r>
            <a:endParaRPr lang="it-IT" sz="3600" dirty="0"/>
          </a:p>
        </p:txBody>
      </p:sp>
      <p:sp>
        <p:nvSpPr>
          <p:cNvPr id="8" name="Segnaposto contenuto 2"/>
          <p:cNvSpPr txBox="1">
            <a:spLocks/>
          </p:cNvSpPr>
          <p:nvPr/>
        </p:nvSpPr>
        <p:spPr>
          <a:xfrm>
            <a:off x="755576" y="1052735"/>
            <a:ext cx="8617104" cy="5364434"/>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altLang="it-IT" sz="2800" dirty="0" smtClean="0"/>
              <a:t>SAR regions in Mediterranean area were </a:t>
            </a:r>
            <a:r>
              <a:rPr lang="en-US" altLang="it-IT" sz="2800" b="1" dirty="0" smtClean="0"/>
              <a:t>unilaterally</a:t>
            </a:r>
            <a:r>
              <a:rPr lang="en-US" altLang="it-IT" sz="2800" dirty="0" smtClean="0"/>
              <a:t> declared creating problems in coordination of ops</a:t>
            </a:r>
          </a:p>
          <a:p>
            <a:pPr lvl="1" algn="just"/>
            <a:r>
              <a:rPr lang="en-US" altLang="it-IT" sz="2400" dirty="0" smtClean="0"/>
              <a:t>Sank boat on 11 October 2013 in Mediterranean area within RCC of Malta and Italy – try to avoid responsibility </a:t>
            </a:r>
          </a:p>
          <a:p>
            <a:pPr algn="just"/>
            <a:r>
              <a:rPr lang="en-US" altLang="it-IT" sz="2800" dirty="0" smtClean="0"/>
              <a:t>EU try to adopt an </a:t>
            </a:r>
            <a:r>
              <a:rPr lang="en-US" altLang="it-IT" sz="2800" b="1" dirty="0" smtClean="0"/>
              <a:t>uniform interpretation and regulation of rescue, disembarkation and distress </a:t>
            </a:r>
          </a:p>
          <a:p>
            <a:pPr lvl="1" algn="just"/>
            <a:r>
              <a:rPr lang="en-US" altLang="it-IT" sz="2400" dirty="0" smtClean="0"/>
              <a:t>2014 Proposal of the “Sea Borders Regulation”</a:t>
            </a:r>
          </a:p>
          <a:p>
            <a:pPr lvl="1" algn="just"/>
            <a:r>
              <a:rPr lang="en-US" altLang="it-IT" sz="2400" dirty="0" smtClean="0"/>
              <a:t>Regulation EU 656/2014</a:t>
            </a:r>
          </a:p>
          <a:p>
            <a:pPr lvl="1" algn="just"/>
            <a:r>
              <a:rPr lang="en-US" altLang="it-IT" sz="2400" dirty="0" smtClean="0"/>
              <a:t>Regulation EU 2019/1896 European Border and Cost Guard</a:t>
            </a:r>
          </a:p>
          <a:p>
            <a:pPr lvl="2" algn="just"/>
            <a:r>
              <a:rPr lang="en-US" altLang="it-IT" sz="2000" dirty="0" smtClean="0"/>
              <a:t>Repeal of Reg. EU 2016/1624</a:t>
            </a:r>
          </a:p>
          <a:p>
            <a:pPr lvl="1" algn="just"/>
            <a:r>
              <a:rPr lang="en-US" altLang="it-IT" sz="2400" dirty="0" smtClean="0"/>
              <a:t>Yet problems regarding notions of </a:t>
            </a:r>
            <a:r>
              <a:rPr lang="en-US" altLang="it-IT" sz="2400" b="1" dirty="0" smtClean="0"/>
              <a:t>distress and disembarkation</a:t>
            </a:r>
            <a:r>
              <a:rPr lang="en-US" altLang="it-IT" sz="2400" dirty="0" smtClean="0"/>
              <a:t> </a:t>
            </a:r>
          </a:p>
          <a:p>
            <a:pPr lvl="2" algn="just"/>
            <a:r>
              <a:rPr lang="en-US" altLang="it-IT" sz="2000" dirty="0" smtClean="0"/>
              <a:t>2018 – German NGO Lifeline  - prevented for disembarking in Lampedusa or Malta</a:t>
            </a:r>
          </a:p>
          <a:p>
            <a:pPr algn="just"/>
            <a:endParaRPr lang="en-US" altLang="it-IT" sz="2800" dirty="0" smtClean="0"/>
          </a:p>
        </p:txBody>
      </p:sp>
    </p:spTree>
    <p:extLst>
      <p:ext uri="{BB962C8B-B14F-4D97-AF65-F5344CB8AC3E}">
        <p14:creationId xmlns:p14="http://schemas.microsoft.com/office/powerpoint/2010/main" val="20636125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e13.jpg"/>
          <p:cNvPicPr>
            <a:picLocks noGrp="1" noChangeAspect="1"/>
          </p:cNvPicPr>
          <p:nvPr isPhoto="1"/>
        </p:nvPicPr>
        <p:blipFill>
          <a:blip r:embed="rId2">
            <a:lum/>
          </a:blip>
          <a:srcRect l="17290" r="977"/>
          <a:stretch>
            <a:fillRect/>
          </a:stretch>
        </p:blipFill>
        <p:spPr>
          <a:xfrm>
            <a:off x="5940152" y="0"/>
            <a:ext cx="3714776" cy="6858000"/>
          </a:xfrm>
          <a:prstGeom prst="rect">
            <a:avLst/>
          </a:prstGeom>
          <a:noFill/>
          <a:ln>
            <a:noFill/>
          </a:ln>
        </p:spPr>
      </p:pic>
      <p:sp>
        <p:nvSpPr>
          <p:cNvPr id="5" name="Slide Number Placeholder 2"/>
          <p:cNvSpPr>
            <a:spLocks noGrp="1"/>
          </p:cNvSpPr>
          <p:nvPr>
            <p:ph type="sldNum" sz="quarter" idx="12"/>
          </p:nvPr>
        </p:nvSpPr>
        <p:spPr>
          <a:xfrm>
            <a:off x="6553200" y="6248400"/>
            <a:ext cx="2133600" cy="457200"/>
          </a:xfrm>
          <a:noFill/>
          <a:ln>
            <a:miter lim="800000"/>
            <a:headEnd/>
            <a:tailEnd/>
          </a:ln>
        </p:spPr>
        <p:txBody>
          <a:bodyPr/>
          <a:lstStyle/>
          <a:p>
            <a:fld id="{04EDAFC2-8C46-4379-A6C8-2DFAF5B84108}" type="slidenum">
              <a:rPr lang="de-DE" b="1" smtClean="0">
                <a:solidFill>
                  <a:srgbClr val="002060"/>
                </a:solidFill>
              </a:rPr>
              <a:pPr/>
              <a:t>18</a:t>
            </a:fld>
            <a:endParaRPr lang="de-DE" b="1" dirty="0" smtClean="0">
              <a:solidFill>
                <a:srgbClr val="002060"/>
              </a:solidFill>
            </a:endParaRPr>
          </a:p>
        </p:txBody>
      </p:sp>
      <p:pic>
        <p:nvPicPr>
          <p:cNvPr id="6" name="Picture 1" descr="logo blu.jpg"/>
          <p:cNvPicPr>
            <a:picLocks noGrp="1" noChangeAspect="1"/>
          </p:cNvPicPr>
          <p:nvPr isPhoto="1"/>
        </p:nvPicPr>
        <p:blipFill>
          <a:blip r:embed="rId3">
            <a:lum/>
          </a:blip>
          <a:srcRect/>
          <a:stretch>
            <a:fillRect/>
          </a:stretch>
        </p:blipFill>
        <p:spPr>
          <a:xfrm>
            <a:off x="285720" y="285726"/>
            <a:ext cx="1261944" cy="767009"/>
          </a:xfrm>
          <a:prstGeom prst="rect">
            <a:avLst/>
          </a:prstGeom>
          <a:noFill/>
          <a:ln>
            <a:noFill/>
          </a:ln>
        </p:spPr>
      </p:pic>
      <p:sp>
        <p:nvSpPr>
          <p:cNvPr id="7" name="Titolo 1"/>
          <p:cNvSpPr txBox="1">
            <a:spLocks/>
          </p:cNvSpPr>
          <p:nvPr/>
        </p:nvSpPr>
        <p:spPr>
          <a:xfrm>
            <a:off x="1547664" y="274638"/>
            <a:ext cx="7992888" cy="128215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600" dirty="0" smtClean="0"/>
              <a:t>EU and irregular migration by sea I</a:t>
            </a:r>
            <a:endParaRPr lang="it-IT" sz="3600" dirty="0"/>
          </a:p>
        </p:txBody>
      </p:sp>
      <p:sp>
        <p:nvSpPr>
          <p:cNvPr id="8" name="Segnaposto contenuto 2"/>
          <p:cNvSpPr txBox="1">
            <a:spLocks/>
          </p:cNvSpPr>
          <p:nvPr/>
        </p:nvSpPr>
        <p:spPr>
          <a:xfrm>
            <a:off x="755576" y="1052735"/>
            <a:ext cx="8617104" cy="5364434"/>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altLang="it-IT" sz="2800" dirty="0" err="1" smtClean="0"/>
              <a:t>ECtHR</a:t>
            </a:r>
            <a:r>
              <a:rPr lang="en-US" altLang="it-IT" sz="2800" dirty="0" smtClean="0"/>
              <a:t> ruling in Hirsi decision</a:t>
            </a:r>
          </a:p>
          <a:p>
            <a:pPr lvl="1" algn="just"/>
            <a:r>
              <a:rPr lang="en-US" altLang="it-IT" sz="2400" dirty="0" smtClean="0"/>
              <a:t>EU government vessels patrolling are obliged not to return irregular migrants </a:t>
            </a:r>
          </a:p>
          <a:p>
            <a:pPr lvl="1" algn="just"/>
            <a:r>
              <a:rPr lang="en-US" altLang="it-IT" sz="2400" dirty="0" smtClean="0"/>
              <a:t>Independent assessment of </a:t>
            </a:r>
            <a:r>
              <a:rPr lang="en-US" altLang="it-IT" sz="2400" b="1" dirty="0" smtClean="0"/>
              <a:t>individual circumstances </a:t>
            </a:r>
            <a:r>
              <a:rPr lang="en-US" altLang="it-IT" sz="2400" dirty="0" smtClean="0"/>
              <a:t>(for non </a:t>
            </a:r>
            <a:r>
              <a:rPr lang="en-US" altLang="it-IT" sz="2400" dirty="0" err="1" smtClean="0"/>
              <a:t>refoulement</a:t>
            </a:r>
            <a:r>
              <a:rPr lang="en-US" altLang="it-IT" sz="2400" dirty="0" smtClean="0"/>
              <a:t>)</a:t>
            </a:r>
          </a:p>
          <a:p>
            <a:pPr lvl="1" algn="just"/>
            <a:r>
              <a:rPr lang="en-US" altLang="it-IT" sz="2400" dirty="0"/>
              <a:t>Extraterritorial jurisdiction beyond 12 miles</a:t>
            </a:r>
          </a:p>
          <a:p>
            <a:pPr lvl="2" algn="just"/>
            <a:r>
              <a:rPr lang="en-US" altLang="it-IT" sz="2000" dirty="0"/>
              <a:t>In other countries </a:t>
            </a:r>
          </a:p>
          <a:p>
            <a:pPr lvl="2" algn="just"/>
            <a:r>
              <a:rPr lang="en-US" altLang="it-IT" sz="2000" dirty="0"/>
              <a:t>Or in high seas </a:t>
            </a:r>
            <a:endParaRPr lang="en-US" altLang="it-IT" sz="2400" dirty="0" smtClean="0"/>
          </a:p>
          <a:p>
            <a:pPr algn="just"/>
            <a:r>
              <a:rPr lang="en-US" altLang="it-IT" sz="2800" dirty="0" smtClean="0"/>
              <a:t>Human smugglers ‘know’ the international and EU legislation</a:t>
            </a:r>
          </a:p>
          <a:p>
            <a:pPr algn="just"/>
            <a:r>
              <a:rPr lang="en-US" altLang="it-IT" sz="2800" dirty="0" smtClean="0"/>
              <a:t>EU response the Sea Borders Regulation and </a:t>
            </a:r>
            <a:r>
              <a:rPr lang="en-US" altLang="it-IT" sz="2800" dirty="0" err="1" smtClean="0"/>
              <a:t>Frontex</a:t>
            </a:r>
            <a:r>
              <a:rPr lang="en-US" altLang="it-IT" sz="2800" dirty="0" smtClean="0"/>
              <a:t> (now EBCG)</a:t>
            </a:r>
          </a:p>
        </p:txBody>
      </p:sp>
    </p:spTree>
    <p:extLst>
      <p:ext uri="{BB962C8B-B14F-4D97-AF65-F5344CB8AC3E}">
        <p14:creationId xmlns:p14="http://schemas.microsoft.com/office/powerpoint/2010/main" val="36792125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e13.jpg"/>
          <p:cNvPicPr>
            <a:picLocks noGrp="1" noChangeAspect="1"/>
          </p:cNvPicPr>
          <p:nvPr isPhoto="1"/>
        </p:nvPicPr>
        <p:blipFill>
          <a:blip r:embed="rId2">
            <a:lum/>
          </a:blip>
          <a:srcRect l="17290" r="977"/>
          <a:stretch>
            <a:fillRect/>
          </a:stretch>
        </p:blipFill>
        <p:spPr>
          <a:xfrm>
            <a:off x="5940152" y="0"/>
            <a:ext cx="3714776" cy="6858000"/>
          </a:xfrm>
          <a:prstGeom prst="rect">
            <a:avLst/>
          </a:prstGeom>
          <a:noFill/>
          <a:ln>
            <a:noFill/>
          </a:ln>
        </p:spPr>
      </p:pic>
      <p:sp>
        <p:nvSpPr>
          <p:cNvPr id="5" name="Slide Number Placeholder 2"/>
          <p:cNvSpPr>
            <a:spLocks noGrp="1"/>
          </p:cNvSpPr>
          <p:nvPr>
            <p:ph type="sldNum" sz="quarter" idx="12"/>
          </p:nvPr>
        </p:nvSpPr>
        <p:spPr>
          <a:xfrm>
            <a:off x="6553200" y="6248400"/>
            <a:ext cx="2133600" cy="457200"/>
          </a:xfrm>
          <a:noFill/>
          <a:ln>
            <a:miter lim="800000"/>
            <a:headEnd/>
            <a:tailEnd/>
          </a:ln>
        </p:spPr>
        <p:txBody>
          <a:bodyPr/>
          <a:lstStyle/>
          <a:p>
            <a:fld id="{04EDAFC2-8C46-4379-A6C8-2DFAF5B84108}" type="slidenum">
              <a:rPr lang="de-DE" b="1" smtClean="0">
                <a:solidFill>
                  <a:srgbClr val="002060"/>
                </a:solidFill>
              </a:rPr>
              <a:pPr/>
              <a:t>19</a:t>
            </a:fld>
            <a:endParaRPr lang="de-DE" b="1" dirty="0" smtClean="0">
              <a:solidFill>
                <a:srgbClr val="002060"/>
              </a:solidFill>
            </a:endParaRPr>
          </a:p>
        </p:txBody>
      </p:sp>
      <p:pic>
        <p:nvPicPr>
          <p:cNvPr id="6" name="Picture 1" descr="logo blu.jpg"/>
          <p:cNvPicPr>
            <a:picLocks noGrp="1" noChangeAspect="1"/>
          </p:cNvPicPr>
          <p:nvPr isPhoto="1"/>
        </p:nvPicPr>
        <p:blipFill>
          <a:blip r:embed="rId3">
            <a:lum/>
          </a:blip>
          <a:srcRect/>
          <a:stretch>
            <a:fillRect/>
          </a:stretch>
        </p:blipFill>
        <p:spPr>
          <a:xfrm>
            <a:off x="285720" y="285726"/>
            <a:ext cx="1261944" cy="767009"/>
          </a:xfrm>
          <a:prstGeom prst="rect">
            <a:avLst/>
          </a:prstGeom>
          <a:noFill/>
          <a:ln>
            <a:noFill/>
          </a:ln>
        </p:spPr>
      </p:pic>
      <p:sp>
        <p:nvSpPr>
          <p:cNvPr id="7" name="Titolo 1"/>
          <p:cNvSpPr txBox="1">
            <a:spLocks/>
          </p:cNvSpPr>
          <p:nvPr/>
        </p:nvSpPr>
        <p:spPr>
          <a:xfrm>
            <a:off x="1547664" y="274638"/>
            <a:ext cx="7992888" cy="128215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dirty="0" smtClean="0"/>
              <a:t>EU - Migration and Asylum and SAR obligations  </a:t>
            </a:r>
            <a:endParaRPr lang="it-IT" sz="3200" dirty="0"/>
          </a:p>
        </p:txBody>
      </p:sp>
      <p:sp>
        <p:nvSpPr>
          <p:cNvPr id="8" name="Segnaposto contenuto 2"/>
          <p:cNvSpPr txBox="1">
            <a:spLocks/>
          </p:cNvSpPr>
          <p:nvPr/>
        </p:nvSpPr>
        <p:spPr>
          <a:xfrm>
            <a:off x="755576" y="1052735"/>
            <a:ext cx="8617104" cy="5364434"/>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altLang="it-IT" sz="2800" dirty="0" smtClean="0"/>
              <a:t>The Pact on Migration and Asylum </a:t>
            </a:r>
          </a:p>
          <a:p>
            <a:pPr lvl="1" algn="just"/>
            <a:r>
              <a:rPr lang="en-US" altLang="it-IT" sz="2400" dirty="0" smtClean="0"/>
              <a:t>EU Agenda on Migration 2015-2020</a:t>
            </a:r>
          </a:p>
          <a:p>
            <a:pPr lvl="1" algn="just"/>
            <a:r>
              <a:rPr lang="en-US" altLang="it-IT" sz="2400" dirty="0" smtClean="0"/>
              <a:t>Among other interventions proposes a Common European Approach to SAR</a:t>
            </a:r>
          </a:p>
          <a:p>
            <a:pPr lvl="2" algn="just"/>
            <a:r>
              <a:rPr lang="en-US" altLang="it-IT" sz="2000" dirty="0" smtClean="0"/>
              <a:t>A </a:t>
            </a:r>
            <a:r>
              <a:rPr lang="en-US" altLang="it-IT" sz="2000" b="1" dirty="0" smtClean="0"/>
              <a:t>common disembarkation mechanism</a:t>
            </a:r>
          </a:p>
          <a:p>
            <a:pPr lvl="1" algn="just"/>
            <a:r>
              <a:rPr lang="en-US" altLang="it-IT" sz="2400" dirty="0" smtClean="0"/>
              <a:t>The Recommendation EC C(2020) 6468 final “SAR Recommendation”</a:t>
            </a:r>
          </a:p>
          <a:p>
            <a:pPr algn="just"/>
            <a:r>
              <a:rPr lang="en-US" altLang="it-IT" sz="2800" dirty="0" smtClean="0"/>
              <a:t>EU </a:t>
            </a:r>
          </a:p>
          <a:p>
            <a:pPr lvl="1" algn="just"/>
            <a:r>
              <a:rPr lang="en-US" altLang="it-IT" sz="2400" dirty="0" smtClean="0"/>
              <a:t>Not part of IMO </a:t>
            </a:r>
          </a:p>
          <a:p>
            <a:pPr lvl="1" algn="just"/>
            <a:r>
              <a:rPr lang="en-US" altLang="it-IT" sz="2400" dirty="0" smtClean="0"/>
              <a:t>Not part of SOLAS and SAR conventions </a:t>
            </a:r>
          </a:p>
          <a:p>
            <a:pPr lvl="1" algn="just"/>
            <a:r>
              <a:rPr lang="en-US" altLang="it-IT" sz="2400" dirty="0" smtClean="0"/>
              <a:t>SAR obligation in Regulation EU 656/2014 (Maritime Security Regulation)</a:t>
            </a:r>
          </a:p>
          <a:p>
            <a:pPr lvl="2" algn="just"/>
            <a:r>
              <a:rPr lang="en-US" altLang="it-IT" sz="1100" b="1" dirty="0"/>
              <a:t>the ‘place of safety’ </a:t>
            </a:r>
            <a:r>
              <a:rPr lang="en-US" altLang="it-IT" sz="1100" dirty="0"/>
              <a:t>under EU law must be a ‘</a:t>
            </a:r>
            <a:r>
              <a:rPr lang="en-US" altLang="it-IT" sz="1100" b="1" dirty="0"/>
              <a:t>location where rescue operations are considered to terminate and where the survivors’ safety of life is not threatened’</a:t>
            </a:r>
            <a:r>
              <a:rPr lang="en-US" altLang="it-IT" sz="1100" dirty="0"/>
              <a:t>, a place ‘where their basic human needs can be met’. In accordance with the fundamental rights acquis, it must also be a location where protection and compliance with the principle of non-</a:t>
            </a:r>
            <a:r>
              <a:rPr lang="en-US" altLang="it-IT" sz="1100" dirty="0" err="1"/>
              <a:t>refoulement</a:t>
            </a:r>
            <a:r>
              <a:rPr lang="en-US" altLang="it-IT" sz="1100" dirty="0"/>
              <a:t> is </a:t>
            </a:r>
            <a:r>
              <a:rPr lang="en-US" altLang="it-IT" sz="1100" dirty="0" smtClean="0"/>
              <a:t>guaranteed  (art. 2.12)</a:t>
            </a:r>
          </a:p>
          <a:p>
            <a:pPr lvl="1" algn="just"/>
            <a:endParaRPr lang="en-US" altLang="it-IT" sz="2400" dirty="0" smtClean="0"/>
          </a:p>
        </p:txBody>
      </p:sp>
    </p:spTree>
    <p:extLst>
      <p:ext uri="{BB962C8B-B14F-4D97-AF65-F5344CB8AC3E}">
        <p14:creationId xmlns:p14="http://schemas.microsoft.com/office/powerpoint/2010/main" val="42557268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e13.jpg"/>
          <p:cNvPicPr>
            <a:picLocks noGrp="1" noChangeAspect="1"/>
          </p:cNvPicPr>
          <p:nvPr isPhoto="1"/>
        </p:nvPicPr>
        <p:blipFill>
          <a:blip r:embed="rId2">
            <a:lum/>
          </a:blip>
          <a:srcRect l="17290" r="977"/>
          <a:stretch>
            <a:fillRect/>
          </a:stretch>
        </p:blipFill>
        <p:spPr>
          <a:xfrm>
            <a:off x="5940152" y="0"/>
            <a:ext cx="3714776" cy="6858000"/>
          </a:xfrm>
          <a:prstGeom prst="rect">
            <a:avLst/>
          </a:prstGeom>
          <a:noFill/>
          <a:ln>
            <a:noFill/>
          </a:ln>
        </p:spPr>
      </p:pic>
      <p:sp>
        <p:nvSpPr>
          <p:cNvPr id="5" name="Slide Number Placeholder 2"/>
          <p:cNvSpPr>
            <a:spLocks noGrp="1"/>
          </p:cNvSpPr>
          <p:nvPr>
            <p:ph type="sldNum" sz="quarter" idx="12"/>
          </p:nvPr>
        </p:nvSpPr>
        <p:spPr>
          <a:xfrm>
            <a:off x="6553200" y="6248400"/>
            <a:ext cx="2133600" cy="457200"/>
          </a:xfrm>
          <a:noFill/>
          <a:ln>
            <a:miter lim="800000"/>
            <a:headEnd/>
            <a:tailEnd/>
          </a:ln>
        </p:spPr>
        <p:txBody>
          <a:bodyPr/>
          <a:lstStyle/>
          <a:p>
            <a:fld id="{04EDAFC2-8C46-4379-A6C8-2DFAF5B84108}" type="slidenum">
              <a:rPr lang="de-DE" b="1" smtClean="0">
                <a:solidFill>
                  <a:srgbClr val="002060"/>
                </a:solidFill>
              </a:rPr>
              <a:pPr/>
              <a:t>2</a:t>
            </a:fld>
            <a:endParaRPr lang="de-DE" b="1" dirty="0" smtClean="0">
              <a:solidFill>
                <a:srgbClr val="002060"/>
              </a:solidFill>
            </a:endParaRPr>
          </a:p>
        </p:txBody>
      </p:sp>
      <p:pic>
        <p:nvPicPr>
          <p:cNvPr id="6" name="Picture 1" descr="logo blu.jpg"/>
          <p:cNvPicPr>
            <a:picLocks noGrp="1" noChangeAspect="1"/>
          </p:cNvPicPr>
          <p:nvPr isPhoto="1"/>
        </p:nvPicPr>
        <p:blipFill>
          <a:blip r:embed="rId3">
            <a:lum/>
          </a:blip>
          <a:srcRect/>
          <a:stretch>
            <a:fillRect/>
          </a:stretch>
        </p:blipFill>
        <p:spPr>
          <a:xfrm>
            <a:off x="285720" y="285726"/>
            <a:ext cx="1261944" cy="767009"/>
          </a:xfrm>
          <a:prstGeom prst="rect">
            <a:avLst/>
          </a:prstGeom>
          <a:noFill/>
          <a:ln>
            <a:noFill/>
          </a:ln>
        </p:spPr>
      </p:pic>
      <p:sp>
        <p:nvSpPr>
          <p:cNvPr id="7" name="Titolo 1"/>
          <p:cNvSpPr txBox="1">
            <a:spLocks/>
          </p:cNvSpPr>
          <p:nvPr/>
        </p:nvSpPr>
        <p:spPr>
          <a:xfrm>
            <a:off x="1547664" y="274638"/>
            <a:ext cx="7992888" cy="128215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600" dirty="0" smtClean="0"/>
              <a:t>International organisations </a:t>
            </a:r>
            <a:endParaRPr lang="it-IT" sz="3600" dirty="0"/>
          </a:p>
        </p:txBody>
      </p:sp>
      <p:sp>
        <p:nvSpPr>
          <p:cNvPr id="8" name="Segnaposto contenuto 2"/>
          <p:cNvSpPr txBox="1">
            <a:spLocks/>
          </p:cNvSpPr>
          <p:nvPr/>
        </p:nvSpPr>
        <p:spPr>
          <a:xfrm>
            <a:off x="395536" y="1268760"/>
            <a:ext cx="8568952" cy="513204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altLang="it-IT" sz="2000" dirty="0" smtClean="0"/>
              <a:t>IMO </a:t>
            </a:r>
          </a:p>
          <a:p>
            <a:pPr lvl="1" algn="just"/>
            <a:r>
              <a:rPr lang="en-US" altLang="it-IT" sz="1200" dirty="0" smtClean="0"/>
              <a:t>UN specialized agency </a:t>
            </a:r>
          </a:p>
          <a:p>
            <a:pPr lvl="1" algn="just"/>
            <a:r>
              <a:rPr lang="en-US" altLang="it-IT" sz="1200" dirty="0" smtClean="0"/>
              <a:t>Standards for safety and security and environment protection in international shipping</a:t>
            </a:r>
          </a:p>
          <a:p>
            <a:pPr lvl="1" algn="just"/>
            <a:r>
              <a:rPr lang="en-US" altLang="it-IT" sz="1200" dirty="0" smtClean="0"/>
              <a:t>Create a regulatory framework for the shipping industry</a:t>
            </a:r>
          </a:p>
          <a:p>
            <a:pPr lvl="1" algn="just"/>
            <a:r>
              <a:rPr lang="en-US" altLang="it-IT" sz="1200" dirty="0" smtClean="0"/>
              <a:t>More than 40 Conventions </a:t>
            </a:r>
          </a:p>
          <a:p>
            <a:pPr lvl="2" algn="just"/>
            <a:r>
              <a:rPr lang="en-US" altLang="it-IT" sz="800" dirty="0" smtClean="0"/>
              <a:t>SAR 79 (Search and Rescue)</a:t>
            </a:r>
          </a:p>
          <a:p>
            <a:pPr lvl="2" algn="just"/>
            <a:r>
              <a:rPr lang="en-US" altLang="it-IT" sz="800" dirty="0" smtClean="0"/>
              <a:t>SOLAS 74 (Safety of Life at Sea)</a:t>
            </a:r>
            <a:endParaRPr lang="en-US" altLang="it-IT" sz="1600" dirty="0" smtClean="0"/>
          </a:p>
          <a:p>
            <a:pPr algn="just"/>
            <a:r>
              <a:rPr lang="en-US" altLang="it-IT" sz="1600" dirty="0" smtClean="0"/>
              <a:t>UNHCR </a:t>
            </a:r>
          </a:p>
          <a:p>
            <a:pPr lvl="1" algn="just"/>
            <a:r>
              <a:rPr lang="en-US" altLang="it-IT" sz="1200" dirty="0" smtClean="0"/>
              <a:t>UN Agency for Refugees </a:t>
            </a:r>
          </a:p>
          <a:p>
            <a:pPr lvl="1" algn="just"/>
            <a:r>
              <a:rPr lang="en-US" altLang="it-IT" sz="1200" dirty="0" smtClean="0"/>
              <a:t>UN 1951 Refugee Convention </a:t>
            </a:r>
          </a:p>
          <a:p>
            <a:pPr lvl="2" algn="just"/>
            <a:r>
              <a:rPr lang="en-US" altLang="it-IT" sz="800" dirty="0" smtClean="0"/>
              <a:t>1967 Protocol</a:t>
            </a:r>
          </a:p>
          <a:p>
            <a:pPr lvl="1" algn="just"/>
            <a:r>
              <a:rPr lang="en-US" altLang="it-IT" sz="1200" dirty="0" smtClean="0"/>
              <a:t>Guardian of the Convention and duty of States for cooperation </a:t>
            </a:r>
          </a:p>
          <a:p>
            <a:pPr marL="457200" lvl="1" indent="0" algn="just">
              <a:buNone/>
            </a:pPr>
            <a:endParaRPr lang="en-US" altLang="it-IT" sz="1200" dirty="0" smtClean="0"/>
          </a:p>
          <a:p>
            <a:pPr algn="just"/>
            <a:r>
              <a:rPr lang="en-US" altLang="it-IT" sz="1600" dirty="0" smtClean="0"/>
              <a:t>IOM</a:t>
            </a:r>
          </a:p>
          <a:p>
            <a:pPr lvl="1" algn="just"/>
            <a:r>
              <a:rPr lang="en-US" altLang="it-IT" sz="1200" dirty="0" smtClean="0"/>
              <a:t>UN </a:t>
            </a:r>
            <a:r>
              <a:rPr lang="en-US" altLang="it-IT" sz="1200" dirty="0" smtClean="0"/>
              <a:t>intergovernmental </a:t>
            </a:r>
            <a:r>
              <a:rPr lang="en-US" altLang="it-IT" sz="1200" dirty="0" smtClean="0"/>
              <a:t>organization in the field of migration </a:t>
            </a:r>
          </a:p>
          <a:p>
            <a:pPr lvl="1" algn="just"/>
            <a:r>
              <a:rPr lang="en-US" altLang="it-IT" sz="1200" dirty="0" smtClean="0"/>
              <a:t>Promoting safe, humane and orderly migration</a:t>
            </a:r>
          </a:p>
          <a:p>
            <a:pPr lvl="1" algn="just"/>
            <a:r>
              <a:rPr lang="en-US" altLang="it-IT" sz="1200" dirty="0" smtClean="0"/>
              <a:t>Action in </a:t>
            </a:r>
          </a:p>
          <a:p>
            <a:pPr lvl="2" algn="just"/>
            <a:r>
              <a:rPr lang="en-US" altLang="it-IT" sz="800" dirty="0" smtClean="0"/>
              <a:t>Migration management </a:t>
            </a:r>
          </a:p>
          <a:p>
            <a:pPr lvl="2" algn="just"/>
            <a:r>
              <a:rPr lang="en-US" altLang="it-IT" sz="800" dirty="0" smtClean="0"/>
              <a:t>Crisis response</a:t>
            </a:r>
          </a:p>
          <a:p>
            <a:pPr lvl="2" algn="just"/>
            <a:r>
              <a:rPr lang="en-US" altLang="it-IT" sz="800" dirty="0" smtClean="0"/>
              <a:t>International cooperation and partnership </a:t>
            </a:r>
          </a:p>
          <a:p>
            <a:pPr lvl="2" algn="just"/>
            <a:r>
              <a:rPr lang="en-US" altLang="it-IT" sz="800" dirty="0" smtClean="0"/>
              <a:t>Global approach for migration</a:t>
            </a:r>
          </a:p>
          <a:p>
            <a:pPr lvl="1" algn="just"/>
            <a:r>
              <a:rPr lang="en-US" altLang="it-IT" sz="1200" dirty="0" smtClean="0"/>
              <a:t>Declaration of UN General Assembly in 13 September 2016 in New York</a:t>
            </a:r>
          </a:p>
          <a:p>
            <a:pPr lvl="2" algn="just"/>
            <a:r>
              <a:rPr lang="en-US" altLang="it-IT" sz="800" dirty="0" smtClean="0"/>
              <a:t>An agenda for addressing movements of refugees and migrants </a:t>
            </a:r>
          </a:p>
          <a:p>
            <a:pPr lvl="1" algn="just"/>
            <a:endParaRPr lang="en-US" altLang="it-IT" sz="1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e13.jpg"/>
          <p:cNvPicPr>
            <a:picLocks noGrp="1" noChangeAspect="1"/>
          </p:cNvPicPr>
          <p:nvPr isPhoto="1"/>
        </p:nvPicPr>
        <p:blipFill>
          <a:blip r:embed="rId2">
            <a:lum/>
          </a:blip>
          <a:srcRect l="17290" r="977"/>
          <a:stretch>
            <a:fillRect/>
          </a:stretch>
        </p:blipFill>
        <p:spPr>
          <a:xfrm>
            <a:off x="5940152" y="0"/>
            <a:ext cx="3714776" cy="6858000"/>
          </a:xfrm>
          <a:prstGeom prst="rect">
            <a:avLst/>
          </a:prstGeom>
          <a:noFill/>
          <a:ln>
            <a:noFill/>
          </a:ln>
        </p:spPr>
      </p:pic>
      <p:sp>
        <p:nvSpPr>
          <p:cNvPr id="5" name="Slide Number Placeholder 2"/>
          <p:cNvSpPr>
            <a:spLocks noGrp="1"/>
          </p:cNvSpPr>
          <p:nvPr>
            <p:ph type="sldNum" sz="quarter" idx="12"/>
          </p:nvPr>
        </p:nvSpPr>
        <p:spPr>
          <a:xfrm>
            <a:off x="6553200" y="6248400"/>
            <a:ext cx="2133600" cy="457200"/>
          </a:xfrm>
          <a:noFill/>
          <a:ln>
            <a:miter lim="800000"/>
            <a:headEnd/>
            <a:tailEnd/>
          </a:ln>
        </p:spPr>
        <p:txBody>
          <a:bodyPr/>
          <a:lstStyle/>
          <a:p>
            <a:fld id="{04EDAFC2-8C46-4379-A6C8-2DFAF5B84108}" type="slidenum">
              <a:rPr lang="de-DE" b="1" smtClean="0">
                <a:solidFill>
                  <a:srgbClr val="002060"/>
                </a:solidFill>
              </a:rPr>
              <a:pPr/>
              <a:t>20</a:t>
            </a:fld>
            <a:endParaRPr lang="de-DE" b="1" dirty="0" smtClean="0">
              <a:solidFill>
                <a:srgbClr val="002060"/>
              </a:solidFill>
            </a:endParaRPr>
          </a:p>
        </p:txBody>
      </p:sp>
      <p:pic>
        <p:nvPicPr>
          <p:cNvPr id="6" name="Picture 1" descr="logo blu.jpg"/>
          <p:cNvPicPr>
            <a:picLocks noGrp="1" noChangeAspect="1"/>
          </p:cNvPicPr>
          <p:nvPr isPhoto="1"/>
        </p:nvPicPr>
        <p:blipFill>
          <a:blip r:embed="rId3">
            <a:lum/>
          </a:blip>
          <a:srcRect/>
          <a:stretch>
            <a:fillRect/>
          </a:stretch>
        </p:blipFill>
        <p:spPr>
          <a:xfrm>
            <a:off x="285720" y="285726"/>
            <a:ext cx="1261944" cy="767009"/>
          </a:xfrm>
          <a:prstGeom prst="rect">
            <a:avLst/>
          </a:prstGeom>
          <a:noFill/>
          <a:ln>
            <a:noFill/>
          </a:ln>
        </p:spPr>
      </p:pic>
      <p:sp>
        <p:nvSpPr>
          <p:cNvPr id="7" name="Titolo 1"/>
          <p:cNvSpPr txBox="1">
            <a:spLocks/>
          </p:cNvSpPr>
          <p:nvPr/>
        </p:nvSpPr>
        <p:spPr>
          <a:xfrm>
            <a:off x="1547664" y="274638"/>
            <a:ext cx="7992888" cy="128215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dirty="0" smtClean="0"/>
              <a:t>EU - Migration and Asylum and SAR obligations I  </a:t>
            </a:r>
            <a:endParaRPr lang="it-IT" sz="3200" dirty="0"/>
          </a:p>
        </p:txBody>
      </p:sp>
      <p:sp>
        <p:nvSpPr>
          <p:cNvPr id="8" name="Segnaposto contenuto 2"/>
          <p:cNvSpPr txBox="1">
            <a:spLocks/>
          </p:cNvSpPr>
          <p:nvPr/>
        </p:nvSpPr>
        <p:spPr>
          <a:xfrm>
            <a:off x="755576" y="1052735"/>
            <a:ext cx="8617104" cy="5364434"/>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altLang="it-IT" sz="2800" dirty="0" smtClean="0"/>
              <a:t>SAR and </a:t>
            </a:r>
            <a:r>
              <a:rPr lang="en-US" altLang="it-IT" sz="2800" dirty="0" err="1" smtClean="0"/>
              <a:t>Frontex</a:t>
            </a:r>
            <a:r>
              <a:rPr lang="en-US" altLang="it-IT" sz="2800" dirty="0" smtClean="0"/>
              <a:t> operations</a:t>
            </a:r>
          </a:p>
          <a:p>
            <a:pPr lvl="1" algn="just"/>
            <a:r>
              <a:rPr lang="en-US" altLang="it-IT" sz="2400" dirty="0" err="1" smtClean="0"/>
              <a:t>Frontex</a:t>
            </a:r>
            <a:r>
              <a:rPr lang="en-US" altLang="it-IT" sz="2400" dirty="0" smtClean="0"/>
              <a:t> has no power of SAR </a:t>
            </a:r>
          </a:p>
          <a:p>
            <a:pPr lvl="1" algn="just"/>
            <a:r>
              <a:rPr lang="en-US" altLang="it-IT" sz="2400" dirty="0" smtClean="0"/>
              <a:t>Duty of assistance and coordination </a:t>
            </a:r>
          </a:p>
          <a:p>
            <a:pPr lvl="2" algn="just"/>
            <a:r>
              <a:rPr lang="en-US" altLang="it-IT" sz="2000" dirty="0" smtClean="0"/>
              <a:t>Operation: Triton, Themis, Poseidon</a:t>
            </a:r>
          </a:p>
          <a:p>
            <a:pPr lvl="2" algn="just"/>
            <a:r>
              <a:rPr lang="en-US" altLang="it-IT" sz="2000" dirty="0" smtClean="0"/>
              <a:t>After Hirsi judgment of </a:t>
            </a:r>
            <a:r>
              <a:rPr lang="en-US" altLang="it-IT" sz="2000" dirty="0" err="1" smtClean="0"/>
              <a:t>ECtHR</a:t>
            </a:r>
            <a:endParaRPr lang="en-US" altLang="it-IT" sz="2000" dirty="0" smtClean="0"/>
          </a:p>
          <a:p>
            <a:pPr lvl="1" algn="just"/>
            <a:r>
              <a:rPr lang="en-US" altLang="it-IT" sz="2400" dirty="0" smtClean="0"/>
              <a:t>EUNAVFORMED</a:t>
            </a:r>
          </a:p>
          <a:p>
            <a:pPr lvl="2" algn="just"/>
            <a:r>
              <a:rPr lang="en-US" altLang="it-IT" sz="2000" dirty="0" smtClean="0"/>
              <a:t>Military operation in Mediterranean </a:t>
            </a:r>
          </a:p>
          <a:p>
            <a:pPr algn="just"/>
            <a:r>
              <a:rPr lang="en-US" altLang="it-IT" sz="2800" dirty="0" smtClean="0"/>
              <a:t>SAR in Mediterranean </a:t>
            </a:r>
          </a:p>
          <a:p>
            <a:pPr lvl="1" algn="just"/>
            <a:r>
              <a:rPr lang="en-US" altLang="it-IT" sz="2400" dirty="0" smtClean="0"/>
              <a:t>Offered by NGO in response to refugee crisis</a:t>
            </a:r>
          </a:p>
          <a:p>
            <a:pPr lvl="1" algn="just"/>
            <a:r>
              <a:rPr lang="en-US" altLang="it-IT" sz="2400" dirty="0" smtClean="0"/>
              <a:t>SAR operations lacking by Member States</a:t>
            </a:r>
          </a:p>
          <a:p>
            <a:pPr lvl="1" algn="just"/>
            <a:r>
              <a:rPr lang="en-US" altLang="it-IT" sz="2400" dirty="0" smtClean="0"/>
              <a:t>Cases condemned by UNHCR</a:t>
            </a:r>
          </a:p>
          <a:p>
            <a:pPr lvl="2" algn="just"/>
            <a:r>
              <a:rPr lang="en-US" altLang="it-IT" sz="2000" dirty="0" err="1" smtClean="0"/>
              <a:t>Refoulement</a:t>
            </a:r>
            <a:r>
              <a:rPr lang="en-US" altLang="it-IT" sz="2000" dirty="0" smtClean="0"/>
              <a:t> and pushbacks in Turkey or </a:t>
            </a:r>
            <a:r>
              <a:rPr lang="en-US" altLang="it-IT" sz="2000" dirty="0" err="1" smtClean="0"/>
              <a:t>Lybia</a:t>
            </a:r>
            <a:r>
              <a:rPr lang="en-US" altLang="it-IT" sz="2000" dirty="0" smtClean="0"/>
              <a:t> </a:t>
            </a:r>
          </a:p>
          <a:p>
            <a:pPr lvl="1" algn="just"/>
            <a:endParaRPr lang="en-US" altLang="it-IT" sz="2400" dirty="0" smtClean="0"/>
          </a:p>
        </p:txBody>
      </p:sp>
    </p:spTree>
    <p:extLst>
      <p:ext uri="{BB962C8B-B14F-4D97-AF65-F5344CB8AC3E}">
        <p14:creationId xmlns:p14="http://schemas.microsoft.com/office/powerpoint/2010/main" val="40855023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e13.jpg"/>
          <p:cNvPicPr>
            <a:picLocks noGrp="1" noChangeAspect="1"/>
          </p:cNvPicPr>
          <p:nvPr isPhoto="1"/>
        </p:nvPicPr>
        <p:blipFill>
          <a:blip r:embed="rId2">
            <a:lum/>
          </a:blip>
          <a:srcRect l="17290" r="977"/>
          <a:stretch>
            <a:fillRect/>
          </a:stretch>
        </p:blipFill>
        <p:spPr>
          <a:xfrm>
            <a:off x="5940152" y="0"/>
            <a:ext cx="3714776" cy="6858000"/>
          </a:xfrm>
          <a:prstGeom prst="rect">
            <a:avLst/>
          </a:prstGeom>
          <a:noFill/>
          <a:ln>
            <a:noFill/>
          </a:ln>
        </p:spPr>
      </p:pic>
      <p:sp>
        <p:nvSpPr>
          <p:cNvPr id="5" name="Slide Number Placeholder 2"/>
          <p:cNvSpPr>
            <a:spLocks noGrp="1"/>
          </p:cNvSpPr>
          <p:nvPr>
            <p:ph type="sldNum" sz="quarter" idx="12"/>
          </p:nvPr>
        </p:nvSpPr>
        <p:spPr>
          <a:xfrm>
            <a:off x="6553200" y="6248400"/>
            <a:ext cx="2133600" cy="457200"/>
          </a:xfrm>
          <a:noFill/>
          <a:ln>
            <a:miter lim="800000"/>
            <a:headEnd/>
            <a:tailEnd/>
          </a:ln>
        </p:spPr>
        <p:txBody>
          <a:bodyPr/>
          <a:lstStyle/>
          <a:p>
            <a:fld id="{04EDAFC2-8C46-4379-A6C8-2DFAF5B84108}" type="slidenum">
              <a:rPr lang="de-DE" b="1" smtClean="0">
                <a:solidFill>
                  <a:srgbClr val="002060"/>
                </a:solidFill>
              </a:rPr>
              <a:pPr/>
              <a:t>21</a:t>
            </a:fld>
            <a:endParaRPr lang="de-DE" b="1" dirty="0" smtClean="0">
              <a:solidFill>
                <a:srgbClr val="002060"/>
              </a:solidFill>
            </a:endParaRPr>
          </a:p>
        </p:txBody>
      </p:sp>
      <p:pic>
        <p:nvPicPr>
          <p:cNvPr id="6" name="Picture 1" descr="logo blu.jpg"/>
          <p:cNvPicPr>
            <a:picLocks noGrp="1" noChangeAspect="1"/>
          </p:cNvPicPr>
          <p:nvPr isPhoto="1"/>
        </p:nvPicPr>
        <p:blipFill>
          <a:blip r:embed="rId3">
            <a:lum/>
          </a:blip>
          <a:srcRect/>
          <a:stretch>
            <a:fillRect/>
          </a:stretch>
        </p:blipFill>
        <p:spPr>
          <a:xfrm>
            <a:off x="285720" y="285726"/>
            <a:ext cx="1261944" cy="767009"/>
          </a:xfrm>
          <a:prstGeom prst="rect">
            <a:avLst/>
          </a:prstGeom>
          <a:noFill/>
          <a:ln>
            <a:noFill/>
          </a:ln>
        </p:spPr>
      </p:pic>
      <p:sp>
        <p:nvSpPr>
          <p:cNvPr id="7" name="Titolo 1"/>
          <p:cNvSpPr txBox="1">
            <a:spLocks/>
          </p:cNvSpPr>
          <p:nvPr/>
        </p:nvSpPr>
        <p:spPr>
          <a:xfrm>
            <a:off x="1547664" y="274638"/>
            <a:ext cx="7992888" cy="128215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dirty="0" smtClean="0"/>
              <a:t>EU – Common European Approach to SAR  </a:t>
            </a:r>
            <a:endParaRPr lang="it-IT" sz="3200" dirty="0"/>
          </a:p>
        </p:txBody>
      </p:sp>
      <p:sp>
        <p:nvSpPr>
          <p:cNvPr id="8" name="Segnaposto contenuto 2"/>
          <p:cNvSpPr txBox="1">
            <a:spLocks/>
          </p:cNvSpPr>
          <p:nvPr/>
        </p:nvSpPr>
        <p:spPr>
          <a:xfrm>
            <a:off x="755576" y="925713"/>
            <a:ext cx="8617104" cy="5364434"/>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altLang="it-IT" sz="2800" dirty="0" smtClean="0"/>
              <a:t>Basis founded on </a:t>
            </a:r>
          </a:p>
          <a:p>
            <a:pPr lvl="1" algn="just"/>
            <a:r>
              <a:rPr lang="en-US" altLang="it-IT" sz="2000" dirty="0" smtClean="0"/>
              <a:t>Malta declaration of 2019</a:t>
            </a:r>
          </a:p>
          <a:p>
            <a:pPr lvl="1" algn="just"/>
            <a:r>
              <a:rPr lang="en-US" altLang="it-IT" sz="2000" dirty="0" smtClean="0"/>
              <a:t>New Pact on Migration and Asylum</a:t>
            </a:r>
          </a:p>
          <a:p>
            <a:pPr lvl="2" algn="just"/>
            <a:r>
              <a:rPr lang="en-US" altLang="it-IT" sz="1600" dirty="0" smtClean="0"/>
              <a:t>SAR Recommendation </a:t>
            </a:r>
          </a:p>
          <a:p>
            <a:pPr algn="just"/>
            <a:r>
              <a:rPr lang="en-US" altLang="it-IT" sz="2400" dirty="0" smtClean="0"/>
              <a:t>New process of </a:t>
            </a:r>
            <a:r>
              <a:rPr lang="en-US" altLang="it-IT" sz="2400" b="1" dirty="0" smtClean="0"/>
              <a:t>screening</a:t>
            </a:r>
            <a:r>
              <a:rPr lang="en-US" altLang="it-IT" sz="2400" dirty="0" smtClean="0"/>
              <a:t> prior to asylum request </a:t>
            </a:r>
          </a:p>
          <a:p>
            <a:pPr lvl="1" algn="just"/>
            <a:r>
              <a:rPr lang="en-US" altLang="it-IT" sz="2000" dirty="0" smtClean="0"/>
              <a:t>If the person in clearly non eligible</a:t>
            </a:r>
          </a:p>
          <a:p>
            <a:pPr algn="just"/>
            <a:r>
              <a:rPr lang="en-US" altLang="it-IT" sz="2400" dirty="0" smtClean="0"/>
              <a:t>Disembarkation </a:t>
            </a:r>
          </a:p>
          <a:p>
            <a:pPr lvl="1" algn="just"/>
            <a:r>
              <a:rPr lang="en-US" altLang="it-IT" sz="2000" dirty="0" smtClean="0"/>
              <a:t>Only dealt if the place is within EU member States</a:t>
            </a:r>
          </a:p>
          <a:p>
            <a:pPr lvl="2" algn="just"/>
            <a:r>
              <a:rPr lang="en-US" altLang="it-IT" sz="1600" dirty="0" smtClean="0"/>
              <a:t>Solidarity relocation </a:t>
            </a:r>
          </a:p>
          <a:p>
            <a:pPr lvl="2" algn="just"/>
            <a:r>
              <a:rPr lang="en-US" altLang="it-IT" sz="1600" dirty="0" smtClean="0"/>
              <a:t>Only if a member State faces a crises </a:t>
            </a:r>
          </a:p>
          <a:p>
            <a:pPr lvl="2" algn="just"/>
            <a:r>
              <a:rPr lang="en-US" altLang="it-IT" sz="1600" dirty="0" smtClean="0"/>
              <a:t>Creation of a relocation pool</a:t>
            </a:r>
          </a:p>
          <a:p>
            <a:pPr lvl="2" algn="just"/>
            <a:r>
              <a:rPr lang="en-US" altLang="it-IT" sz="1600" dirty="0" smtClean="0"/>
              <a:t>Complex process </a:t>
            </a:r>
          </a:p>
          <a:p>
            <a:pPr lvl="2" algn="just"/>
            <a:r>
              <a:rPr lang="en-US" altLang="it-IT" sz="1600" dirty="0" smtClean="0"/>
              <a:t>Relocation may be problematic in the light of the principle of non </a:t>
            </a:r>
            <a:r>
              <a:rPr lang="en-US" altLang="it-IT" sz="1600" dirty="0" err="1" smtClean="0"/>
              <a:t>refoulement</a:t>
            </a:r>
            <a:r>
              <a:rPr lang="en-US" altLang="it-IT" sz="1600" dirty="0" smtClean="0"/>
              <a:t> </a:t>
            </a:r>
            <a:r>
              <a:rPr lang="en-US" altLang="it-IT" sz="1600" dirty="0"/>
              <a:t> </a:t>
            </a:r>
            <a:r>
              <a:rPr lang="en-US" altLang="it-IT" sz="1600" dirty="0" smtClean="0"/>
              <a:t>and discrimination against refugee</a:t>
            </a:r>
          </a:p>
          <a:p>
            <a:pPr algn="just"/>
            <a:r>
              <a:rPr lang="en-US" altLang="it-IT" sz="2400" dirty="0" smtClean="0"/>
              <a:t>Different problems arise from this proposal </a:t>
            </a:r>
            <a:endParaRPr lang="en-US" altLang="it-IT" sz="2000" dirty="0"/>
          </a:p>
          <a:p>
            <a:pPr lvl="1" algn="just"/>
            <a:r>
              <a:rPr lang="en-US" altLang="it-IT" sz="2000" dirty="0" smtClean="0"/>
              <a:t>With the European Law and EU law – right to life, asylum and non-</a:t>
            </a:r>
            <a:r>
              <a:rPr lang="en-US" altLang="it-IT" sz="2000" dirty="0" err="1" smtClean="0"/>
              <a:t>refoulement</a:t>
            </a:r>
            <a:r>
              <a:rPr lang="en-US" altLang="it-IT" sz="2000" dirty="0" smtClean="0"/>
              <a:t> </a:t>
            </a:r>
          </a:p>
        </p:txBody>
      </p:sp>
    </p:spTree>
    <p:extLst>
      <p:ext uri="{BB962C8B-B14F-4D97-AF65-F5344CB8AC3E}">
        <p14:creationId xmlns:p14="http://schemas.microsoft.com/office/powerpoint/2010/main" val="21471719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e13.jpg"/>
          <p:cNvPicPr>
            <a:picLocks noGrp="1" noChangeAspect="1"/>
          </p:cNvPicPr>
          <p:nvPr isPhoto="1"/>
        </p:nvPicPr>
        <p:blipFill>
          <a:blip r:embed="rId2">
            <a:lum/>
          </a:blip>
          <a:srcRect l="17290" r="977"/>
          <a:stretch>
            <a:fillRect/>
          </a:stretch>
        </p:blipFill>
        <p:spPr>
          <a:xfrm>
            <a:off x="5940152" y="0"/>
            <a:ext cx="3714776" cy="6858000"/>
          </a:xfrm>
          <a:prstGeom prst="rect">
            <a:avLst/>
          </a:prstGeom>
          <a:noFill/>
          <a:ln>
            <a:noFill/>
          </a:ln>
        </p:spPr>
      </p:pic>
      <p:sp>
        <p:nvSpPr>
          <p:cNvPr id="5" name="Slide Number Placeholder 2"/>
          <p:cNvSpPr>
            <a:spLocks noGrp="1"/>
          </p:cNvSpPr>
          <p:nvPr>
            <p:ph type="sldNum" sz="quarter" idx="12"/>
          </p:nvPr>
        </p:nvSpPr>
        <p:spPr>
          <a:xfrm>
            <a:off x="6553200" y="6248400"/>
            <a:ext cx="2133600" cy="457200"/>
          </a:xfrm>
          <a:noFill/>
          <a:ln>
            <a:miter lim="800000"/>
            <a:headEnd/>
            <a:tailEnd/>
          </a:ln>
        </p:spPr>
        <p:txBody>
          <a:bodyPr/>
          <a:lstStyle/>
          <a:p>
            <a:fld id="{04EDAFC2-8C46-4379-A6C8-2DFAF5B84108}" type="slidenum">
              <a:rPr lang="de-DE" b="1" smtClean="0">
                <a:solidFill>
                  <a:srgbClr val="002060"/>
                </a:solidFill>
              </a:rPr>
              <a:pPr/>
              <a:t>22</a:t>
            </a:fld>
            <a:endParaRPr lang="de-DE" b="1" dirty="0" smtClean="0">
              <a:solidFill>
                <a:srgbClr val="002060"/>
              </a:solidFill>
            </a:endParaRPr>
          </a:p>
        </p:txBody>
      </p:sp>
      <p:pic>
        <p:nvPicPr>
          <p:cNvPr id="6" name="Picture 1" descr="logo blu.jpg"/>
          <p:cNvPicPr>
            <a:picLocks noGrp="1" noChangeAspect="1"/>
          </p:cNvPicPr>
          <p:nvPr isPhoto="1"/>
        </p:nvPicPr>
        <p:blipFill>
          <a:blip r:embed="rId3">
            <a:lum/>
          </a:blip>
          <a:srcRect/>
          <a:stretch>
            <a:fillRect/>
          </a:stretch>
        </p:blipFill>
        <p:spPr>
          <a:xfrm>
            <a:off x="171344" y="274638"/>
            <a:ext cx="1261944" cy="767009"/>
          </a:xfrm>
          <a:prstGeom prst="rect">
            <a:avLst/>
          </a:prstGeom>
          <a:noFill/>
          <a:ln>
            <a:noFill/>
          </a:ln>
        </p:spPr>
      </p:pic>
      <p:sp>
        <p:nvSpPr>
          <p:cNvPr id="7" name="Titolo 1"/>
          <p:cNvSpPr txBox="1">
            <a:spLocks/>
          </p:cNvSpPr>
          <p:nvPr/>
        </p:nvSpPr>
        <p:spPr>
          <a:xfrm>
            <a:off x="1547664" y="274638"/>
            <a:ext cx="7992888" cy="128215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dirty="0" smtClean="0"/>
              <a:t>EU – Common European Approach to SAR and migration – the way forward   </a:t>
            </a:r>
            <a:endParaRPr lang="it-IT" sz="3200" dirty="0"/>
          </a:p>
        </p:txBody>
      </p:sp>
      <p:sp>
        <p:nvSpPr>
          <p:cNvPr id="8" name="Segnaposto contenuto 2"/>
          <p:cNvSpPr txBox="1">
            <a:spLocks/>
          </p:cNvSpPr>
          <p:nvPr/>
        </p:nvSpPr>
        <p:spPr>
          <a:xfrm>
            <a:off x="755576" y="1316285"/>
            <a:ext cx="8617104" cy="497386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altLang="it-IT" sz="2800" dirty="0" smtClean="0"/>
              <a:t>EU secondary legislation should take consideration </a:t>
            </a:r>
          </a:p>
          <a:p>
            <a:pPr lvl="1" algn="just"/>
            <a:r>
              <a:rPr lang="en-US" altLang="it-IT" sz="2400" dirty="0" smtClean="0"/>
              <a:t>International obligations of EU member States </a:t>
            </a:r>
          </a:p>
          <a:p>
            <a:pPr lvl="1" algn="just"/>
            <a:r>
              <a:rPr lang="en-US" altLang="it-IT" sz="2400" dirty="0" smtClean="0"/>
              <a:t>EU treaties </a:t>
            </a:r>
          </a:p>
          <a:p>
            <a:pPr lvl="1" algn="just"/>
            <a:r>
              <a:rPr lang="en-US" altLang="it-IT" sz="2400" dirty="0" smtClean="0"/>
              <a:t>European legislation </a:t>
            </a:r>
          </a:p>
          <a:p>
            <a:pPr lvl="2" algn="just"/>
            <a:r>
              <a:rPr lang="en-US" altLang="it-IT" sz="2000" dirty="0" smtClean="0"/>
              <a:t>ECHR</a:t>
            </a:r>
          </a:p>
          <a:p>
            <a:pPr lvl="3" algn="just"/>
            <a:r>
              <a:rPr lang="en-US" altLang="it-IT" sz="1600" dirty="0" smtClean="0"/>
              <a:t>Art. 13 – Effective remedy</a:t>
            </a:r>
          </a:p>
          <a:p>
            <a:pPr lvl="3" algn="just"/>
            <a:r>
              <a:rPr lang="en-US" altLang="it-IT" sz="1600" dirty="0" smtClean="0"/>
              <a:t>Art. 2 – Right to life</a:t>
            </a:r>
          </a:p>
          <a:p>
            <a:pPr lvl="3" algn="just"/>
            <a:r>
              <a:rPr lang="en-US" altLang="it-IT" sz="1600" dirty="0" smtClean="0"/>
              <a:t>Art.3 –  degrading treatment </a:t>
            </a:r>
          </a:p>
          <a:p>
            <a:pPr lvl="3" algn="just"/>
            <a:r>
              <a:rPr lang="en-US" altLang="it-IT" sz="1600" dirty="0" smtClean="0"/>
              <a:t>Art. 4 – human trafficking </a:t>
            </a:r>
          </a:p>
          <a:p>
            <a:pPr lvl="3" algn="just"/>
            <a:r>
              <a:rPr lang="en-US" altLang="it-IT" sz="1600" dirty="0" smtClean="0"/>
              <a:t>Art. 5 – unlawful or arbitrary detention</a:t>
            </a:r>
          </a:p>
          <a:p>
            <a:pPr lvl="3" algn="just"/>
            <a:r>
              <a:rPr lang="en-US" altLang="it-IT" sz="1600" dirty="0" smtClean="0"/>
              <a:t>Prot.4 – prohibition of collective expulsion of aliens</a:t>
            </a:r>
          </a:p>
          <a:p>
            <a:pPr lvl="2" algn="just"/>
            <a:r>
              <a:rPr lang="en-US" altLang="it-IT" sz="2000" b="1" dirty="0" err="1" smtClean="0"/>
              <a:t>ECtHR</a:t>
            </a:r>
            <a:r>
              <a:rPr lang="en-US" altLang="it-IT" sz="2000" b="1" dirty="0" smtClean="0"/>
              <a:t> rulings </a:t>
            </a:r>
          </a:p>
          <a:p>
            <a:pPr lvl="1" algn="just"/>
            <a:r>
              <a:rPr lang="en-US" altLang="it-IT" sz="2400" dirty="0" smtClean="0"/>
              <a:t>Charter of Fundamental Rights of EU</a:t>
            </a:r>
          </a:p>
          <a:p>
            <a:pPr lvl="2" algn="just"/>
            <a:r>
              <a:rPr lang="en-US" altLang="it-IT" sz="2000" dirty="0" smtClean="0"/>
              <a:t>Art. 47 – effective remedy</a:t>
            </a:r>
          </a:p>
          <a:p>
            <a:pPr lvl="2" algn="just"/>
            <a:r>
              <a:rPr lang="en-US" altLang="it-IT" sz="2000" dirty="0" smtClean="0"/>
              <a:t>Art. 41 – right to good administration </a:t>
            </a:r>
          </a:p>
        </p:txBody>
      </p:sp>
    </p:spTree>
    <p:extLst>
      <p:ext uri="{BB962C8B-B14F-4D97-AF65-F5344CB8AC3E}">
        <p14:creationId xmlns:p14="http://schemas.microsoft.com/office/powerpoint/2010/main" val="6664631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ue12.jpg"/>
          <p:cNvPicPr>
            <a:picLocks noGrp="1" noChangeAspect="1"/>
          </p:cNvPicPr>
          <p:nvPr isPhoto="1"/>
        </p:nvPicPr>
        <p:blipFill>
          <a:blip r:embed="rId2">
            <a:lum/>
          </a:blip>
          <a:srcRect l="6286" r="8837"/>
          <a:stretch>
            <a:fillRect/>
          </a:stretch>
        </p:blipFill>
        <p:spPr>
          <a:xfrm>
            <a:off x="1270" y="0"/>
            <a:ext cx="2482498" cy="6858000"/>
          </a:xfrm>
          <a:prstGeom prst="rect">
            <a:avLst/>
          </a:prstGeom>
          <a:noFill/>
          <a:ln>
            <a:noFill/>
          </a:ln>
        </p:spPr>
      </p:pic>
      <p:sp>
        <p:nvSpPr>
          <p:cNvPr id="4" name="Rectangle 2"/>
          <p:cNvSpPr txBox="1">
            <a:spLocks noChangeArrowheads="1"/>
          </p:cNvSpPr>
          <p:nvPr/>
        </p:nvSpPr>
        <p:spPr>
          <a:xfrm>
            <a:off x="1142976" y="357166"/>
            <a:ext cx="7529513" cy="598469"/>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1" u="none" strike="noStrike" kern="1200" cap="none" spc="0" normalizeH="0" baseline="0" noProof="0" dirty="0" smtClean="0">
                <a:ln>
                  <a:noFill/>
                </a:ln>
                <a:solidFill>
                  <a:schemeClr val="tx1"/>
                </a:solidFill>
                <a:effectLst/>
                <a:uLnTx/>
                <a:uFillTx/>
                <a:latin typeface="+mj-lt"/>
                <a:ea typeface="+mj-ea"/>
                <a:cs typeface="+mj-cs"/>
              </a:rPr>
              <a:t>Contacts:</a:t>
            </a:r>
            <a:endParaRPr kumimoji="0" lang="de-DE" sz="4400" b="0" i="1"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Rectangle 3"/>
          <p:cNvSpPr txBox="1">
            <a:spLocks noChangeArrowheads="1"/>
          </p:cNvSpPr>
          <p:nvPr/>
        </p:nvSpPr>
        <p:spPr>
          <a:xfrm>
            <a:off x="357158" y="1428736"/>
            <a:ext cx="8358246" cy="3944480"/>
          </a:xfrm>
          <a:prstGeom prst="rect">
            <a:avLst/>
          </a:prstGeom>
        </p:spPr>
        <p:txBody>
          <a:bodyPr/>
          <a:lstStyle/>
          <a:p>
            <a:pPr marL="114300" indent="0" algn="ctr">
              <a:buNone/>
            </a:pPr>
            <a:r>
              <a:rPr kumimoji="0" lang="it-IT" sz="2000" b="0" i="0" u="none" strike="noStrike" kern="1200" cap="none" spc="0" normalizeH="0" baseline="0" noProof="0" dirty="0" smtClean="0">
                <a:ln>
                  <a:noFill/>
                </a:ln>
                <a:solidFill>
                  <a:schemeClr val="tx1"/>
                </a:solidFill>
                <a:effectLst/>
                <a:uLnTx/>
                <a:uFillTx/>
                <a:latin typeface="Arial" charset="0"/>
                <a:ea typeface="+mn-ea"/>
                <a:cs typeface="+mn-cs"/>
              </a:rPr>
              <a:t>	</a:t>
            </a:r>
            <a:r>
              <a:rPr lang="it-IT" sz="3200" dirty="0" err="1"/>
              <a:t>Thank</a:t>
            </a:r>
            <a:r>
              <a:rPr lang="it-IT" sz="3200" dirty="0"/>
              <a:t> </a:t>
            </a:r>
            <a:r>
              <a:rPr lang="it-IT" sz="3200" dirty="0" err="1"/>
              <a:t>you</a:t>
            </a:r>
            <a:r>
              <a:rPr lang="it-IT" sz="3200" dirty="0"/>
              <a:t> for </a:t>
            </a:r>
            <a:r>
              <a:rPr lang="it-IT" sz="3200" dirty="0" err="1"/>
              <a:t>your</a:t>
            </a:r>
            <a:r>
              <a:rPr lang="it-IT" sz="3200" dirty="0"/>
              <a:t> </a:t>
            </a:r>
            <a:r>
              <a:rPr lang="it-IT" sz="3200" dirty="0" err="1"/>
              <a:t>attention</a:t>
            </a:r>
            <a:r>
              <a:rPr lang="it-IT" sz="3200" dirty="0" smtClean="0"/>
              <a:t>!</a:t>
            </a:r>
            <a:endParaRPr lang="it-IT" sz="3200" dirty="0"/>
          </a:p>
          <a:p>
            <a:pPr marL="114300" indent="0" algn="ctr">
              <a:buNone/>
            </a:pPr>
            <a:r>
              <a:rPr lang="it-IT" sz="3200" dirty="0" err="1"/>
              <a:t>Any</a:t>
            </a:r>
            <a:r>
              <a:rPr lang="it-IT" sz="3200" dirty="0"/>
              <a:t> </a:t>
            </a:r>
            <a:r>
              <a:rPr lang="it-IT" sz="3200" dirty="0" err="1"/>
              <a:t>question</a:t>
            </a:r>
            <a:r>
              <a:rPr lang="it-IT" sz="3200" dirty="0"/>
              <a:t> ?</a:t>
            </a:r>
          </a:p>
          <a:p>
            <a:pPr marL="114300" indent="0" algn="ctr">
              <a:buNone/>
            </a:pPr>
            <a:endParaRPr lang="it-IT" sz="3200" dirty="0" smtClean="0"/>
          </a:p>
          <a:p>
            <a:pPr marL="114300" indent="0" algn="ctr">
              <a:buNone/>
            </a:pPr>
            <a:r>
              <a:rPr lang="en-GB" altLang="it-IT" sz="3200" dirty="0" smtClean="0"/>
              <a:t>Assoc. </a:t>
            </a:r>
            <a:r>
              <a:rPr lang="en-GB" altLang="it-IT" sz="3200" dirty="0" err="1" smtClean="0"/>
              <a:t>Prof.</a:t>
            </a:r>
            <a:r>
              <a:rPr lang="en-GB" altLang="it-IT" sz="3200" dirty="0" smtClean="0"/>
              <a:t> </a:t>
            </a:r>
            <a:r>
              <a:rPr lang="en-GB" altLang="it-IT" sz="3200" dirty="0" err="1" smtClean="0"/>
              <a:t>Dr.</a:t>
            </a:r>
            <a:r>
              <a:rPr lang="en-GB" altLang="it-IT" sz="3200" dirty="0" smtClean="0"/>
              <a:t> Av. Arber </a:t>
            </a:r>
            <a:r>
              <a:rPr lang="en-GB" altLang="it-IT" sz="3200" dirty="0" err="1" smtClean="0"/>
              <a:t>Gjeta</a:t>
            </a:r>
            <a:endParaRPr lang="en-GB" altLang="it-IT" sz="3200" dirty="0"/>
          </a:p>
          <a:p>
            <a:pPr marL="114300" indent="0" algn="ctr">
              <a:buNone/>
            </a:pPr>
            <a:r>
              <a:rPr lang="en-GB" altLang="it-IT" sz="2000" dirty="0" smtClean="0"/>
              <a:t>Chair JM in EU Law </a:t>
            </a:r>
          </a:p>
          <a:p>
            <a:pPr marL="114300" indent="0" algn="ctr">
              <a:buNone/>
            </a:pPr>
            <a:r>
              <a:rPr lang="en-GB" altLang="it-IT" sz="2000" dirty="0" smtClean="0"/>
              <a:t>Department </a:t>
            </a:r>
            <a:r>
              <a:rPr lang="en-GB" altLang="it-IT" sz="2000" dirty="0"/>
              <a:t>of Law</a:t>
            </a:r>
          </a:p>
          <a:p>
            <a:pPr marL="114300" indent="0" algn="ctr">
              <a:buNone/>
            </a:pPr>
            <a:r>
              <a:rPr lang="en-GB" altLang="it-IT" sz="2000" dirty="0"/>
              <a:t>Faculty of Economy</a:t>
            </a:r>
          </a:p>
          <a:p>
            <a:pPr marL="114300" indent="0" algn="ctr">
              <a:buNone/>
            </a:pPr>
            <a:r>
              <a:rPr lang="en-GB" altLang="it-IT" sz="2000" dirty="0"/>
              <a:t>University of Elbasan</a:t>
            </a:r>
          </a:p>
          <a:p>
            <a:pPr marL="114300" indent="0" algn="ctr">
              <a:buNone/>
            </a:pPr>
            <a:r>
              <a:rPr lang="en-GB" altLang="it-IT" sz="2000" dirty="0">
                <a:hlinkClick r:id="rId3"/>
              </a:rPr>
              <a:t>arber.gjeta@uniel.edu.al</a:t>
            </a:r>
            <a:endParaRPr lang="en-GB" altLang="it-IT" sz="2000" dirty="0"/>
          </a:p>
        </p:txBody>
      </p:sp>
      <p:sp>
        <p:nvSpPr>
          <p:cNvPr id="7" name="Slide Number Placeholder 2"/>
          <p:cNvSpPr>
            <a:spLocks noGrp="1"/>
          </p:cNvSpPr>
          <p:nvPr>
            <p:ph type="sldNum" sz="quarter" idx="12"/>
          </p:nvPr>
        </p:nvSpPr>
        <p:spPr>
          <a:xfrm>
            <a:off x="6553200" y="6248400"/>
            <a:ext cx="2133600" cy="457200"/>
          </a:xfrm>
          <a:noFill/>
          <a:ln>
            <a:miter lim="800000"/>
            <a:headEnd/>
            <a:tailEnd/>
          </a:ln>
        </p:spPr>
        <p:txBody>
          <a:bodyPr/>
          <a:lstStyle/>
          <a:p>
            <a:fld id="{B3050B77-893E-4421-9522-4BE84664A250}" type="slidenum">
              <a:rPr lang="de-DE" b="1" smtClean="0"/>
              <a:pPr/>
              <a:t>23</a:t>
            </a:fld>
            <a:endParaRPr lang="de-DE" b="1" dirty="0" smtClean="0"/>
          </a:p>
        </p:txBody>
      </p:sp>
      <p:cxnSp>
        <p:nvCxnSpPr>
          <p:cNvPr id="12" name="Straight Connector 11"/>
          <p:cNvCxnSpPr/>
          <p:nvPr/>
        </p:nvCxnSpPr>
        <p:spPr>
          <a:xfrm>
            <a:off x="428596" y="1357298"/>
            <a:ext cx="8286808" cy="1588"/>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10" name="Picture 9" descr="logosbeneficaireserasmusright_withthesupport-01_0"/>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20652" y="5401388"/>
            <a:ext cx="2317750" cy="733425"/>
          </a:xfrm>
          <a:prstGeom prst="rect">
            <a:avLst/>
          </a:prstGeom>
          <a:noFill/>
          <a:ln>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e13.jpg"/>
          <p:cNvPicPr>
            <a:picLocks noGrp="1" noChangeAspect="1"/>
          </p:cNvPicPr>
          <p:nvPr isPhoto="1"/>
        </p:nvPicPr>
        <p:blipFill>
          <a:blip r:embed="rId2">
            <a:lum/>
          </a:blip>
          <a:srcRect l="17290" r="977"/>
          <a:stretch>
            <a:fillRect/>
          </a:stretch>
        </p:blipFill>
        <p:spPr>
          <a:xfrm>
            <a:off x="5940152" y="0"/>
            <a:ext cx="3714776" cy="6858000"/>
          </a:xfrm>
          <a:prstGeom prst="rect">
            <a:avLst/>
          </a:prstGeom>
          <a:noFill/>
          <a:ln>
            <a:noFill/>
          </a:ln>
        </p:spPr>
      </p:pic>
      <p:sp>
        <p:nvSpPr>
          <p:cNvPr id="5" name="Slide Number Placeholder 2"/>
          <p:cNvSpPr>
            <a:spLocks noGrp="1"/>
          </p:cNvSpPr>
          <p:nvPr>
            <p:ph type="sldNum" sz="quarter" idx="12"/>
          </p:nvPr>
        </p:nvSpPr>
        <p:spPr>
          <a:xfrm>
            <a:off x="6553200" y="6248400"/>
            <a:ext cx="2133600" cy="457200"/>
          </a:xfrm>
          <a:noFill/>
          <a:ln>
            <a:miter lim="800000"/>
            <a:headEnd/>
            <a:tailEnd/>
          </a:ln>
        </p:spPr>
        <p:txBody>
          <a:bodyPr/>
          <a:lstStyle/>
          <a:p>
            <a:fld id="{04EDAFC2-8C46-4379-A6C8-2DFAF5B84108}" type="slidenum">
              <a:rPr lang="de-DE" b="1" smtClean="0">
                <a:solidFill>
                  <a:srgbClr val="002060"/>
                </a:solidFill>
              </a:rPr>
              <a:pPr/>
              <a:t>3</a:t>
            </a:fld>
            <a:endParaRPr lang="de-DE" b="1" dirty="0" smtClean="0">
              <a:solidFill>
                <a:srgbClr val="002060"/>
              </a:solidFill>
            </a:endParaRPr>
          </a:p>
        </p:txBody>
      </p:sp>
      <p:pic>
        <p:nvPicPr>
          <p:cNvPr id="6" name="Picture 1" descr="logo blu.jpg"/>
          <p:cNvPicPr>
            <a:picLocks noGrp="1" noChangeAspect="1"/>
          </p:cNvPicPr>
          <p:nvPr isPhoto="1"/>
        </p:nvPicPr>
        <p:blipFill>
          <a:blip r:embed="rId3">
            <a:lum/>
          </a:blip>
          <a:srcRect/>
          <a:stretch>
            <a:fillRect/>
          </a:stretch>
        </p:blipFill>
        <p:spPr>
          <a:xfrm>
            <a:off x="285720" y="285726"/>
            <a:ext cx="1261944" cy="767009"/>
          </a:xfrm>
          <a:prstGeom prst="rect">
            <a:avLst/>
          </a:prstGeom>
          <a:noFill/>
          <a:ln>
            <a:noFill/>
          </a:ln>
        </p:spPr>
      </p:pic>
      <p:sp>
        <p:nvSpPr>
          <p:cNvPr id="7" name="Titolo 1"/>
          <p:cNvSpPr txBox="1">
            <a:spLocks/>
          </p:cNvSpPr>
          <p:nvPr/>
        </p:nvSpPr>
        <p:spPr>
          <a:xfrm>
            <a:off x="1547664" y="274638"/>
            <a:ext cx="7992888" cy="128215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600" dirty="0" smtClean="0"/>
              <a:t>International organisations </a:t>
            </a:r>
          </a:p>
          <a:p>
            <a:pPr algn="l"/>
            <a:r>
              <a:rPr lang="it-IT" sz="3600" dirty="0" smtClean="0"/>
              <a:t>II – EU migration and home affair policies </a:t>
            </a:r>
            <a:endParaRPr lang="it-IT" sz="3600" dirty="0"/>
          </a:p>
        </p:txBody>
      </p:sp>
      <p:sp>
        <p:nvSpPr>
          <p:cNvPr id="8" name="Segnaposto contenuto 2"/>
          <p:cNvSpPr txBox="1">
            <a:spLocks/>
          </p:cNvSpPr>
          <p:nvPr/>
        </p:nvSpPr>
        <p:spPr>
          <a:xfrm>
            <a:off x="395536" y="1268760"/>
            <a:ext cx="8568952" cy="513204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altLang="it-IT" sz="2000" dirty="0" smtClean="0"/>
              <a:t>European Union</a:t>
            </a:r>
          </a:p>
          <a:p>
            <a:pPr lvl="1" algn="just"/>
            <a:r>
              <a:rPr lang="en-US" altLang="it-IT" sz="1200" dirty="0" smtClean="0"/>
              <a:t>Supranational </a:t>
            </a:r>
            <a:r>
              <a:rPr lang="en-US" altLang="it-IT" sz="1200" dirty="0" smtClean="0"/>
              <a:t>organization </a:t>
            </a:r>
            <a:endParaRPr lang="en-US" altLang="it-IT" sz="1200" dirty="0" smtClean="0"/>
          </a:p>
          <a:p>
            <a:pPr lvl="1" algn="just"/>
            <a:r>
              <a:rPr lang="en-US" altLang="it-IT" sz="1200" dirty="0" smtClean="0"/>
              <a:t>EU bodies </a:t>
            </a:r>
          </a:p>
          <a:p>
            <a:pPr lvl="2" algn="just"/>
            <a:r>
              <a:rPr lang="en-US" altLang="it-IT" sz="1200" dirty="0" smtClean="0"/>
              <a:t>Council </a:t>
            </a:r>
          </a:p>
          <a:p>
            <a:pPr lvl="2" algn="just"/>
            <a:r>
              <a:rPr lang="en-US" altLang="it-IT" sz="1200" dirty="0" smtClean="0"/>
              <a:t>Commission </a:t>
            </a:r>
          </a:p>
          <a:p>
            <a:pPr lvl="2" algn="just"/>
            <a:r>
              <a:rPr lang="en-US" altLang="it-IT" sz="1200" dirty="0" smtClean="0"/>
              <a:t>Parliament </a:t>
            </a:r>
          </a:p>
          <a:p>
            <a:pPr algn="just"/>
            <a:r>
              <a:rPr lang="en-US" altLang="it-IT" sz="2000" dirty="0" smtClean="0"/>
              <a:t>Migration and asylum policies </a:t>
            </a:r>
          </a:p>
          <a:p>
            <a:pPr lvl="1" algn="just"/>
            <a:r>
              <a:rPr lang="en-US" altLang="it-IT" sz="1600" dirty="0" smtClean="0"/>
              <a:t>Pact on migration and Asylum of 2020</a:t>
            </a:r>
          </a:p>
          <a:p>
            <a:pPr lvl="1" algn="just"/>
            <a:r>
              <a:rPr lang="en-US" altLang="it-IT" sz="1600" dirty="0" smtClean="0"/>
              <a:t>Security in external frontier </a:t>
            </a:r>
          </a:p>
          <a:p>
            <a:pPr lvl="2" algn="just"/>
            <a:r>
              <a:rPr lang="en-US" altLang="it-IT" sz="1200" dirty="0" err="1" smtClean="0"/>
              <a:t>Frontex</a:t>
            </a:r>
            <a:r>
              <a:rPr lang="en-US" altLang="it-IT" sz="1200" dirty="0" smtClean="0"/>
              <a:t> agency</a:t>
            </a:r>
          </a:p>
          <a:p>
            <a:pPr lvl="1" algn="just"/>
            <a:r>
              <a:rPr lang="en-US" altLang="it-IT" sz="1600" dirty="0" smtClean="0"/>
              <a:t>Legal </a:t>
            </a:r>
            <a:r>
              <a:rPr lang="en-US" altLang="it-IT" sz="1600" dirty="0" smtClean="0"/>
              <a:t>basis in article 77-79 TFEU</a:t>
            </a:r>
          </a:p>
          <a:p>
            <a:pPr algn="just"/>
            <a:r>
              <a:rPr lang="en-US" altLang="it-IT" sz="2000" dirty="0" smtClean="0"/>
              <a:t>EU Treaty </a:t>
            </a:r>
          </a:p>
          <a:p>
            <a:pPr lvl="1" algn="just"/>
            <a:r>
              <a:rPr lang="en-US" altLang="it-IT" sz="1600" dirty="0" smtClean="0"/>
              <a:t>Article 67-80 TFEU </a:t>
            </a:r>
          </a:p>
          <a:p>
            <a:pPr algn="just"/>
            <a:r>
              <a:rPr lang="en-US" altLang="it-IT" sz="2000" dirty="0" smtClean="0"/>
              <a:t>Common European Asylum System (CEAS)</a:t>
            </a:r>
          </a:p>
          <a:p>
            <a:pPr lvl="1" algn="just"/>
            <a:r>
              <a:rPr lang="en-US" altLang="it-IT" sz="1600" dirty="0" smtClean="0"/>
              <a:t>Various directives and regulations </a:t>
            </a:r>
          </a:p>
          <a:p>
            <a:pPr algn="just"/>
            <a:r>
              <a:rPr lang="en-US" altLang="it-IT" sz="2000" dirty="0" smtClean="0"/>
              <a:t>An EU policy with third states regarding migration and asylum </a:t>
            </a:r>
          </a:p>
          <a:p>
            <a:pPr lvl="1" algn="just"/>
            <a:r>
              <a:rPr lang="en-US" altLang="it-IT" sz="1600" dirty="0" smtClean="0"/>
              <a:t>International conventions</a:t>
            </a:r>
          </a:p>
          <a:p>
            <a:pPr lvl="1" algn="just"/>
            <a:r>
              <a:rPr lang="en-US" altLang="it-IT" sz="1600" dirty="0" smtClean="0"/>
              <a:t>Declaration EU-Turkey of 18 March 2016</a:t>
            </a:r>
          </a:p>
          <a:p>
            <a:pPr lvl="1" algn="just"/>
            <a:r>
              <a:rPr lang="en-US" altLang="it-IT" sz="1600" dirty="0" smtClean="0"/>
              <a:t>Political dialogue and agenda with other States</a:t>
            </a:r>
          </a:p>
        </p:txBody>
      </p:sp>
    </p:spTree>
    <p:extLst>
      <p:ext uri="{BB962C8B-B14F-4D97-AF65-F5344CB8AC3E}">
        <p14:creationId xmlns:p14="http://schemas.microsoft.com/office/powerpoint/2010/main" val="8952467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e13.jpg"/>
          <p:cNvPicPr>
            <a:picLocks noGrp="1" noChangeAspect="1"/>
          </p:cNvPicPr>
          <p:nvPr isPhoto="1"/>
        </p:nvPicPr>
        <p:blipFill>
          <a:blip r:embed="rId2">
            <a:lum/>
          </a:blip>
          <a:srcRect l="17290" r="977"/>
          <a:stretch>
            <a:fillRect/>
          </a:stretch>
        </p:blipFill>
        <p:spPr>
          <a:xfrm>
            <a:off x="5940152" y="0"/>
            <a:ext cx="3714776" cy="6858000"/>
          </a:xfrm>
          <a:prstGeom prst="rect">
            <a:avLst/>
          </a:prstGeom>
          <a:noFill/>
          <a:ln>
            <a:noFill/>
          </a:ln>
        </p:spPr>
      </p:pic>
      <p:sp>
        <p:nvSpPr>
          <p:cNvPr id="5" name="Slide Number Placeholder 2"/>
          <p:cNvSpPr>
            <a:spLocks noGrp="1"/>
          </p:cNvSpPr>
          <p:nvPr>
            <p:ph type="sldNum" sz="quarter" idx="12"/>
          </p:nvPr>
        </p:nvSpPr>
        <p:spPr>
          <a:xfrm>
            <a:off x="6553200" y="6248400"/>
            <a:ext cx="2133600" cy="457200"/>
          </a:xfrm>
          <a:noFill/>
          <a:ln>
            <a:miter lim="800000"/>
            <a:headEnd/>
            <a:tailEnd/>
          </a:ln>
        </p:spPr>
        <p:txBody>
          <a:bodyPr/>
          <a:lstStyle/>
          <a:p>
            <a:fld id="{04EDAFC2-8C46-4379-A6C8-2DFAF5B84108}" type="slidenum">
              <a:rPr lang="de-DE" b="1" smtClean="0">
                <a:solidFill>
                  <a:srgbClr val="002060"/>
                </a:solidFill>
              </a:rPr>
              <a:pPr/>
              <a:t>4</a:t>
            </a:fld>
            <a:endParaRPr lang="de-DE" b="1" dirty="0" smtClean="0">
              <a:solidFill>
                <a:srgbClr val="002060"/>
              </a:solidFill>
            </a:endParaRPr>
          </a:p>
        </p:txBody>
      </p:sp>
      <p:pic>
        <p:nvPicPr>
          <p:cNvPr id="6" name="Picture 1" descr="logo blu.jpg"/>
          <p:cNvPicPr>
            <a:picLocks noGrp="1" noChangeAspect="1"/>
          </p:cNvPicPr>
          <p:nvPr isPhoto="1"/>
        </p:nvPicPr>
        <p:blipFill>
          <a:blip r:embed="rId3">
            <a:lum/>
          </a:blip>
          <a:srcRect/>
          <a:stretch>
            <a:fillRect/>
          </a:stretch>
        </p:blipFill>
        <p:spPr>
          <a:xfrm>
            <a:off x="285720" y="285726"/>
            <a:ext cx="1261944" cy="767009"/>
          </a:xfrm>
          <a:prstGeom prst="rect">
            <a:avLst/>
          </a:prstGeom>
          <a:noFill/>
          <a:ln>
            <a:noFill/>
          </a:ln>
        </p:spPr>
      </p:pic>
      <p:sp>
        <p:nvSpPr>
          <p:cNvPr id="7" name="Titolo 1"/>
          <p:cNvSpPr txBox="1">
            <a:spLocks/>
          </p:cNvSpPr>
          <p:nvPr/>
        </p:nvSpPr>
        <p:spPr>
          <a:xfrm>
            <a:off x="1547664" y="274638"/>
            <a:ext cx="7992888" cy="128215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600" dirty="0" smtClean="0"/>
              <a:t>International Conventions – UNCLOS ‘82</a:t>
            </a:r>
            <a:endParaRPr lang="it-IT" sz="3600" dirty="0"/>
          </a:p>
        </p:txBody>
      </p:sp>
      <p:sp>
        <p:nvSpPr>
          <p:cNvPr id="8" name="Segnaposto contenuto 2"/>
          <p:cNvSpPr txBox="1">
            <a:spLocks/>
          </p:cNvSpPr>
          <p:nvPr/>
        </p:nvSpPr>
        <p:spPr>
          <a:xfrm>
            <a:off x="457200" y="1600200"/>
            <a:ext cx="8507288" cy="48006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altLang="it-IT" sz="2000" dirty="0" smtClean="0"/>
              <a:t>United Nations Convention on the Law of the Sea 1982</a:t>
            </a:r>
          </a:p>
          <a:p>
            <a:pPr lvl="1" algn="just"/>
            <a:r>
              <a:rPr lang="en-US" altLang="it-IT" sz="1600" dirty="0" smtClean="0"/>
              <a:t>Definition of territorial sea and contiguous zone, </a:t>
            </a:r>
            <a:r>
              <a:rPr lang="en-US" altLang="it-IT" sz="1600" b="1" u="sng" dirty="0" smtClean="0"/>
              <a:t>innocent passage</a:t>
            </a:r>
            <a:r>
              <a:rPr lang="en-US" altLang="it-IT" sz="1600" dirty="0" smtClean="0"/>
              <a:t>, </a:t>
            </a:r>
            <a:r>
              <a:rPr lang="en-US" altLang="it-IT" sz="1600" dirty="0" smtClean="0"/>
              <a:t>exclusive economic zone, continental shelf, high seas, etc.</a:t>
            </a:r>
          </a:p>
          <a:p>
            <a:pPr lvl="1" algn="just"/>
            <a:r>
              <a:rPr lang="en-US" altLang="it-IT" sz="1600" dirty="0" smtClean="0"/>
              <a:t>Relevant provisions regarding refugees and migration</a:t>
            </a:r>
          </a:p>
          <a:p>
            <a:pPr lvl="2" algn="just"/>
            <a:r>
              <a:rPr lang="en-US" altLang="it-IT" sz="800" dirty="0" smtClean="0"/>
              <a:t>Asylum seekers</a:t>
            </a:r>
            <a:endParaRPr lang="en-US" altLang="it-IT" sz="800" dirty="0"/>
          </a:p>
          <a:p>
            <a:pPr algn="just"/>
            <a:r>
              <a:rPr lang="en-US" altLang="it-IT" sz="2400" dirty="0" smtClean="0"/>
              <a:t>Provisions of the UNCLOS</a:t>
            </a:r>
          </a:p>
          <a:p>
            <a:pPr lvl="1" algn="just"/>
            <a:r>
              <a:rPr lang="en-US" altLang="it-IT" sz="2000" dirty="0" smtClean="0"/>
              <a:t>Article 17 – Right of innocent passage </a:t>
            </a:r>
          </a:p>
          <a:p>
            <a:pPr lvl="2" algn="just"/>
            <a:r>
              <a:rPr lang="en-US" altLang="it-IT" sz="1200" dirty="0"/>
              <a:t>Subject to this Convention, ships of all States, whether coastal or land-locked, </a:t>
            </a:r>
            <a:r>
              <a:rPr lang="en-US" altLang="it-IT" sz="1200" b="1" dirty="0"/>
              <a:t>enjoy the </a:t>
            </a:r>
            <a:r>
              <a:rPr lang="en-US" altLang="it-IT" sz="1200" b="1" dirty="0" smtClean="0"/>
              <a:t>right of </a:t>
            </a:r>
            <a:r>
              <a:rPr lang="en-US" altLang="it-IT" sz="1200" b="1" dirty="0"/>
              <a:t>innocent passage through the territorial </a:t>
            </a:r>
            <a:r>
              <a:rPr lang="en-US" altLang="it-IT" sz="1200" b="1" dirty="0" smtClean="0"/>
              <a:t>sea</a:t>
            </a:r>
            <a:r>
              <a:rPr lang="en-US" altLang="it-IT" sz="1200" dirty="0" smtClean="0"/>
              <a:t>.</a:t>
            </a:r>
            <a:endParaRPr lang="it-IT" altLang="it-IT" sz="1600" dirty="0"/>
          </a:p>
          <a:p>
            <a:pPr lvl="1" algn="just"/>
            <a:r>
              <a:rPr lang="it-IT" altLang="it-IT" sz="1600" dirty="0" smtClean="0"/>
              <a:t>Article 19 – Meaning of innocent passage</a:t>
            </a:r>
          </a:p>
          <a:p>
            <a:pPr lvl="2" algn="just"/>
            <a:r>
              <a:rPr lang="en-US" altLang="it-IT" sz="1200" dirty="0"/>
              <a:t>1. Passage is innocent so long as it is not </a:t>
            </a:r>
            <a:r>
              <a:rPr lang="en-US" altLang="it-IT" sz="1200" b="1" dirty="0"/>
              <a:t>prejudicial to the peace, good order or security of </a:t>
            </a:r>
            <a:r>
              <a:rPr lang="en-US" altLang="it-IT" sz="1200" b="1" dirty="0" smtClean="0"/>
              <a:t>the coastal </a:t>
            </a:r>
            <a:r>
              <a:rPr lang="en-US" altLang="it-IT" sz="1200" b="1" dirty="0"/>
              <a:t>State</a:t>
            </a:r>
            <a:r>
              <a:rPr lang="en-US" altLang="it-IT" sz="1200" dirty="0"/>
              <a:t>. Such passage shall take place in conformity with this Convention and with </a:t>
            </a:r>
            <a:r>
              <a:rPr lang="en-US" altLang="it-IT" sz="1200" dirty="0" smtClean="0"/>
              <a:t>other rules </a:t>
            </a:r>
            <a:r>
              <a:rPr lang="en-US" altLang="it-IT" sz="1200" dirty="0"/>
              <a:t>of international law.</a:t>
            </a:r>
          </a:p>
          <a:p>
            <a:pPr lvl="2" algn="just"/>
            <a:r>
              <a:rPr lang="en-US" altLang="it-IT" sz="1200" dirty="0"/>
              <a:t>2. Passage of a foreign ship shall be considered to be prejudicial to the peace, good order </a:t>
            </a:r>
            <a:r>
              <a:rPr lang="en-US" altLang="it-IT" sz="1200" dirty="0" smtClean="0"/>
              <a:t>or security </a:t>
            </a:r>
            <a:r>
              <a:rPr lang="en-US" altLang="it-IT" sz="1200" dirty="0"/>
              <a:t>of the coastal State if in the territorial sea it engages in any of the following activities</a:t>
            </a:r>
            <a:r>
              <a:rPr lang="en-US" altLang="it-IT" sz="1200" dirty="0" smtClean="0"/>
              <a:t>:</a:t>
            </a:r>
            <a:endParaRPr lang="en-US" altLang="it-IT" sz="1200" dirty="0"/>
          </a:p>
          <a:p>
            <a:pPr lvl="2" algn="just"/>
            <a:r>
              <a:rPr lang="en-US" altLang="it-IT" sz="1200" dirty="0"/>
              <a:t>(g) </a:t>
            </a:r>
            <a:r>
              <a:rPr lang="en-US" altLang="it-IT" sz="1200" b="1" dirty="0"/>
              <a:t>the loading or unloading of any </a:t>
            </a:r>
            <a:r>
              <a:rPr lang="en-US" altLang="it-IT" sz="1200" dirty="0"/>
              <a:t>commodity, currency or </a:t>
            </a:r>
            <a:r>
              <a:rPr lang="en-US" altLang="it-IT" sz="1200" b="1" dirty="0"/>
              <a:t>person</a:t>
            </a:r>
            <a:r>
              <a:rPr lang="en-US" altLang="it-IT" sz="1200" dirty="0"/>
              <a:t> contrary </a:t>
            </a:r>
            <a:r>
              <a:rPr lang="en-US" altLang="it-IT" sz="1200" b="1" dirty="0"/>
              <a:t>to </a:t>
            </a:r>
            <a:r>
              <a:rPr lang="en-US" altLang="it-IT" sz="1200" b="1" dirty="0" smtClean="0"/>
              <a:t>the customs</a:t>
            </a:r>
            <a:r>
              <a:rPr lang="en-US" altLang="it-IT" sz="1200" b="1" dirty="0"/>
              <a:t>, fiscal, immigration or sanitary laws and regulations of the coastal State</a:t>
            </a:r>
            <a:r>
              <a:rPr lang="en-US" altLang="it-IT" sz="1200" dirty="0" smtClean="0"/>
              <a:t>;</a:t>
            </a:r>
            <a:endParaRPr lang="en-US" altLang="it-IT" sz="1200" dirty="0"/>
          </a:p>
          <a:p>
            <a:pPr lvl="2" algn="just"/>
            <a:r>
              <a:rPr lang="en-US" altLang="it-IT" sz="1200" dirty="0"/>
              <a:t>(l) any other activity not having a direct bearing on passage</a:t>
            </a:r>
            <a:r>
              <a:rPr lang="en-US" altLang="it-IT" sz="1200" dirty="0" smtClean="0"/>
              <a:t>.</a:t>
            </a:r>
          </a:p>
          <a:p>
            <a:pPr lvl="1" algn="just"/>
            <a:r>
              <a:rPr lang="en-US" altLang="it-IT" sz="1600" dirty="0" smtClean="0"/>
              <a:t>Article 21 – Law and regulations of the coastal State relating to innocent passage</a:t>
            </a:r>
          </a:p>
          <a:p>
            <a:pPr lvl="1" algn="just"/>
            <a:r>
              <a:rPr lang="en-US" altLang="it-IT" sz="1600" dirty="0" smtClean="0"/>
              <a:t>Article 25 – Right of protection of the coastal State </a:t>
            </a:r>
          </a:p>
        </p:txBody>
      </p:sp>
    </p:spTree>
    <p:extLst>
      <p:ext uri="{BB962C8B-B14F-4D97-AF65-F5344CB8AC3E}">
        <p14:creationId xmlns:p14="http://schemas.microsoft.com/office/powerpoint/2010/main" val="32217869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e13.jpg"/>
          <p:cNvPicPr>
            <a:picLocks noGrp="1" noChangeAspect="1"/>
          </p:cNvPicPr>
          <p:nvPr isPhoto="1"/>
        </p:nvPicPr>
        <p:blipFill>
          <a:blip r:embed="rId2">
            <a:lum/>
          </a:blip>
          <a:srcRect l="17290" r="977"/>
          <a:stretch>
            <a:fillRect/>
          </a:stretch>
        </p:blipFill>
        <p:spPr>
          <a:xfrm>
            <a:off x="5940152" y="0"/>
            <a:ext cx="3714776" cy="6858000"/>
          </a:xfrm>
          <a:prstGeom prst="rect">
            <a:avLst/>
          </a:prstGeom>
          <a:noFill/>
          <a:ln>
            <a:noFill/>
          </a:ln>
        </p:spPr>
      </p:pic>
      <p:sp>
        <p:nvSpPr>
          <p:cNvPr id="5" name="Slide Number Placeholder 2"/>
          <p:cNvSpPr>
            <a:spLocks noGrp="1"/>
          </p:cNvSpPr>
          <p:nvPr>
            <p:ph type="sldNum" sz="quarter" idx="12"/>
          </p:nvPr>
        </p:nvSpPr>
        <p:spPr>
          <a:xfrm>
            <a:off x="6553200" y="6248400"/>
            <a:ext cx="2133600" cy="457200"/>
          </a:xfrm>
          <a:noFill/>
          <a:ln>
            <a:miter lim="800000"/>
            <a:headEnd/>
            <a:tailEnd/>
          </a:ln>
        </p:spPr>
        <p:txBody>
          <a:bodyPr/>
          <a:lstStyle/>
          <a:p>
            <a:fld id="{04EDAFC2-8C46-4379-A6C8-2DFAF5B84108}" type="slidenum">
              <a:rPr lang="de-DE" b="1" smtClean="0">
                <a:solidFill>
                  <a:srgbClr val="002060"/>
                </a:solidFill>
              </a:rPr>
              <a:pPr/>
              <a:t>5</a:t>
            </a:fld>
            <a:endParaRPr lang="de-DE" b="1" dirty="0" smtClean="0">
              <a:solidFill>
                <a:srgbClr val="002060"/>
              </a:solidFill>
            </a:endParaRPr>
          </a:p>
        </p:txBody>
      </p:sp>
      <p:pic>
        <p:nvPicPr>
          <p:cNvPr id="6" name="Picture 1" descr="logo blu.jpg"/>
          <p:cNvPicPr>
            <a:picLocks noGrp="1" noChangeAspect="1"/>
          </p:cNvPicPr>
          <p:nvPr isPhoto="1"/>
        </p:nvPicPr>
        <p:blipFill>
          <a:blip r:embed="rId3">
            <a:lum/>
          </a:blip>
          <a:srcRect/>
          <a:stretch>
            <a:fillRect/>
          </a:stretch>
        </p:blipFill>
        <p:spPr>
          <a:xfrm>
            <a:off x="285720" y="285726"/>
            <a:ext cx="1261944" cy="767009"/>
          </a:xfrm>
          <a:prstGeom prst="rect">
            <a:avLst/>
          </a:prstGeom>
          <a:noFill/>
          <a:ln>
            <a:noFill/>
          </a:ln>
        </p:spPr>
      </p:pic>
      <p:sp>
        <p:nvSpPr>
          <p:cNvPr id="7" name="Titolo 1"/>
          <p:cNvSpPr txBox="1">
            <a:spLocks/>
          </p:cNvSpPr>
          <p:nvPr/>
        </p:nvSpPr>
        <p:spPr>
          <a:xfrm>
            <a:off x="1547664" y="274638"/>
            <a:ext cx="7992888" cy="128215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600" dirty="0" smtClean="0"/>
              <a:t>International Conventions – UNCLOS ‘82</a:t>
            </a:r>
            <a:endParaRPr lang="it-IT" sz="3600" dirty="0"/>
          </a:p>
        </p:txBody>
      </p:sp>
      <p:sp>
        <p:nvSpPr>
          <p:cNvPr id="8" name="Segnaposto contenuto 2"/>
          <p:cNvSpPr txBox="1">
            <a:spLocks/>
          </p:cNvSpPr>
          <p:nvPr/>
        </p:nvSpPr>
        <p:spPr>
          <a:xfrm>
            <a:off x="285720" y="908720"/>
            <a:ext cx="8678768" cy="549208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altLang="it-IT" sz="2400" dirty="0" smtClean="0"/>
              <a:t>Provisions of the UNCLOS</a:t>
            </a:r>
          </a:p>
          <a:p>
            <a:pPr lvl="1" algn="just"/>
            <a:r>
              <a:rPr lang="en-US" altLang="it-IT" sz="2000" dirty="0" smtClean="0"/>
              <a:t>Article 92 – Status of ships</a:t>
            </a:r>
          </a:p>
          <a:p>
            <a:pPr lvl="2" algn="just"/>
            <a:r>
              <a:rPr lang="en-US" altLang="it-IT" sz="1600" dirty="0"/>
              <a:t> 1. Ships shall </a:t>
            </a:r>
            <a:r>
              <a:rPr lang="en-US" altLang="it-IT" sz="1600" b="1" dirty="0"/>
              <a:t>sail under the flag of one State only </a:t>
            </a:r>
            <a:r>
              <a:rPr lang="en-US" altLang="it-IT" sz="1600" dirty="0"/>
              <a:t>and, save in exceptional cases </a:t>
            </a:r>
            <a:r>
              <a:rPr lang="en-US" altLang="it-IT" sz="1600" dirty="0" smtClean="0"/>
              <a:t>expressly provided </a:t>
            </a:r>
            <a:r>
              <a:rPr lang="en-US" altLang="it-IT" sz="1600" dirty="0"/>
              <a:t>for in international treaties or in this Convention, shall be subject to </a:t>
            </a:r>
            <a:r>
              <a:rPr lang="en-US" altLang="it-IT" sz="1600" b="1" dirty="0"/>
              <a:t>its </a:t>
            </a:r>
            <a:r>
              <a:rPr lang="en-US" altLang="it-IT" sz="1600" b="1" dirty="0" smtClean="0"/>
              <a:t>exclusive jurisdiction </a:t>
            </a:r>
            <a:r>
              <a:rPr lang="en-US" altLang="it-IT" sz="1600" dirty="0"/>
              <a:t>on the </a:t>
            </a:r>
            <a:r>
              <a:rPr lang="en-US" altLang="it-IT" sz="1600" b="1" dirty="0"/>
              <a:t>high seas</a:t>
            </a:r>
            <a:r>
              <a:rPr lang="en-US" altLang="it-IT" sz="1600" dirty="0"/>
              <a:t>. A ship may not change its flag during a voyage or while in a </a:t>
            </a:r>
            <a:r>
              <a:rPr lang="en-US" altLang="it-IT" sz="1600" dirty="0" smtClean="0"/>
              <a:t>port of </a:t>
            </a:r>
            <a:r>
              <a:rPr lang="en-US" altLang="it-IT" sz="1600" dirty="0"/>
              <a:t>call, save in the case of a real transfer of ownership or change of registry.</a:t>
            </a:r>
          </a:p>
          <a:p>
            <a:pPr lvl="2" algn="just"/>
            <a:r>
              <a:rPr lang="en-US" altLang="it-IT" sz="1600" dirty="0"/>
              <a:t>2. A ship which sails under the flags of two or more States, using them according </a:t>
            </a:r>
            <a:r>
              <a:rPr lang="en-US" altLang="it-IT" sz="1600" dirty="0" smtClean="0"/>
              <a:t>to convenience</a:t>
            </a:r>
            <a:r>
              <a:rPr lang="en-US" altLang="it-IT" sz="1600" dirty="0"/>
              <a:t>, may not claim any of the nationalities in question with respect to any other State</a:t>
            </a:r>
            <a:r>
              <a:rPr lang="en-US" altLang="it-IT" sz="1600" dirty="0" smtClean="0"/>
              <a:t>, and </a:t>
            </a:r>
            <a:r>
              <a:rPr lang="en-US" altLang="it-IT" sz="1600" dirty="0"/>
              <a:t>may be assimilated to a ship without nationality</a:t>
            </a:r>
            <a:r>
              <a:rPr lang="en-US" altLang="it-IT" sz="1600" dirty="0" smtClean="0"/>
              <a:t>. </a:t>
            </a:r>
          </a:p>
          <a:p>
            <a:pPr lvl="1" algn="just"/>
            <a:r>
              <a:rPr lang="en-US" altLang="it-IT" sz="2000" dirty="0" smtClean="0"/>
              <a:t>Article 98 – Duty to render assistance </a:t>
            </a:r>
          </a:p>
          <a:p>
            <a:pPr lvl="2" algn="just"/>
            <a:r>
              <a:rPr lang="en-US" altLang="it-IT" sz="1400" dirty="0"/>
              <a:t>1. Every </a:t>
            </a:r>
            <a:r>
              <a:rPr lang="en-US" altLang="it-IT" sz="1400" b="1" dirty="0"/>
              <a:t>State</a:t>
            </a:r>
            <a:r>
              <a:rPr lang="en-US" altLang="it-IT" sz="1400" dirty="0"/>
              <a:t> shall require the </a:t>
            </a:r>
            <a:r>
              <a:rPr lang="en-US" altLang="it-IT" sz="1400" b="1" dirty="0"/>
              <a:t>master of a s</a:t>
            </a:r>
            <a:r>
              <a:rPr lang="en-US" altLang="it-IT" sz="1400" dirty="0"/>
              <a:t>hip flying its flag, in so far as he can do so </a:t>
            </a:r>
            <a:r>
              <a:rPr lang="en-US" altLang="it-IT" sz="1400" b="1" u="sng" dirty="0" smtClean="0"/>
              <a:t>without serious </a:t>
            </a:r>
            <a:r>
              <a:rPr lang="en-US" altLang="it-IT" sz="1400" b="1" u="sng" dirty="0"/>
              <a:t>danger to the ship, the crew or the passengers</a:t>
            </a:r>
            <a:r>
              <a:rPr lang="en-US" altLang="it-IT" sz="1400" dirty="0"/>
              <a:t>:</a:t>
            </a:r>
          </a:p>
          <a:p>
            <a:pPr lvl="2" algn="just"/>
            <a:r>
              <a:rPr lang="en-US" altLang="it-IT" sz="1400" dirty="0"/>
              <a:t>(</a:t>
            </a:r>
            <a:r>
              <a:rPr lang="en-US" altLang="it-IT" sz="1200" dirty="0"/>
              <a:t>a) to render </a:t>
            </a:r>
            <a:r>
              <a:rPr lang="en-US" altLang="it-IT" sz="1200" b="1" dirty="0"/>
              <a:t>assistance</a:t>
            </a:r>
            <a:r>
              <a:rPr lang="en-US" altLang="it-IT" sz="1200" dirty="0"/>
              <a:t> to any person found at sea in danger of being lost;</a:t>
            </a:r>
          </a:p>
          <a:p>
            <a:pPr lvl="2" algn="just"/>
            <a:r>
              <a:rPr lang="en-US" altLang="it-IT" sz="1200" dirty="0"/>
              <a:t>(b) to proceed with all possible speed </a:t>
            </a:r>
            <a:r>
              <a:rPr lang="en-US" altLang="it-IT" sz="1200" b="1" dirty="0"/>
              <a:t>to the rescue of persons in distress</a:t>
            </a:r>
            <a:r>
              <a:rPr lang="en-US" altLang="it-IT" sz="1200" dirty="0"/>
              <a:t>, if </a:t>
            </a:r>
            <a:r>
              <a:rPr lang="en-US" altLang="it-IT" sz="1200" b="1" u="sng" dirty="0" smtClean="0"/>
              <a:t>informed</a:t>
            </a:r>
            <a:r>
              <a:rPr lang="en-US" altLang="it-IT" sz="1200" dirty="0" smtClean="0"/>
              <a:t> of </a:t>
            </a:r>
            <a:r>
              <a:rPr lang="en-US" altLang="it-IT" sz="1200" dirty="0"/>
              <a:t>their need of assistance, in so far as such action may reasonably be expected of him;</a:t>
            </a:r>
          </a:p>
          <a:p>
            <a:pPr lvl="2" algn="just"/>
            <a:r>
              <a:rPr lang="en-US" altLang="it-IT" sz="1200" dirty="0"/>
              <a:t>(c) after a collision, to render assistance to the other ship, its crew and its </a:t>
            </a:r>
            <a:r>
              <a:rPr lang="en-US" altLang="it-IT" sz="1200" dirty="0" smtClean="0"/>
              <a:t>passengers and</a:t>
            </a:r>
            <a:r>
              <a:rPr lang="en-US" altLang="it-IT" sz="1200" dirty="0"/>
              <a:t>, where possible, to inform the other ship of the name of his own ship, its port </a:t>
            </a:r>
            <a:r>
              <a:rPr lang="en-US" altLang="it-IT" sz="1200" dirty="0" smtClean="0"/>
              <a:t>of registry </a:t>
            </a:r>
            <a:r>
              <a:rPr lang="en-US" altLang="it-IT" sz="1200" dirty="0"/>
              <a:t>and the nearest port at which it will call.</a:t>
            </a:r>
          </a:p>
          <a:p>
            <a:pPr lvl="2" algn="just"/>
            <a:r>
              <a:rPr lang="en-US" altLang="it-IT" sz="1400" dirty="0"/>
              <a:t>2. Every coastal State shall promote the </a:t>
            </a:r>
            <a:r>
              <a:rPr lang="en-US" altLang="it-IT" sz="1400" b="1" dirty="0"/>
              <a:t>establishment, operation and maintenance of </a:t>
            </a:r>
            <a:r>
              <a:rPr lang="en-US" altLang="it-IT" sz="1400" b="1" dirty="0" smtClean="0"/>
              <a:t>an adequate </a:t>
            </a:r>
            <a:r>
              <a:rPr lang="en-US" altLang="it-IT" sz="1400" b="1" dirty="0"/>
              <a:t>and effective search and rescue service regarding safety on and over the sea </a:t>
            </a:r>
            <a:r>
              <a:rPr lang="en-US" altLang="it-IT" sz="1400" dirty="0"/>
              <a:t>and</a:t>
            </a:r>
            <a:r>
              <a:rPr lang="en-US" altLang="it-IT" sz="1400" dirty="0" smtClean="0"/>
              <a:t>, where </a:t>
            </a:r>
            <a:r>
              <a:rPr lang="en-US" altLang="it-IT" sz="1400" dirty="0"/>
              <a:t>circumstances so require, by way of mutual regional arrangements cooperate </a:t>
            </a:r>
            <a:r>
              <a:rPr lang="en-US" altLang="it-IT" sz="1400" dirty="0" smtClean="0"/>
              <a:t>with </a:t>
            </a:r>
            <a:r>
              <a:rPr lang="en-US" altLang="it-IT" sz="1400" dirty="0" err="1" smtClean="0"/>
              <a:t>neighbouring</a:t>
            </a:r>
            <a:r>
              <a:rPr lang="en-US" altLang="it-IT" sz="1400" dirty="0" smtClean="0"/>
              <a:t> </a:t>
            </a:r>
            <a:r>
              <a:rPr lang="en-US" altLang="it-IT" sz="1400" dirty="0"/>
              <a:t>States for this purpose.</a:t>
            </a:r>
            <a:endParaRPr lang="en-US" altLang="it-IT" sz="1400" dirty="0" smtClean="0"/>
          </a:p>
        </p:txBody>
      </p:sp>
    </p:spTree>
    <p:extLst>
      <p:ext uri="{BB962C8B-B14F-4D97-AF65-F5344CB8AC3E}">
        <p14:creationId xmlns:p14="http://schemas.microsoft.com/office/powerpoint/2010/main" val="2849724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e13.jpg"/>
          <p:cNvPicPr>
            <a:picLocks noGrp="1" noChangeAspect="1"/>
          </p:cNvPicPr>
          <p:nvPr isPhoto="1"/>
        </p:nvPicPr>
        <p:blipFill>
          <a:blip r:embed="rId2">
            <a:lum/>
          </a:blip>
          <a:srcRect l="17290" r="977"/>
          <a:stretch>
            <a:fillRect/>
          </a:stretch>
        </p:blipFill>
        <p:spPr>
          <a:xfrm>
            <a:off x="5940152" y="0"/>
            <a:ext cx="3714776" cy="6858000"/>
          </a:xfrm>
          <a:prstGeom prst="rect">
            <a:avLst/>
          </a:prstGeom>
          <a:noFill/>
          <a:ln>
            <a:noFill/>
          </a:ln>
        </p:spPr>
      </p:pic>
      <p:sp>
        <p:nvSpPr>
          <p:cNvPr id="5" name="Slide Number Placeholder 2"/>
          <p:cNvSpPr>
            <a:spLocks noGrp="1"/>
          </p:cNvSpPr>
          <p:nvPr>
            <p:ph type="sldNum" sz="quarter" idx="12"/>
          </p:nvPr>
        </p:nvSpPr>
        <p:spPr>
          <a:xfrm>
            <a:off x="6553200" y="6248400"/>
            <a:ext cx="2133600" cy="457200"/>
          </a:xfrm>
          <a:noFill/>
          <a:ln>
            <a:miter lim="800000"/>
            <a:headEnd/>
            <a:tailEnd/>
          </a:ln>
        </p:spPr>
        <p:txBody>
          <a:bodyPr/>
          <a:lstStyle/>
          <a:p>
            <a:fld id="{04EDAFC2-8C46-4379-A6C8-2DFAF5B84108}" type="slidenum">
              <a:rPr lang="de-DE" b="1" smtClean="0">
                <a:solidFill>
                  <a:srgbClr val="002060"/>
                </a:solidFill>
              </a:rPr>
              <a:pPr/>
              <a:t>6</a:t>
            </a:fld>
            <a:endParaRPr lang="de-DE" b="1" dirty="0" smtClean="0">
              <a:solidFill>
                <a:srgbClr val="002060"/>
              </a:solidFill>
            </a:endParaRPr>
          </a:p>
        </p:txBody>
      </p:sp>
      <p:pic>
        <p:nvPicPr>
          <p:cNvPr id="6" name="Picture 1" descr="logo blu.jpg"/>
          <p:cNvPicPr>
            <a:picLocks noGrp="1" noChangeAspect="1"/>
          </p:cNvPicPr>
          <p:nvPr isPhoto="1"/>
        </p:nvPicPr>
        <p:blipFill>
          <a:blip r:embed="rId3">
            <a:lum/>
          </a:blip>
          <a:srcRect/>
          <a:stretch>
            <a:fillRect/>
          </a:stretch>
        </p:blipFill>
        <p:spPr>
          <a:xfrm>
            <a:off x="285720" y="285726"/>
            <a:ext cx="1261944" cy="767009"/>
          </a:xfrm>
          <a:prstGeom prst="rect">
            <a:avLst/>
          </a:prstGeom>
          <a:noFill/>
          <a:ln>
            <a:noFill/>
          </a:ln>
        </p:spPr>
      </p:pic>
      <p:sp>
        <p:nvSpPr>
          <p:cNvPr id="7" name="Titolo 1"/>
          <p:cNvSpPr txBox="1">
            <a:spLocks/>
          </p:cNvSpPr>
          <p:nvPr/>
        </p:nvSpPr>
        <p:spPr>
          <a:xfrm>
            <a:off x="1547664" y="274638"/>
            <a:ext cx="7992888" cy="128215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600" dirty="0" smtClean="0"/>
              <a:t>International Conventions – High Seas Conv 1958 </a:t>
            </a:r>
            <a:endParaRPr lang="it-IT" sz="3600" dirty="0"/>
          </a:p>
        </p:txBody>
      </p:sp>
      <p:sp>
        <p:nvSpPr>
          <p:cNvPr id="8" name="Segnaposto contenuto 2"/>
          <p:cNvSpPr txBox="1">
            <a:spLocks/>
          </p:cNvSpPr>
          <p:nvPr/>
        </p:nvSpPr>
        <p:spPr>
          <a:xfrm>
            <a:off x="611560" y="1467708"/>
            <a:ext cx="8678768" cy="549208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altLang="it-IT" sz="2400" dirty="0" smtClean="0"/>
              <a:t>The UNCLOS 82  is more complete and successful  </a:t>
            </a:r>
          </a:p>
          <a:p>
            <a:pPr algn="just"/>
            <a:r>
              <a:rPr lang="en-US" altLang="it-IT" sz="2400" dirty="0" smtClean="0"/>
              <a:t>Provisions</a:t>
            </a:r>
          </a:p>
          <a:p>
            <a:pPr lvl="1" algn="just"/>
            <a:r>
              <a:rPr lang="en-US" altLang="it-IT" sz="2000" dirty="0" smtClean="0"/>
              <a:t>Article 12</a:t>
            </a:r>
          </a:p>
          <a:p>
            <a:pPr lvl="2" algn="just"/>
            <a:r>
              <a:rPr lang="en-US" altLang="it-IT" sz="1400" dirty="0"/>
              <a:t>1. Every State shall require the master of a ship sailing under its flag, in so far as he can </a:t>
            </a:r>
            <a:r>
              <a:rPr lang="en-US" altLang="it-IT" sz="1400" dirty="0" smtClean="0"/>
              <a:t>do so </a:t>
            </a:r>
            <a:r>
              <a:rPr lang="en-US" altLang="it-IT" sz="1400" dirty="0"/>
              <a:t>without serious danger to the ship, the crew or the passengers</a:t>
            </a:r>
            <a:r>
              <a:rPr lang="en-US" altLang="it-IT" sz="1400" dirty="0" smtClean="0"/>
              <a:t>, </a:t>
            </a:r>
          </a:p>
          <a:p>
            <a:pPr lvl="2" algn="just"/>
            <a:r>
              <a:rPr lang="en-US" altLang="it-IT" sz="1400" dirty="0" smtClean="0"/>
              <a:t>(</a:t>
            </a:r>
            <a:r>
              <a:rPr lang="en-US" altLang="it-IT" sz="1400" dirty="0"/>
              <a:t>a) To </a:t>
            </a:r>
            <a:r>
              <a:rPr lang="en-US" altLang="it-IT" sz="1400" b="1" dirty="0"/>
              <a:t>render assistance to any person found at sea in danger of being lost</a:t>
            </a:r>
            <a:r>
              <a:rPr lang="en-US" altLang="it-IT" sz="1400" dirty="0"/>
              <a:t>;</a:t>
            </a:r>
          </a:p>
          <a:p>
            <a:pPr lvl="2" algn="just"/>
            <a:r>
              <a:rPr lang="en-US" altLang="it-IT" sz="1400" dirty="0"/>
              <a:t>(b) To proceed with all possible speed to the rescue of persons in distress if </a:t>
            </a:r>
            <a:r>
              <a:rPr lang="en-US" altLang="it-IT" sz="1400" dirty="0" smtClean="0"/>
              <a:t>informed of </a:t>
            </a:r>
            <a:r>
              <a:rPr lang="en-US" altLang="it-IT" sz="1400" dirty="0"/>
              <a:t>their need of assistance, in so far as such action may reasonably be expected of him;</a:t>
            </a:r>
          </a:p>
          <a:p>
            <a:pPr lvl="2" algn="just"/>
            <a:r>
              <a:rPr lang="en-US" altLang="it-IT" sz="1400" dirty="0"/>
              <a:t>(c) After a collision, to render assistance to the other ship, her crew and her </a:t>
            </a:r>
            <a:r>
              <a:rPr lang="en-US" altLang="it-IT" sz="1400" dirty="0" smtClean="0"/>
              <a:t>passengers and</a:t>
            </a:r>
            <a:r>
              <a:rPr lang="en-US" altLang="it-IT" sz="1400" dirty="0"/>
              <a:t>, where possible, to inform the other ship of the name of his own ship, her port of </a:t>
            </a:r>
            <a:r>
              <a:rPr lang="en-US" altLang="it-IT" sz="1400" dirty="0" smtClean="0"/>
              <a:t>registry and </a:t>
            </a:r>
            <a:r>
              <a:rPr lang="en-US" altLang="it-IT" sz="1400" dirty="0"/>
              <a:t>the nearest port at which she will call.</a:t>
            </a:r>
          </a:p>
          <a:p>
            <a:pPr lvl="2" algn="just"/>
            <a:r>
              <a:rPr lang="en-US" altLang="it-IT" sz="1400" dirty="0"/>
              <a:t>2. Every coastal State shall promote the </a:t>
            </a:r>
            <a:r>
              <a:rPr lang="en-US" altLang="it-IT" sz="1400" u="sng" dirty="0"/>
              <a:t>establishment and maintenance of an adequate </a:t>
            </a:r>
            <a:r>
              <a:rPr lang="en-US" altLang="it-IT" sz="1400" u="sng" dirty="0" smtClean="0"/>
              <a:t>and effective </a:t>
            </a:r>
            <a:r>
              <a:rPr lang="en-US" altLang="it-IT" sz="1400" u="sng" dirty="0"/>
              <a:t>search and rescue service </a:t>
            </a:r>
            <a:r>
              <a:rPr lang="en-US" altLang="it-IT" sz="1400" dirty="0"/>
              <a:t>regarding safety on and over the sea </a:t>
            </a:r>
            <a:r>
              <a:rPr lang="en-US" altLang="it-IT" sz="1400" dirty="0" smtClean="0"/>
              <a:t>and—where circumstances </a:t>
            </a:r>
            <a:r>
              <a:rPr lang="en-US" altLang="it-IT" sz="1400" dirty="0"/>
              <a:t>so require--by way of mutual regional arrangements co-operate </a:t>
            </a:r>
            <a:r>
              <a:rPr lang="en-US" altLang="it-IT" sz="1400" dirty="0" smtClean="0"/>
              <a:t>with </a:t>
            </a:r>
            <a:r>
              <a:rPr lang="en-US" altLang="it-IT" sz="1400" dirty="0" err="1" smtClean="0"/>
              <a:t>neighbouring</a:t>
            </a:r>
            <a:r>
              <a:rPr lang="en-US" altLang="it-IT" sz="1400" dirty="0" smtClean="0"/>
              <a:t> </a:t>
            </a:r>
            <a:r>
              <a:rPr lang="en-US" altLang="it-IT" sz="1400" dirty="0"/>
              <a:t>States for this purpose.</a:t>
            </a:r>
            <a:endParaRPr lang="en-US" altLang="it-IT" sz="1400" dirty="0" smtClean="0"/>
          </a:p>
        </p:txBody>
      </p:sp>
    </p:spTree>
    <p:extLst>
      <p:ext uri="{BB962C8B-B14F-4D97-AF65-F5344CB8AC3E}">
        <p14:creationId xmlns:p14="http://schemas.microsoft.com/office/powerpoint/2010/main" val="5996441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e13.jpg"/>
          <p:cNvPicPr>
            <a:picLocks noGrp="1" noChangeAspect="1"/>
          </p:cNvPicPr>
          <p:nvPr isPhoto="1"/>
        </p:nvPicPr>
        <p:blipFill>
          <a:blip r:embed="rId2">
            <a:lum/>
          </a:blip>
          <a:srcRect l="17290" r="977"/>
          <a:stretch>
            <a:fillRect/>
          </a:stretch>
        </p:blipFill>
        <p:spPr>
          <a:xfrm>
            <a:off x="5940152" y="0"/>
            <a:ext cx="3714776" cy="6858000"/>
          </a:xfrm>
          <a:prstGeom prst="rect">
            <a:avLst/>
          </a:prstGeom>
          <a:noFill/>
          <a:ln>
            <a:noFill/>
          </a:ln>
        </p:spPr>
      </p:pic>
      <p:sp>
        <p:nvSpPr>
          <p:cNvPr id="5" name="Slide Number Placeholder 2"/>
          <p:cNvSpPr>
            <a:spLocks noGrp="1"/>
          </p:cNvSpPr>
          <p:nvPr>
            <p:ph type="sldNum" sz="quarter" idx="12"/>
          </p:nvPr>
        </p:nvSpPr>
        <p:spPr>
          <a:xfrm>
            <a:off x="6553200" y="6248400"/>
            <a:ext cx="2133600" cy="457200"/>
          </a:xfrm>
          <a:noFill/>
          <a:ln>
            <a:miter lim="800000"/>
            <a:headEnd/>
            <a:tailEnd/>
          </a:ln>
        </p:spPr>
        <p:txBody>
          <a:bodyPr/>
          <a:lstStyle/>
          <a:p>
            <a:fld id="{04EDAFC2-8C46-4379-A6C8-2DFAF5B84108}" type="slidenum">
              <a:rPr lang="de-DE" b="1" smtClean="0">
                <a:solidFill>
                  <a:srgbClr val="002060"/>
                </a:solidFill>
              </a:rPr>
              <a:pPr/>
              <a:t>7</a:t>
            </a:fld>
            <a:endParaRPr lang="de-DE" b="1" dirty="0" smtClean="0">
              <a:solidFill>
                <a:srgbClr val="002060"/>
              </a:solidFill>
            </a:endParaRPr>
          </a:p>
        </p:txBody>
      </p:sp>
      <p:pic>
        <p:nvPicPr>
          <p:cNvPr id="6" name="Picture 1" descr="logo blu.jpg"/>
          <p:cNvPicPr>
            <a:picLocks noGrp="1" noChangeAspect="1"/>
          </p:cNvPicPr>
          <p:nvPr isPhoto="1"/>
        </p:nvPicPr>
        <p:blipFill>
          <a:blip r:embed="rId3">
            <a:lum/>
          </a:blip>
          <a:srcRect/>
          <a:stretch>
            <a:fillRect/>
          </a:stretch>
        </p:blipFill>
        <p:spPr>
          <a:xfrm>
            <a:off x="285720" y="285726"/>
            <a:ext cx="1261944" cy="767009"/>
          </a:xfrm>
          <a:prstGeom prst="rect">
            <a:avLst/>
          </a:prstGeom>
          <a:noFill/>
          <a:ln>
            <a:noFill/>
          </a:ln>
        </p:spPr>
      </p:pic>
      <p:sp>
        <p:nvSpPr>
          <p:cNvPr id="7" name="Titolo 1"/>
          <p:cNvSpPr txBox="1">
            <a:spLocks/>
          </p:cNvSpPr>
          <p:nvPr/>
        </p:nvSpPr>
        <p:spPr>
          <a:xfrm>
            <a:off x="1547664" y="274638"/>
            <a:ext cx="7992888" cy="128215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600" dirty="0" smtClean="0"/>
              <a:t>International Conventions – Salvage ‘89 </a:t>
            </a:r>
            <a:endParaRPr lang="it-IT" sz="3600" dirty="0"/>
          </a:p>
        </p:txBody>
      </p:sp>
      <p:sp>
        <p:nvSpPr>
          <p:cNvPr id="8" name="Segnaposto contenuto 2"/>
          <p:cNvSpPr txBox="1">
            <a:spLocks/>
          </p:cNvSpPr>
          <p:nvPr/>
        </p:nvSpPr>
        <p:spPr>
          <a:xfrm>
            <a:off x="611560" y="1467708"/>
            <a:ext cx="8678768" cy="549208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altLang="it-IT" sz="2400" dirty="0" smtClean="0"/>
              <a:t>Are defined the duties of the </a:t>
            </a:r>
            <a:r>
              <a:rPr lang="en-US" altLang="it-IT" sz="2400" dirty="0" err="1" smtClean="0"/>
              <a:t>salvor</a:t>
            </a:r>
            <a:r>
              <a:rPr lang="en-US" altLang="it-IT" sz="2400" dirty="0" smtClean="0"/>
              <a:t>, shipmaster or owner during the assistance of a ship or person in distress at sea</a:t>
            </a:r>
          </a:p>
          <a:p>
            <a:pPr algn="just"/>
            <a:r>
              <a:rPr lang="en-US" altLang="it-IT" sz="2400" dirty="0" smtClean="0"/>
              <a:t>Provisions</a:t>
            </a:r>
          </a:p>
          <a:p>
            <a:pPr lvl="1" algn="just"/>
            <a:r>
              <a:rPr lang="en-US" altLang="it-IT" sz="2000" dirty="0" smtClean="0"/>
              <a:t>Article 10 – Duty to render assistance</a:t>
            </a:r>
          </a:p>
          <a:p>
            <a:pPr lvl="2" algn="just"/>
            <a:r>
              <a:rPr lang="en-US" altLang="it-IT" sz="1400" dirty="0"/>
              <a:t>1. Every </a:t>
            </a:r>
            <a:r>
              <a:rPr lang="en-US" altLang="it-IT" sz="1400" b="1" dirty="0"/>
              <a:t>master is bound</a:t>
            </a:r>
            <a:r>
              <a:rPr lang="en-US" altLang="it-IT" sz="1400" dirty="0"/>
              <a:t>, so far as he can do so without serious danger to his vessel </a:t>
            </a:r>
            <a:r>
              <a:rPr lang="en-US" altLang="it-IT" sz="1400" dirty="0" smtClean="0"/>
              <a:t>and persons </a:t>
            </a:r>
            <a:r>
              <a:rPr lang="en-US" altLang="it-IT" sz="1400" dirty="0"/>
              <a:t>thereon</a:t>
            </a:r>
            <a:r>
              <a:rPr lang="en-US" altLang="it-IT" sz="1400" b="1" dirty="0"/>
              <a:t>, to render assistance to any person in danger of being lost at sea.</a:t>
            </a:r>
          </a:p>
          <a:p>
            <a:pPr lvl="2" algn="just"/>
            <a:r>
              <a:rPr lang="en-US" altLang="it-IT" sz="1400" dirty="0"/>
              <a:t>2. The States Parties shall adopt the measures necessary to enforce the duty set out </a:t>
            </a:r>
            <a:r>
              <a:rPr lang="en-US" altLang="it-IT" sz="1400" dirty="0" smtClean="0"/>
              <a:t>in paragraph </a:t>
            </a:r>
            <a:r>
              <a:rPr lang="en-US" altLang="it-IT" sz="1400" dirty="0"/>
              <a:t>1.</a:t>
            </a:r>
          </a:p>
          <a:p>
            <a:pPr lvl="2" algn="just"/>
            <a:r>
              <a:rPr lang="en-US" altLang="it-IT" sz="1400" dirty="0"/>
              <a:t>3. The owner of the vessel shall incur no liability for a breach of the duty of the </a:t>
            </a:r>
            <a:r>
              <a:rPr lang="en-US" altLang="it-IT" sz="1400" dirty="0" smtClean="0"/>
              <a:t>master under </a:t>
            </a:r>
            <a:r>
              <a:rPr lang="en-US" altLang="it-IT" sz="1400" dirty="0"/>
              <a:t>paragraph 1</a:t>
            </a:r>
            <a:r>
              <a:rPr lang="en-US" altLang="it-IT" sz="1400" dirty="0" smtClean="0"/>
              <a:t>.</a:t>
            </a:r>
          </a:p>
          <a:p>
            <a:pPr lvl="1" algn="just"/>
            <a:r>
              <a:rPr lang="en-US" altLang="it-IT" sz="1800" dirty="0" smtClean="0"/>
              <a:t>Article 11 – Cooperation </a:t>
            </a:r>
          </a:p>
          <a:p>
            <a:pPr lvl="2" algn="just"/>
            <a:r>
              <a:rPr lang="en-US" altLang="it-IT" sz="1400" dirty="0"/>
              <a:t>A State Party shall, </a:t>
            </a:r>
            <a:r>
              <a:rPr lang="en-US" altLang="it-IT" sz="1400" b="1" dirty="0"/>
              <a:t>whenever regulating or deciding upon matters relating to </a:t>
            </a:r>
            <a:r>
              <a:rPr lang="en-US" altLang="it-IT" sz="1400" b="1" dirty="0" smtClean="0"/>
              <a:t>salvage operations </a:t>
            </a:r>
            <a:r>
              <a:rPr lang="en-US" altLang="it-IT" sz="1400" b="1" dirty="0"/>
              <a:t>such as admittance to ports of vessels in distress </a:t>
            </a:r>
            <a:r>
              <a:rPr lang="en-US" altLang="it-IT" sz="1400" dirty="0"/>
              <a:t>or the provision of facilities </a:t>
            </a:r>
            <a:r>
              <a:rPr lang="en-US" altLang="it-IT" sz="1400" dirty="0" smtClean="0"/>
              <a:t>to </a:t>
            </a:r>
            <a:r>
              <a:rPr lang="en-US" altLang="it-IT" sz="1400" dirty="0" err="1" smtClean="0"/>
              <a:t>salvors</a:t>
            </a:r>
            <a:r>
              <a:rPr lang="en-US" altLang="it-IT" sz="1400" dirty="0"/>
              <a:t>, take into account the need for co-operation between </a:t>
            </a:r>
            <a:r>
              <a:rPr lang="en-US" altLang="it-IT" sz="1400" dirty="0" err="1"/>
              <a:t>salvors</a:t>
            </a:r>
            <a:r>
              <a:rPr lang="en-US" altLang="it-IT" sz="1400" dirty="0"/>
              <a:t>, other interested </a:t>
            </a:r>
            <a:r>
              <a:rPr lang="en-US" altLang="it-IT" sz="1400" dirty="0" smtClean="0"/>
              <a:t>parties and </a:t>
            </a:r>
            <a:r>
              <a:rPr lang="en-US" altLang="it-IT" sz="1400" dirty="0"/>
              <a:t>public authorities in order to </a:t>
            </a:r>
            <a:r>
              <a:rPr lang="en-US" altLang="it-IT" sz="1400" b="1" dirty="0"/>
              <a:t>ensure the efficient and successful performance of </a:t>
            </a:r>
            <a:r>
              <a:rPr lang="en-US" altLang="it-IT" sz="1400" b="1" dirty="0" smtClean="0"/>
              <a:t>salvage operations </a:t>
            </a:r>
            <a:r>
              <a:rPr lang="en-US" altLang="it-IT" sz="1400" dirty="0"/>
              <a:t>for the purpose of saving life or property in danger as well as </a:t>
            </a:r>
            <a:r>
              <a:rPr lang="en-US" altLang="it-IT" sz="1400" b="1" dirty="0"/>
              <a:t>preventing damage </a:t>
            </a:r>
            <a:r>
              <a:rPr lang="en-US" altLang="it-IT" sz="1400" b="1" dirty="0" smtClean="0"/>
              <a:t>to the </a:t>
            </a:r>
            <a:r>
              <a:rPr lang="en-US" altLang="it-IT" sz="1400" b="1" dirty="0"/>
              <a:t>environment in general</a:t>
            </a:r>
            <a:r>
              <a:rPr lang="en-US" altLang="it-IT" sz="1400" dirty="0"/>
              <a:t>.</a:t>
            </a:r>
            <a:endParaRPr lang="en-US" altLang="it-IT" sz="1400" dirty="0" smtClean="0"/>
          </a:p>
        </p:txBody>
      </p:sp>
    </p:spTree>
    <p:extLst>
      <p:ext uri="{BB962C8B-B14F-4D97-AF65-F5344CB8AC3E}">
        <p14:creationId xmlns:p14="http://schemas.microsoft.com/office/powerpoint/2010/main" val="27706438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e13.jpg"/>
          <p:cNvPicPr>
            <a:picLocks noGrp="1" noChangeAspect="1"/>
          </p:cNvPicPr>
          <p:nvPr isPhoto="1"/>
        </p:nvPicPr>
        <p:blipFill>
          <a:blip r:embed="rId2">
            <a:lum/>
          </a:blip>
          <a:srcRect l="17290" r="977"/>
          <a:stretch>
            <a:fillRect/>
          </a:stretch>
        </p:blipFill>
        <p:spPr>
          <a:xfrm>
            <a:off x="5940152" y="0"/>
            <a:ext cx="3714776" cy="6858000"/>
          </a:xfrm>
          <a:prstGeom prst="rect">
            <a:avLst/>
          </a:prstGeom>
          <a:noFill/>
          <a:ln>
            <a:noFill/>
          </a:ln>
        </p:spPr>
      </p:pic>
      <p:sp>
        <p:nvSpPr>
          <p:cNvPr id="5" name="Slide Number Placeholder 2"/>
          <p:cNvSpPr>
            <a:spLocks noGrp="1"/>
          </p:cNvSpPr>
          <p:nvPr>
            <p:ph type="sldNum" sz="quarter" idx="12"/>
          </p:nvPr>
        </p:nvSpPr>
        <p:spPr>
          <a:xfrm>
            <a:off x="6553200" y="6248400"/>
            <a:ext cx="2133600" cy="457200"/>
          </a:xfrm>
          <a:noFill/>
          <a:ln>
            <a:miter lim="800000"/>
            <a:headEnd/>
            <a:tailEnd/>
          </a:ln>
        </p:spPr>
        <p:txBody>
          <a:bodyPr/>
          <a:lstStyle/>
          <a:p>
            <a:fld id="{04EDAFC2-8C46-4379-A6C8-2DFAF5B84108}" type="slidenum">
              <a:rPr lang="de-DE" b="1" smtClean="0">
                <a:solidFill>
                  <a:srgbClr val="002060"/>
                </a:solidFill>
              </a:rPr>
              <a:pPr/>
              <a:t>8</a:t>
            </a:fld>
            <a:endParaRPr lang="de-DE" b="1" dirty="0" smtClean="0">
              <a:solidFill>
                <a:srgbClr val="002060"/>
              </a:solidFill>
            </a:endParaRPr>
          </a:p>
        </p:txBody>
      </p:sp>
      <p:pic>
        <p:nvPicPr>
          <p:cNvPr id="6" name="Picture 1" descr="logo blu.jpg"/>
          <p:cNvPicPr>
            <a:picLocks noGrp="1" noChangeAspect="1"/>
          </p:cNvPicPr>
          <p:nvPr isPhoto="1"/>
        </p:nvPicPr>
        <p:blipFill>
          <a:blip r:embed="rId3">
            <a:lum/>
          </a:blip>
          <a:srcRect/>
          <a:stretch>
            <a:fillRect/>
          </a:stretch>
        </p:blipFill>
        <p:spPr>
          <a:xfrm>
            <a:off x="285720" y="285726"/>
            <a:ext cx="1261944" cy="767009"/>
          </a:xfrm>
          <a:prstGeom prst="rect">
            <a:avLst/>
          </a:prstGeom>
          <a:noFill/>
          <a:ln>
            <a:noFill/>
          </a:ln>
        </p:spPr>
      </p:pic>
      <p:sp>
        <p:nvSpPr>
          <p:cNvPr id="7" name="Titolo 1"/>
          <p:cNvSpPr txBox="1">
            <a:spLocks/>
          </p:cNvSpPr>
          <p:nvPr/>
        </p:nvSpPr>
        <p:spPr>
          <a:xfrm>
            <a:off x="1547664" y="274638"/>
            <a:ext cx="7992888" cy="128215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600" dirty="0" smtClean="0"/>
              <a:t>International Conventions – SOLAS ‘74</a:t>
            </a:r>
            <a:endParaRPr lang="it-IT" sz="3600" dirty="0"/>
          </a:p>
        </p:txBody>
      </p:sp>
      <p:sp>
        <p:nvSpPr>
          <p:cNvPr id="8" name="Segnaposto contenuto 2"/>
          <p:cNvSpPr txBox="1">
            <a:spLocks/>
          </p:cNvSpPr>
          <p:nvPr/>
        </p:nvSpPr>
        <p:spPr>
          <a:xfrm>
            <a:off x="395536" y="1196752"/>
            <a:ext cx="8507288" cy="48006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it-IT" sz="2400" dirty="0" smtClean="0"/>
              <a:t>The Convention is an important instrument regarding safety of navigation of merchant ships. Sets </a:t>
            </a:r>
            <a:r>
              <a:rPr lang="en-US" altLang="it-IT" sz="2400" dirty="0" smtClean="0"/>
              <a:t>standards </a:t>
            </a:r>
            <a:r>
              <a:rPr lang="en-US" altLang="it-IT" sz="2400" dirty="0" smtClean="0"/>
              <a:t>for the operation of a ship in safety. </a:t>
            </a:r>
          </a:p>
          <a:p>
            <a:r>
              <a:rPr lang="en-US" altLang="it-IT" sz="2400" dirty="0" smtClean="0"/>
              <a:t>Search and rescue obligations for ships and contracting States</a:t>
            </a:r>
          </a:p>
          <a:p>
            <a:r>
              <a:rPr lang="en-US" altLang="it-IT" sz="2400" dirty="0" smtClean="0"/>
              <a:t>Provisions</a:t>
            </a:r>
          </a:p>
          <a:p>
            <a:pPr lvl="1"/>
            <a:r>
              <a:rPr lang="en-US" altLang="it-IT" sz="2000" dirty="0" smtClean="0"/>
              <a:t>Chapter V Reg. 7 – Search and rescue services</a:t>
            </a:r>
          </a:p>
          <a:p>
            <a:pPr lvl="2"/>
            <a:r>
              <a:rPr lang="en-US" altLang="it-IT" sz="1600" dirty="0" smtClean="0"/>
              <a:t>1. Each </a:t>
            </a:r>
            <a:r>
              <a:rPr lang="en-US" altLang="it-IT" sz="1600" dirty="0"/>
              <a:t>C</a:t>
            </a:r>
            <a:r>
              <a:rPr lang="en-US" altLang="it-IT" sz="1600" b="1" dirty="0"/>
              <a:t>ontracting Government undertakes to ensure that necessary arrangements </a:t>
            </a:r>
            <a:r>
              <a:rPr lang="en-US" altLang="it-IT" sz="1600" b="1" dirty="0" smtClean="0"/>
              <a:t>are made </a:t>
            </a:r>
            <a:r>
              <a:rPr lang="en-US" altLang="it-IT" sz="1600" b="1" dirty="0"/>
              <a:t>for distress communication and co-ordination in their area of responsibility and </a:t>
            </a:r>
            <a:r>
              <a:rPr lang="en-US" altLang="it-IT" sz="1600" b="1" dirty="0" smtClean="0"/>
              <a:t>for rescue </a:t>
            </a:r>
            <a:r>
              <a:rPr lang="en-US" altLang="it-IT" sz="1600" b="1" dirty="0"/>
              <a:t>of persons in distress at sea around its coast</a:t>
            </a:r>
            <a:r>
              <a:rPr lang="en-US" altLang="it-IT" sz="1600" dirty="0"/>
              <a:t>. These arrangements shall include </a:t>
            </a:r>
            <a:r>
              <a:rPr lang="en-US" altLang="it-IT" sz="1600" dirty="0" smtClean="0"/>
              <a:t>the establishment</a:t>
            </a:r>
            <a:r>
              <a:rPr lang="en-US" altLang="it-IT" sz="1600" dirty="0"/>
              <a:t>, operation and maintenance of such</a:t>
            </a:r>
            <a:r>
              <a:rPr lang="en-US" altLang="it-IT" sz="1600" b="1" dirty="0"/>
              <a:t> search and rescue facilities </a:t>
            </a:r>
            <a:r>
              <a:rPr lang="en-US" altLang="it-IT" sz="1600" dirty="0"/>
              <a:t>as are </a:t>
            </a:r>
            <a:r>
              <a:rPr lang="en-US" altLang="it-IT" sz="1600" dirty="0" smtClean="0"/>
              <a:t>deemed practicable </a:t>
            </a:r>
            <a:r>
              <a:rPr lang="en-US" altLang="it-IT" sz="1600" dirty="0"/>
              <a:t>and necessary, having regard to the density of the seagoing traffic and </a:t>
            </a:r>
            <a:r>
              <a:rPr lang="en-US" altLang="it-IT" sz="1600" dirty="0" smtClean="0"/>
              <a:t>the navigational </a:t>
            </a:r>
            <a:r>
              <a:rPr lang="en-US" altLang="it-IT" sz="1600" dirty="0"/>
              <a:t>dangers, and </a:t>
            </a:r>
            <a:r>
              <a:rPr lang="en-US" altLang="it-IT" sz="1600" b="1" dirty="0"/>
              <a:t>shall, so far as possible, provide adequate means of locating </a:t>
            </a:r>
            <a:r>
              <a:rPr lang="en-US" altLang="it-IT" sz="1600" b="1" dirty="0" smtClean="0"/>
              <a:t>and rescuing </a:t>
            </a:r>
            <a:r>
              <a:rPr lang="en-US" altLang="it-IT" sz="1600" b="1" dirty="0"/>
              <a:t>such persons</a:t>
            </a:r>
            <a:r>
              <a:rPr lang="en-US" altLang="it-IT" sz="1600" dirty="0"/>
              <a:t>.</a:t>
            </a:r>
          </a:p>
          <a:p>
            <a:pPr lvl="2"/>
            <a:r>
              <a:rPr lang="en-US" altLang="it-IT" sz="1600" dirty="0"/>
              <a:t>2. Each Contracting Government undertakes to make available information to </a:t>
            </a:r>
            <a:r>
              <a:rPr lang="en-US" altLang="it-IT" sz="1600" dirty="0" smtClean="0"/>
              <a:t>the  Organization </a:t>
            </a:r>
            <a:r>
              <a:rPr lang="en-US" altLang="it-IT" sz="1600" dirty="0"/>
              <a:t>concerning its existing search and rescue facilities and the plans for </a:t>
            </a:r>
            <a:r>
              <a:rPr lang="en-US" altLang="it-IT" sz="1600" dirty="0" smtClean="0"/>
              <a:t>changes therein</a:t>
            </a:r>
            <a:r>
              <a:rPr lang="en-US" altLang="it-IT" sz="1600" dirty="0"/>
              <a:t>, if any.</a:t>
            </a:r>
            <a:endParaRPr lang="en-US" altLang="it-IT" sz="1600" dirty="0" smtClean="0"/>
          </a:p>
          <a:p>
            <a:pPr lvl="1"/>
            <a:endParaRPr lang="en-US" altLang="it-IT" sz="2000" dirty="0" smtClean="0"/>
          </a:p>
        </p:txBody>
      </p:sp>
    </p:spTree>
    <p:extLst>
      <p:ext uri="{BB962C8B-B14F-4D97-AF65-F5344CB8AC3E}">
        <p14:creationId xmlns:p14="http://schemas.microsoft.com/office/powerpoint/2010/main" val="42693620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e13.jpg"/>
          <p:cNvPicPr>
            <a:picLocks noGrp="1" noChangeAspect="1"/>
          </p:cNvPicPr>
          <p:nvPr isPhoto="1"/>
        </p:nvPicPr>
        <p:blipFill>
          <a:blip r:embed="rId2">
            <a:lum/>
          </a:blip>
          <a:srcRect l="17290" r="977"/>
          <a:stretch>
            <a:fillRect/>
          </a:stretch>
        </p:blipFill>
        <p:spPr>
          <a:xfrm>
            <a:off x="5940152" y="0"/>
            <a:ext cx="3714776" cy="6858000"/>
          </a:xfrm>
          <a:prstGeom prst="rect">
            <a:avLst/>
          </a:prstGeom>
          <a:noFill/>
          <a:ln>
            <a:noFill/>
          </a:ln>
        </p:spPr>
      </p:pic>
      <p:sp>
        <p:nvSpPr>
          <p:cNvPr id="5" name="Slide Number Placeholder 2"/>
          <p:cNvSpPr>
            <a:spLocks noGrp="1"/>
          </p:cNvSpPr>
          <p:nvPr>
            <p:ph type="sldNum" sz="quarter" idx="12"/>
          </p:nvPr>
        </p:nvSpPr>
        <p:spPr>
          <a:xfrm>
            <a:off x="6553200" y="6248400"/>
            <a:ext cx="2133600" cy="457200"/>
          </a:xfrm>
          <a:noFill/>
          <a:ln>
            <a:miter lim="800000"/>
            <a:headEnd/>
            <a:tailEnd/>
          </a:ln>
        </p:spPr>
        <p:txBody>
          <a:bodyPr/>
          <a:lstStyle/>
          <a:p>
            <a:fld id="{04EDAFC2-8C46-4379-A6C8-2DFAF5B84108}" type="slidenum">
              <a:rPr lang="de-DE" b="1" smtClean="0">
                <a:solidFill>
                  <a:srgbClr val="002060"/>
                </a:solidFill>
              </a:rPr>
              <a:pPr/>
              <a:t>9</a:t>
            </a:fld>
            <a:endParaRPr lang="de-DE" b="1" dirty="0" smtClean="0">
              <a:solidFill>
                <a:srgbClr val="002060"/>
              </a:solidFill>
            </a:endParaRPr>
          </a:p>
        </p:txBody>
      </p:sp>
      <p:pic>
        <p:nvPicPr>
          <p:cNvPr id="6" name="Picture 1" descr="logo blu.jpg"/>
          <p:cNvPicPr>
            <a:picLocks noGrp="1" noChangeAspect="1"/>
          </p:cNvPicPr>
          <p:nvPr isPhoto="1"/>
        </p:nvPicPr>
        <p:blipFill>
          <a:blip r:embed="rId3">
            <a:lum/>
          </a:blip>
          <a:srcRect/>
          <a:stretch>
            <a:fillRect/>
          </a:stretch>
        </p:blipFill>
        <p:spPr>
          <a:xfrm>
            <a:off x="285720" y="285726"/>
            <a:ext cx="1261944" cy="767009"/>
          </a:xfrm>
          <a:prstGeom prst="rect">
            <a:avLst/>
          </a:prstGeom>
          <a:noFill/>
          <a:ln>
            <a:noFill/>
          </a:ln>
        </p:spPr>
      </p:pic>
      <p:sp>
        <p:nvSpPr>
          <p:cNvPr id="7" name="Titolo 1"/>
          <p:cNvSpPr txBox="1">
            <a:spLocks/>
          </p:cNvSpPr>
          <p:nvPr/>
        </p:nvSpPr>
        <p:spPr>
          <a:xfrm>
            <a:off x="1547664" y="274638"/>
            <a:ext cx="7992888" cy="128215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600" dirty="0" smtClean="0"/>
              <a:t>International Conventions – SOLAS </a:t>
            </a:r>
            <a:r>
              <a:rPr lang="it-IT" sz="3600" dirty="0" smtClean="0"/>
              <a:t>’74 II</a:t>
            </a:r>
            <a:endParaRPr lang="it-IT" sz="3600" dirty="0"/>
          </a:p>
        </p:txBody>
      </p:sp>
      <p:sp>
        <p:nvSpPr>
          <p:cNvPr id="8" name="Segnaposto contenuto 2"/>
          <p:cNvSpPr txBox="1">
            <a:spLocks/>
          </p:cNvSpPr>
          <p:nvPr/>
        </p:nvSpPr>
        <p:spPr>
          <a:xfrm>
            <a:off x="285720" y="908720"/>
            <a:ext cx="8617104" cy="508863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it-IT" sz="2400" dirty="0" smtClean="0"/>
              <a:t>Provisions</a:t>
            </a:r>
          </a:p>
          <a:p>
            <a:pPr lvl="1"/>
            <a:r>
              <a:rPr lang="en-US" altLang="it-IT" sz="2000" dirty="0" smtClean="0"/>
              <a:t>Chapter V Reg. 33 – Distress message: obligation and procedures</a:t>
            </a:r>
          </a:p>
          <a:p>
            <a:pPr lvl="2" algn="just"/>
            <a:r>
              <a:rPr lang="en-US" altLang="it-IT" sz="1200" dirty="0" smtClean="0"/>
              <a:t>1</a:t>
            </a:r>
            <a:r>
              <a:rPr lang="en-US" altLang="it-IT" sz="1200" dirty="0"/>
              <a:t>. The </a:t>
            </a:r>
            <a:r>
              <a:rPr lang="en-US" altLang="it-IT" sz="1200" b="1" dirty="0"/>
              <a:t>master</a:t>
            </a:r>
            <a:r>
              <a:rPr lang="en-US" altLang="it-IT" sz="1200" dirty="0"/>
              <a:t> of a ship at sea which is in a position to be able to provide assistance, </a:t>
            </a:r>
            <a:r>
              <a:rPr lang="en-US" altLang="it-IT" sz="1200" dirty="0" smtClean="0"/>
              <a:t>on </a:t>
            </a:r>
            <a:r>
              <a:rPr lang="en-US" altLang="it-IT" sz="1200" b="1" dirty="0" smtClean="0"/>
              <a:t>receiving </a:t>
            </a:r>
            <a:r>
              <a:rPr lang="en-US" altLang="it-IT" sz="1200" b="1" dirty="0"/>
              <a:t>a signal </a:t>
            </a:r>
            <a:r>
              <a:rPr lang="en-US" altLang="it-IT" sz="1200" dirty="0"/>
              <a:t>from any source that persons are in distress at sea, is bound to </a:t>
            </a:r>
            <a:r>
              <a:rPr lang="en-US" altLang="it-IT" sz="1200" dirty="0" smtClean="0"/>
              <a:t>proceed with all </a:t>
            </a:r>
            <a:r>
              <a:rPr lang="en-US" altLang="it-IT" sz="1200" dirty="0"/>
              <a:t>speed to their assistance, if possible informing them or the search and rescue service </a:t>
            </a:r>
            <a:r>
              <a:rPr lang="en-US" altLang="it-IT" sz="1200" dirty="0" smtClean="0"/>
              <a:t>that the </a:t>
            </a:r>
            <a:r>
              <a:rPr lang="en-US" altLang="it-IT" sz="1200" dirty="0"/>
              <a:t>ship is doing so. If the ship receiving the distress alert is unable or, in the </a:t>
            </a:r>
            <a:r>
              <a:rPr lang="en-US" altLang="it-IT" sz="1200" dirty="0" smtClean="0"/>
              <a:t>special circumstances </a:t>
            </a:r>
            <a:r>
              <a:rPr lang="en-US" altLang="it-IT" sz="1200" dirty="0"/>
              <a:t>of the case, considers it unreasonable or unnecessary to proceed to </a:t>
            </a:r>
            <a:r>
              <a:rPr lang="en-US" altLang="it-IT" sz="1200" dirty="0" smtClean="0"/>
              <a:t>their assistance</a:t>
            </a:r>
            <a:r>
              <a:rPr lang="en-US" altLang="it-IT" sz="1200" dirty="0"/>
              <a:t>, the master must </a:t>
            </a:r>
            <a:r>
              <a:rPr lang="en-US" altLang="it-IT" sz="1200" b="1" dirty="0"/>
              <a:t>enter the log-book the reason for failing to proceed to the assistance of the person in distress</a:t>
            </a:r>
            <a:r>
              <a:rPr lang="en-US" altLang="it-IT" sz="1200" dirty="0"/>
              <a:t>, taking into account </a:t>
            </a:r>
            <a:r>
              <a:rPr lang="en-US" altLang="it-IT" sz="1200" b="1" dirty="0"/>
              <a:t>the recommendation of </a:t>
            </a:r>
            <a:r>
              <a:rPr lang="en-US" altLang="it-IT" sz="1200" b="1" dirty="0" smtClean="0"/>
              <a:t>the Organization </a:t>
            </a:r>
            <a:r>
              <a:rPr lang="en-US" altLang="it-IT" sz="1200" b="1" dirty="0"/>
              <a:t>to inform the appropriate search and rescue service accordingly.</a:t>
            </a:r>
          </a:p>
          <a:p>
            <a:pPr lvl="2" algn="just"/>
            <a:r>
              <a:rPr lang="en-US" altLang="it-IT" sz="1200" dirty="0"/>
              <a:t>2. The </a:t>
            </a:r>
            <a:r>
              <a:rPr lang="en-US" altLang="it-IT" sz="1200" b="1" dirty="0"/>
              <a:t>master of a ship in distress or the search and rescue service concerned</a:t>
            </a:r>
            <a:r>
              <a:rPr lang="en-US" altLang="it-IT" sz="1200" dirty="0"/>
              <a:t>, </a:t>
            </a:r>
            <a:r>
              <a:rPr lang="en-US" altLang="it-IT" sz="1200" dirty="0" smtClean="0"/>
              <a:t>after consultation</a:t>
            </a:r>
            <a:r>
              <a:rPr lang="en-US" altLang="it-IT" sz="1200" dirty="0"/>
              <a:t>, so far as may be possible, with the masters of ships which answer the </a:t>
            </a:r>
            <a:r>
              <a:rPr lang="en-US" altLang="it-IT" sz="1200" dirty="0" smtClean="0"/>
              <a:t>distress alert</a:t>
            </a:r>
            <a:r>
              <a:rPr lang="en-US" altLang="it-IT" sz="1200" dirty="0"/>
              <a:t>, has the right to requisition one or more of those ships as the master of the ship in </a:t>
            </a:r>
            <a:r>
              <a:rPr lang="en-US" altLang="it-IT" sz="1200" dirty="0" smtClean="0"/>
              <a:t>distress or </a:t>
            </a:r>
            <a:r>
              <a:rPr lang="en-US" altLang="it-IT" sz="1200" dirty="0"/>
              <a:t>the search and rescue service considers best able to render assistance, and it shall be </a:t>
            </a:r>
            <a:r>
              <a:rPr lang="en-US" altLang="it-IT" sz="1200" dirty="0" smtClean="0"/>
              <a:t>the duty </a:t>
            </a:r>
            <a:r>
              <a:rPr lang="en-US" altLang="it-IT" sz="1200" dirty="0"/>
              <a:t>of the master or masters of the ship or ships requisitioned to coy with the requisition </a:t>
            </a:r>
            <a:r>
              <a:rPr lang="en-US" altLang="it-IT" sz="1200" dirty="0" smtClean="0"/>
              <a:t>by continuing </a:t>
            </a:r>
            <a:r>
              <a:rPr lang="en-US" altLang="it-IT" sz="1200" dirty="0"/>
              <a:t>to proceed with all speed to the assistance of persons in distress.</a:t>
            </a:r>
          </a:p>
          <a:p>
            <a:pPr lvl="2" algn="just"/>
            <a:r>
              <a:rPr lang="en-US" altLang="it-IT" sz="1200" dirty="0"/>
              <a:t>3. Masters of ships shall be released from the obligation imposed by paragraph 1 </a:t>
            </a:r>
            <a:r>
              <a:rPr lang="en-US" altLang="it-IT" sz="1200" dirty="0" smtClean="0"/>
              <a:t>on learning </a:t>
            </a:r>
            <a:r>
              <a:rPr lang="en-US" altLang="it-IT" sz="1200" dirty="0"/>
              <a:t>that their ships have not been requisitioned and that one or more other ships </a:t>
            </a:r>
            <a:r>
              <a:rPr lang="en-US" altLang="it-IT" sz="1200" dirty="0" smtClean="0"/>
              <a:t>have been </a:t>
            </a:r>
            <a:r>
              <a:rPr lang="en-US" altLang="it-IT" sz="1200" dirty="0"/>
              <a:t>requisitioned and are complying with the requisition. The decision shall, if possible, </a:t>
            </a:r>
            <a:r>
              <a:rPr lang="en-US" altLang="it-IT" sz="1200" dirty="0" smtClean="0"/>
              <a:t>be communicated </a:t>
            </a:r>
            <a:r>
              <a:rPr lang="en-US" altLang="it-IT" sz="1200" dirty="0"/>
              <a:t>to the other requisitioned ships and to search and rescue service.</a:t>
            </a:r>
          </a:p>
          <a:p>
            <a:pPr lvl="2" algn="just"/>
            <a:r>
              <a:rPr lang="en-US" altLang="it-IT" sz="1200" dirty="0"/>
              <a:t>4. The master of a ship shall be released from the obligation imposed by paragraph 1 and</a:t>
            </a:r>
            <a:r>
              <a:rPr lang="en-US" altLang="it-IT" sz="1200" dirty="0" smtClean="0"/>
              <a:t>, if </a:t>
            </a:r>
            <a:r>
              <a:rPr lang="en-US" altLang="it-IT" sz="1200" dirty="0"/>
              <a:t>his ship has been requisitioned, from the obligation imposed by paragraph 2 on </a:t>
            </a:r>
            <a:r>
              <a:rPr lang="en-US" altLang="it-IT" sz="1200" dirty="0" smtClean="0"/>
              <a:t>being informed </a:t>
            </a:r>
            <a:r>
              <a:rPr lang="en-US" altLang="it-IT" sz="1200" dirty="0"/>
              <a:t>by the person in distress or by the search and rescue service or by the master </a:t>
            </a:r>
            <a:r>
              <a:rPr lang="en-US" altLang="it-IT" sz="1200" dirty="0" smtClean="0"/>
              <a:t>of another </a:t>
            </a:r>
            <a:r>
              <a:rPr lang="en-US" altLang="it-IT" sz="1200" dirty="0"/>
              <a:t>ship which has reached such person that assistance is no longer necessary.</a:t>
            </a:r>
          </a:p>
          <a:p>
            <a:pPr lvl="2" algn="just"/>
            <a:r>
              <a:rPr lang="en-US" altLang="it-IT" sz="1200" dirty="0"/>
              <a:t>5. The provision of this regulation do not prejudice the Convention for the Unification </a:t>
            </a:r>
            <a:r>
              <a:rPr lang="en-US" altLang="it-IT" sz="1200" dirty="0" smtClean="0"/>
              <a:t>of Certain </a:t>
            </a:r>
            <a:r>
              <a:rPr lang="en-US" altLang="it-IT" sz="1200" dirty="0"/>
              <a:t>Rules of Law relating to the Assistance and Salvage at Sea, signed at Brussels on </a:t>
            </a:r>
            <a:r>
              <a:rPr lang="en-US" altLang="it-IT" sz="1200" dirty="0" smtClean="0"/>
              <a:t>23 September </a:t>
            </a:r>
            <a:r>
              <a:rPr lang="en-US" altLang="it-IT" sz="1200" dirty="0"/>
              <a:t>1910, particularly the obligation to render assistance imposed by article 11 of </a:t>
            </a:r>
            <a:r>
              <a:rPr lang="en-US" altLang="it-IT" sz="1200" dirty="0" smtClean="0"/>
              <a:t>that Convention.</a:t>
            </a:r>
            <a:endParaRPr lang="en-US" altLang="it-IT" sz="1600" dirty="0" smtClean="0"/>
          </a:p>
        </p:txBody>
      </p:sp>
    </p:spTree>
    <p:extLst>
      <p:ext uri="{BB962C8B-B14F-4D97-AF65-F5344CB8AC3E}">
        <p14:creationId xmlns:p14="http://schemas.microsoft.com/office/powerpoint/2010/main" val="4733860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9153</TotalTime>
  <Words>3711</Words>
  <Application>Microsoft Office PowerPoint</Application>
  <PresentationFormat>On-screen Show (4:3)</PresentationFormat>
  <Paragraphs>290</Paragraphs>
  <Slides>23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SHYTI</dc:creator>
  <cp:lastModifiedBy>Arber Gjeta</cp:lastModifiedBy>
  <cp:revision>330</cp:revision>
  <dcterms:created xsi:type="dcterms:W3CDTF">2016-10-18T10:02:39Z</dcterms:created>
  <dcterms:modified xsi:type="dcterms:W3CDTF">2022-04-01T09:36:02Z</dcterms:modified>
</cp:coreProperties>
</file>