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82" r:id="rId4"/>
    <p:sldId id="277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6" r:id="rId21"/>
    <p:sldId id="305" r:id="rId22"/>
    <p:sldId id="276" r:id="rId23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55" autoAdjust="0"/>
  </p:normalViewPr>
  <p:slideViewPr>
    <p:cSldViewPr>
      <p:cViewPr varScale="1">
        <p:scale>
          <a:sx n="75" d="100"/>
          <a:sy n="75" d="100"/>
        </p:scale>
        <p:origin x="10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22.3.2022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28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it-IT" sz="2800" dirty="0" smtClean="0"/>
              <a:t>L’Unione </a:t>
            </a:r>
            <a:r>
              <a:rPr lang="it-IT" sz="2800" dirty="0"/>
              <a:t>Europea e i cittadini di Stati terzi. La migrazione e le frontiere, gli stranieri regolari e </a:t>
            </a:r>
            <a:r>
              <a:rPr lang="it-IT" sz="2800" dirty="0" smtClean="0"/>
              <a:t>irregolari</a:t>
            </a:r>
            <a:r>
              <a:rPr lang="en-US" sz="2800" dirty="0" smtClean="0"/>
              <a:t> 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/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 frontiere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Gli stranieri legalmente residenti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Gli</a:t>
            </a:r>
            <a:r>
              <a:rPr lang="en-US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stranieri</a:t>
            </a:r>
            <a:r>
              <a:rPr lang="en-US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con </a:t>
            </a:r>
            <a:r>
              <a:rPr lang="en-US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soggiorno</a:t>
            </a:r>
            <a:r>
              <a:rPr lang="en-US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irregolare</a:t>
            </a:r>
            <a:endParaRPr lang="de-DE" sz="2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Trento, </a:t>
            </a:r>
            <a:r>
              <a:rPr lang="it-IT" dirty="0" smtClean="0">
                <a:solidFill>
                  <a:srgbClr val="FF0000"/>
                </a:solidFill>
              </a:rPr>
              <a:t>24 Marzo 2022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/>
              <a:t>La protezione </a:t>
            </a:r>
            <a:r>
              <a:rPr lang="it-IT" sz="2800" dirty="0" smtClean="0"/>
              <a:t>dei </a:t>
            </a:r>
            <a:r>
              <a:rPr lang="it-IT" sz="2800" dirty="0"/>
              <a:t>cittadini di Stati Terzi</a:t>
            </a:r>
          </a:p>
          <a:p>
            <a:pPr algn="l"/>
            <a:r>
              <a:rPr lang="it-IT" sz="2800" dirty="0"/>
              <a:t>Protezione internazionale </a:t>
            </a:r>
            <a:r>
              <a:rPr lang="it-IT" sz="2800" dirty="0" smtClean="0"/>
              <a:t>II</a:t>
            </a:r>
            <a:endParaRPr lang="it-IT" sz="36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smtClean="0"/>
              <a:t>Status di </a:t>
            </a:r>
            <a:r>
              <a:rPr lang="en-US" altLang="it-IT" sz="2400" dirty="0" err="1" smtClean="0"/>
              <a:t>rifugiato</a:t>
            </a:r>
            <a:endParaRPr lang="en-US" altLang="it-IT" sz="2400" dirty="0" smtClean="0"/>
          </a:p>
          <a:p>
            <a:pPr lvl="1"/>
            <a:r>
              <a:rPr lang="en-US" altLang="it-IT" sz="2000" dirty="0" err="1" smtClean="0"/>
              <a:t>Esiste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il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rischio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persecuzione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nel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loro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paese</a:t>
            </a:r>
            <a:endParaRPr lang="en-US" altLang="it-IT" sz="2000" dirty="0"/>
          </a:p>
          <a:p>
            <a:pPr lvl="1"/>
            <a:r>
              <a:rPr lang="en-US" altLang="it-IT" sz="2000" dirty="0" smtClean="0"/>
              <a:t>Dir. 2011/95/UE </a:t>
            </a:r>
            <a:r>
              <a:rPr lang="en-US" altLang="it-IT" sz="2000" dirty="0" err="1" smtClean="0"/>
              <a:t>determina</a:t>
            </a:r>
            <a:r>
              <a:rPr lang="en-US" altLang="it-IT" sz="2000" dirty="0" smtClean="0"/>
              <a:t> le </a:t>
            </a:r>
            <a:r>
              <a:rPr lang="en-US" altLang="it-IT" sz="2000" dirty="0" err="1" smtClean="0"/>
              <a:t>condizioni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avere</a:t>
            </a:r>
            <a:r>
              <a:rPr lang="en-US" altLang="it-IT" sz="2000" dirty="0" smtClean="0"/>
              <a:t> la </a:t>
            </a:r>
            <a:r>
              <a:rPr lang="en-US" altLang="it-IT" sz="2000" dirty="0" err="1" smtClean="0"/>
              <a:t>qualifica</a:t>
            </a:r>
            <a:r>
              <a:rPr lang="en-US" altLang="it-IT" sz="2000" dirty="0" smtClean="0"/>
              <a:t> e lo status di </a:t>
            </a:r>
            <a:r>
              <a:rPr lang="en-US" altLang="it-IT" sz="2000" dirty="0" err="1" smtClean="0"/>
              <a:t>rifugiato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articoli</a:t>
            </a:r>
            <a:r>
              <a:rPr lang="en-US" altLang="it-IT" sz="2000" dirty="0" smtClean="0"/>
              <a:t> 13, 18)</a:t>
            </a:r>
          </a:p>
          <a:p>
            <a:pPr lvl="2"/>
            <a:r>
              <a:rPr lang="en-US" altLang="it-IT" sz="1600" dirty="0" smtClean="0"/>
              <a:t>Il </a:t>
            </a:r>
            <a:r>
              <a:rPr lang="en-US" altLang="it-IT" sz="1600" dirty="0" err="1" smtClean="0"/>
              <a:t>rischio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fondato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possono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esercitarsi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atti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persecuzione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suo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paese</a:t>
            </a:r>
            <a:r>
              <a:rPr lang="en-US" altLang="it-IT" sz="1600" dirty="0" smtClean="0"/>
              <a:t> (art 9 e 10)</a:t>
            </a:r>
          </a:p>
          <a:p>
            <a:pPr lvl="3"/>
            <a:r>
              <a:rPr lang="en-US" altLang="it-IT" sz="1200" dirty="0" smtClean="0"/>
              <a:t>Si </a:t>
            </a:r>
            <a:r>
              <a:rPr lang="en-US" altLang="it-IT" sz="1200" dirty="0" err="1" smtClean="0"/>
              <a:t>devono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accertare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caso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dopo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caso</a:t>
            </a:r>
            <a:r>
              <a:rPr lang="en-US" altLang="it-IT" sz="1200" dirty="0" smtClean="0"/>
              <a:t> le </a:t>
            </a:r>
            <a:r>
              <a:rPr lang="en-US" altLang="it-IT" sz="1200" dirty="0" err="1" smtClean="0"/>
              <a:t>violazioni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diritti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fondamentali</a:t>
            </a:r>
            <a:endParaRPr lang="en-US" altLang="it-IT" sz="1200" dirty="0" smtClean="0"/>
          </a:p>
          <a:p>
            <a:pPr lvl="2"/>
            <a:r>
              <a:rPr lang="en-US" altLang="it-IT" sz="1600" dirty="0" err="1" smtClean="0"/>
              <a:t>L’Ordinamento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giuridico</a:t>
            </a:r>
            <a:r>
              <a:rPr lang="en-US" altLang="it-IT" sz="1600" dirty="0" smtClean="0"/>
              <a:t> del </a:t>
            </a:r>
            <a:r>
              <a:rPr lang="en-US" altLang="it-IT" sz="1600" dirty="0" err="1" smtClean="0"/>
              <a:t>suo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paese</a:t>
            </a:r>
            <a:r>
              <a:rPr lang="en-US" altLang="it-IT" sz="1600" dirty="0" smtClean="0"/>
              <a:t> non e in </a:t>
            </a:r>
            <a:r>
              <a:rPr lang="en-US" altLang="it-IT" sz="1600" dirty="0" err="1" smtClean="0"/>
              <a:t>grado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proteggerlo</a:t>
            </a:r>
            <a:r>
              <a:rPr lang="en-US" altLang="it-IT" sz="1600" dirty="0" smtClean="0"/>
              <a:t> (art. 7 e 8)</a:t>
            </a:r>
          </a:p>
          <a:p>
            <a:pPr lvl="2"/>
            <a:r>
              <a:rPr lang="en-US" altLang="it-IT" sz="1600" dirty="0" smtClean="0"/>
              <a:t>Lo status e </a:t>
            </a:r>
            <a:r>
              <a:rPr lang="en-US" altLang="it-IT" sz="1600" dirty="0" err="1" smtClean="0"/>
              <a:t>rilasciato</a:t>
            </a:r>
            <a:r>
              <a:rPr lang="en-US" altLang="it-IT" sz="1600" dirty="0" smtClean="0"/>
              <a:t> se non ci </a:t>
            </a:r>
            <a:r>
              <a:rPr lang="en-US" altLang="it-IT" sz="1600" dirty="0" err="1" smtClean="0"/>
              <a:t>sono</a:t>
            </a:r>
            <a:r>
              <a:rPr lang="en-US" altLang="it-IT" sz="1600" dirty="0" smtClean="0"/>
              <a:t> cause di </a:t>
            </a:r>
            <a:r>
              <a:rPr lang="en-US" altLang="it-IT" sz="1600" dirty="0" err="1" smtClean="0"/>
              <a:t>esclusione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indegnita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internazionale</a:t>
            </a:r>
            <a:r>
              <a:rPr lang="en-US" altLang="it-IT" sz="1600" dirty="0" smtClean="0"/>
              <a:t>) </a:t>
            </a:r>
          </a:p>
          <a:p>
            <a:pPr lvl="3"/>
            <a:r>
              <a:rPr lang="en-US" altLang="it-IT" sz="1200" dirty="0" err="1" smtClean="0"/>
              <a:t>Crimini</a:t>
            </a:r>
            <a:r>
              <a:rPr lang="en-US" altLang="it-IT" sz="1200" dirty="0" smtClean="0"/>
              <a:t> di Guerra </a:t>
            </a:r>
          </a:p>
          <a:p>
            <a:pPr lvl="3"/>
            <a:r>
              <a:rPr lang="en-US" altLang="it-IT" sz="1200" dirty="0" err="1" smtClean="0"/>
              <a:t>Atti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terroristici</a:t>
            </a:r>
            <a:endParaRPr lang="en-US" altLang="it-IT" sz="1200" dirty="0" smtClean="0"/>
          </a:p>
          <a:p>
            <a:pPr lvl="3"/>
            <a:r>
              <a:rPr lang="en-US" altLang="it-IT" sz="1200" dirty="0" smtClean="0"/>
              <a:t>In </a:t>
            </a:r>
            <a:r>
              <a:rPr lang="en-US" altLang="it-IT" sz="1200" dirty="0" err="1" smtClean="0"/>
              <a:t>casi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pericolosita</a:t>
            </a:r>
            <a:r>
              <a:rPr lang="en-US" altLang="it-IT" sz="1200" dirty="0" smtClean="0"/>
              <a:t> del </a:t>
            </a:r>
            <a:r>
              <a:rPr lang="en-US" altLang="it-IT" sz="1200" dirty="0" err="1" smtClean="0"/>
              <a:t>richiedente</a:t>
            </a:r>
            <a:r>
              <a:rPr lang="en-US" altLang="it-IT" sz="1200" dirty="0" smtClean="0"/>
              <a:t> per la </a:t>
            </a:r>
            <a:r>
              <a:rPr lang="en-US" altLang="it-IT" sz="1200" dirty="0" err="1" smtClean="0"/>
              <a:t>sicurezza</a:t>
            </a:r>
            <a:r>
              <a:rPr lang="en-US" altLang="it-IT" sz="1200" dirty="0" smtClean="0"/>
              <a:t> </a:t>
            </a:r>
            <a:r>
              <a:rPr lang="en-US" altLang="it-IT" sz="1200" u="sng" dirty="0" err="1" smtClean="0"/>
              <a:t>Stato</a:t>
            </a:r>
            <a:r>
              <a:rPr lang="en-US" altLang="it-IT" sz="1200" u="sng" dirty="0" smtClean="0"/>
              <a:t> </a:t>
            </a:r>
            <a:r>
              <a:rPr lang="en-US" altLang="it-IT" sz="1200" u="sng" dirty="0" err="1" smtClean="0"/>
              <a:t>membro</a:t>
            </a:r>
            <a:r>
              <a:rPr lang="en-US" altLang="it-IT" sz="1200" u="sng" dirty="0" smtClean="0"/>
              <a:t> </a:t>
            </a:r>
            <a:r>
              <a:rPr lang="en-US" altLang="it-IT" sz="1200" dirty="0" smtClean="0"/>
              <a:t>o </a:t>
            </a:r>
            <a:r>
              <a:rPr lang="en-US" altLang="it-IT" sz="1200" u="sng" dirty="0" err="1" smtClean="0"/>
              <a:t>communita</a:t>
            </a:r>
            <a:r>
              <a:rPr lang="en-US" altLang="it-IT" sz="1200" u="sng" dirty="0" smtClean="0"/>
              <a:t> di </a:t>
            </a:r>
            <a:r>
              <a:rPr lang="en-US" altLang="it-IT" sz="1200" u="sng" dirty="0" err="1" smtClean="0"/>
              <a:t>accoglienza</a:t>
            </a:r>
            <a:r>
              <a:rPr lang="en-US" altLang="it-IT" sz="1200" u="sng" dirty="0" smtClean="0"/>
              <a:t> </a:t>
            </a:r>
            <a:r>
              <a:rPr lang="en-US" altLang="it-IT" sz="1200" dirty="0" smtClean="0"/>
              <a:t>(art 14)</a:t>
            </a:r>
            <a:endParaRPr lang="en-US" altLang="it-IT" sz="1600" dirty="0" smtClean="0"/>
          </a:p>
          <a:p>
            <a:pPr lvl="1"/>
            <a:r>
              <a:rPr lang="en-US" altLang="it-IT" sz="2000" dirty="0" smtClean="0"/>
              <a:t>La </a:t>
            </a:r>
            <a:r>
              <a:rPr lang="en-US" altLang="it-IT" sz="2000" dirty="0" err="1" smtClean="0"/>
              <a:t>giurisprudenza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della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CdG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fonda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basa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quella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della</a:t>
            </a:r>
            <a:r>
              <a:rPr lang="en-US" altLang="it-IT" sz="2000" dirty="0" smtClean="0"/>
              <a:t> CEDU</a:t>
            </a:r>
            <a:endParaRPr lang="en-US" altLang="it-IT" sz="1200" dirty="0" smtClean="0"/>
          </a:p>
          <a:p>
            <a:r>
              <a:rPr lang="en-US" altLang="it-IT" sz="2400" dirty="0" smtClean="0"/>
              <a:t>Status </a:t>
            </a:r>
            <a:r>
              <a:rPr lang="en-US" altLang="it-IT" sz="2400" dirty="0" err="1" smtClean="0"/>
              <a:t>della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Protezione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sussidiaria</a:t>
            </a:r>
            <a:r>
              <a:rPr lang="en-US" altLang="it-IT" sz="2400" dirty="0"/>
              <a:t> </a:t>
            </a:r>
            <a:r>
              <a:rPr lang="en-US" altLang="it-IT" sz="2000" dirty="0" smtClean="0"/>
              <a:t>(</a:t>
            </a:r>
            <a:r>
              <a:rPr lang="en-US" altLang="it-IT" sz="2000" dirty="0" err="1" smtClean="0"/>
              <a:t>deriva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dalla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giurisprudenza</a:t>
            </a:r>
            <a:r>
              <a:rPr lang="en-US" altLang="it-IT" sz="2000" dirty="0" smtClean="0"/>
              <a:t> CEDU)</a:t>
            </a:r>
            <a:endParaRPr lang="en-US" altLang="it-IT" sz="2400" dirty="0" smtClean="0"/>
          </a:p>
          <a:p>
            <a:pPr lvl="1"/>
            <a:r>
              <a:rPr lang="en-US" altLang="it-IT" sz="1800" dirty="0" err="1" smtClean="0"/>
              <a:t>Gli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stranieri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che</a:t>
            </a:r>
            <a:r>
              <a:rPr lang="en-US" altLang="it-IT" sz="1800" dirty="0" smtClean="0"/>
              <a:t> non </a:t>
            </a:r>
            <a:r>
              <a:rPr lang="en-US" altLang="it-IT" sz="1800" dirty="0" err="1" smtClean="0"/>
              <a:t>vengono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perseguitati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loro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paese</a:t>
            </a:r>
            <a:r>
              <a:rPr lang="en-US" altLang="it-IT" sz="1800" dirty="0" smtClean="0"/>
              <a:t> ma </a:t>
            </a:r>
            <a:r>
              <a:rPr lang="en-US" altLang="it-IT" sz="1800" dirty="0" err="1" smtClean="0"/>
              <a:t>corrono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rischio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subire</a:t>
            </a:r>
            <a:r>
              <a:rPr lang="en-US" altLang="it-IT" sz="1800" dirty="0" smtClean="0"/>
              <a:t> un grave </a:t>
            </a:r>
            <a:r>
              <a:rPr lang="en-US" altLang="it-IT" sz="1800" dirty="0" err="1" smtClean="0"/>
              <a:t>danno</a:t>
            </a:r>
            <a:r>
              <a:rPr lang="en-US" altLang="it-IT" sz="1800" dirty="0" smtClean="0"/>
              <a:t> (art. 15) : </a:t>
            </a:r>
            <a:r>
              <a:rPr lang="en-US" altLang="it-IT" sz="1800" dirty="0" err="1" smtClean="0"/>
              <a:t>condanna</a:t>
            </a:r>
            <a:r>
              <a:rPr lang="en-US" altLang="it-IT" sz="1800" dirty="0" smtClean="0"/>
              <a:t> o </a:t>
            </a:r>
            <a:r>
              <a:rPr lang="en-US" altLang="it-IT" sz="1800" dirty="0" err="1" smtClean="0"/>
              <a:t>esecuzione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della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pena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morte</a:t>
            </a:r>
            <a:r>
              <a:rPr lang="en-US" altLang="it-IT" sz="1800" dirty="0" smtClean="0"/>
              <a:t>; </a:t>
            </a:r>
            <a:r>
              <a:rPr lang="en-US" altLang="it-IT" sz="1800" dirty="0" err="1" smtClean="0"/>
              <a:t>tortura</a:t>
            </a:r>
            <a:r>
              <a:rPr lang="en-US" altLang="it-IT" sz="1800" dirty="0" smtClean="0"/>
              <a:t> o </a:t>
            </a:r>
            <a:r>
              <a:rPr lang="en-US" altLang="it-IT" sz="1800" dirty="0" err="1" smtClean="0"/>
              <a:t>trattamento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inumano</a:t>
            </a:r>
            <a:r>
              <a:rPr lang="en-US" altLang="it-IT" sz="1800" dirty="0" smtClean="0"/>
              <a:t>; </a:t>
            </a:r>
            <a:r>
              <a:rPr lang="en-US" altLang="it-IT" sz="1800" dirty="0" err="1" smtClean="0"/>
              <a:t>minaccia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individuale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alla</a:t>
            </a:r>
            <a:r>
              <a:rPr lang="en-US" altLang="it-IT" sz="1800" dirty="0" smtClean="0"/>
              <a:t> vita da </a:t>
            </a:r>
            <a:r>
              <a:rPr lang="en-US" altLang="it-IT" sz="1800" dirty="0" err="1" smtClean="0"/>
              <a:t>violenza</a:t>
            </a:r>
            <a:r>
              <a:rPr lang="en-US" altLang="it-IT" sz="1800" dirty="0" smtClean="0"/>
              <a:t> indiscriminate in </a:t>
            </a:r>
            <a:r>
              <a:rPr lang="en-US" altLang="it-IT" sz="1800" dirty="0" err="1" smtClean="0"/>
              <a:t>situazioni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conflitto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armato</a:t>
            </a:r>
            <a:endParaRPr lang="en-US" altLang="it-IT" sz="1800" dirty="0" smtClean="0"/>
          </a:p>
          <a:p>
            <a:r>
              <a:rPr lang="en-US" altLang="it-IT" sz="2200" dirty="0" smtClean="0"/>
              <a:t>Status </a:t>
            </a:r>
            <a:r>
              <a:rPr lang="en-US" altLang="it-IT" sz="2200" dirty="0" err="1" smtClean="0"/>
              <a:t>della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Protezione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temporanea</a:t>
            </a:r>
            <a:r>
              <a:rPr lang="en-US" altLang="it-IT" sz="2200" dirty="0" smtClean="0"/>
              <a:t> – per </a:t>
            </a:r>
            <a:r>
              <a:rPr lang="en-US" altLang="it-IT" sz="2200" dirty="0" err="1" smtClean="0"/>
              <a:t>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sfollati</a:t>
            </a:r>
            <a:endParaRPr lang="en-US" altLang="it-IT" sz="2200" dirty="0" smtClean="0"/>
          </a:p>
          <a:p>
            <a:pPr marL="0" indent="0">
              <a:buNone/>
            </a:pPr>
            <a:endParaRPr lang="en-US" altLang="it-IT" sz="44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40816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/>
              <a:t>La protezione dei cittadini di Stati Terzi</a:t>
            </a:r>
          </a:p>
          <a:p>
            <a:pPr algn="l"/>
            <a:r>
              <a:rPr lang="it-IT" sz="2800" dirty="0" smtClean="0"/>
              <a:t>La protezione internazionale dei richiedenti III</a:t>
            </a:r>
            <a:r>
              <a:rPr lang="it-IT" sz="3200" dirty="0" smtClean="0"/>
              <a:t>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29432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smtClean="0"/>
              <a:t>La </a:t>
            </a:r>
            <a:r>
              <a:rPr lang="en-US" altLang="it-IT" sz="2400" dirty="0" err="1" smtClean="0"/>
              <a:t>protezione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richiedenti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asilo</a:t>
            </a:r>
            <a:endParaRPr lang="en-US" altLang="it-IT" sz="2400" dirty="0" smtClean="0"/>
          </a:p>
          <a:p>
            <a:pPr lvl="1"/>
            <a:r>
              <a:rPr lang="en-US" altLang="it-IT" sz="2000" dirty="0" err="1" smtClean="0"/>
              <a:t>Gli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stranieri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hanno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presentato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una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richiesta</a:t>
            </a:r>
            <a:r>
              <a:rPr lang="en-US" altLang="it-IT" sz="2000" dirty="0" smtClean="0"/>
              <a:t> e in </a:t>
            </a:r>
            <a:r>
              <a:rPr lang="en-US" altLang="it-IT" sz="2000" dirty="0" err="1" smtClean="0"/>
              <a:t>attesa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una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decisione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definitiva</a:t>
            </a:r>
            <a:endParaRPr lang="en-US" altLang="it-IT" sz="2000" dirty="0" smtClean="0"/>
          </a:p>
          <a:p>
            <a:pPr lvl="2"/>
            <a:r>
              <a:rPr lang="en-US" altLang="it-IT" sz="1600" dirty="0"/>
              <a:t> </a:t>
            </a:r>
            <a:r>
              <a:rPr lang="en-US" altLang="it-IT" sz="1600" dirty="0" err="1" smtClean="0"/>
              <a:t>Estesa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loro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familiari</a:t>
            </a:r>
            <a:endParaRPr lang="en-US" altLang="it-IT" sz="1600" dirty="0" smtClean="0"/>
          </a:p>
          <a:p>
            <a:pPr lvl="1"/>
            <a:r>
              <a:rPr lang="en-US" altLang="it-IT" sz="2000" dirty="0" smtClean="0"/>
              <a:t>Dir. 2013/32/UE</a:t>
            </a:r>
            <a:endParaRPr lang="en-US" altLang="it-IT" sz="2200" dirty="0" smtClean="0"/>
          </a:p>
          <a:p>
            <a:r>
              <a:rPr lang="en-US" altLang="it-IT" sz="2200" dirty="0" err="1" smtClean="0"/>
              <a:t>Stranieri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provenienti</a:t>
            </a:r>
            <a:r>
              <a:rPr lang="en-US" altLang="it-IT" sz="2200" dirty="0" smtClean="0"/>
              <a:t> da </a:t>
            </a:r>
            <a:r>
              <a:rPr lang="en-US" altLang="it-IT" sz="2200" dirty="0" err="1" smtClean="0"/>
              <a:t>Stati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terzi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sicuri</a:t>
            </a:r>
            <a:r>
              <a:rPr lang="en-US" altLang="it-IT" sz="2200" dirty="0" smtClean="0"/>
              <a:t> (art. 35-39 dir.)</a:t>
            </a:r>
          </a:p>
          <a:p>
            <a:pPr lvl="1"/>
            <a:r>
              <a:rPr lang="en-US" altLang="it-IT" sz="1800" dirty="0" smtClean="0"/>
              <a:t>Si presume </a:t>
            </a:r>
            <a:r>
              <a:rPr lang="en-US" altLang="it-IT" sz="1800" dirty="0" err="1" smtClean="0"/>
              <a:t>che</a:t>
            </a:r>
            <a:r>
              <a:rPr lang="en-US" altLang="it-IT" sz="1800" dirty="0" smtClean="0"/>
              <a:t> non </a:t>
            </a:r>
            <a:r>
              <a:rPr lang="en-US" altLang="it-IT" sz="1800" dirty="0" err="1" smtClean="0"/>
              <a:t>hanno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bisono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una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protezione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internazionale</a:t>
            </a:r>
            <a:endParaRPr lang="en-US" altLang="it-IT" sz="1800" dirty="0" smtClean="0"/>
          </a:p>
          <a:p>
            <a:pPr lvl="1"/>
            <a:r>
              <a:rPr lang="en-US" altLang="it-IT" sz="1800" dirty="0" err="1" smtClean="0"/>
              <a:t>Presunzione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relativa</a:t>
            </a:r>
            <a:r>
              <a:rPr lang="en-US" altLang="it-IT" sz="1800" dirty="0" smtClean="0"/>
              <a:t> – lo </a:t>
            </a:r>
            <a:r>
              <a:rPr lang="en-US" altLang="it-IT" sz="1800" dirty="0" err="1" smtClean="0"/>
              <a:t>straniero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puo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provare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che</a:t>
            </a:r>
            <a:r>
              <a:rPr lang="en-US" altLang="it-IT" sz="1800" dirty="0" smtClean="0"/>
              <a:t> quell </a:t>
            </a:r>
            <a:r>
              <a:rPr lang="en-US" altLang="it-IT" sz="1800" dirty="0" err="1" smtClean="0"/>
              <a:t>terzo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paese</a:t>
            </a:r>
            <a:r>
              <a:rPr lang="en-US" altLang="it-IT" sz="1800" dirty="0" smtClean="0"/>
              <a:t> nun e </a:t>
            </a:r>
            <a:r>
              <a:rPr lang="en-US" altLang="it-IT" sz="1800" dirty="0" err="1" smtClean="0"/>
              <a:t>sicuro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suo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caso</a:t>
            </a:r>
            <a:r>
              <a:rPr lang="en-US" altLang="it-IT" sz="1800" dirty="0" smtClean="0"/>
              <a:t> di specie</a:t>
            </a:r>
          </a:p>
          <a:p>
            <a:pPr lvl="1"/>
            <a:r>
              <a:rPr lang="en-US" altLang="it-IT" sz="1800" dirty="0" err="1" smtClean="0"/>
              <a:t>CdG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ha </a:t>
            </a:r>
            <a:r>
              <a:rPr lang="en-US" altLang="it-IT" sz="1800" dirty="0" err="1" smtClean="0"/>
              <a:t>sancito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che</a:t>
            </a:r>
            <a:r>
              <a:rPr lang="en-US" altLang="it-IT" sz="1800" dirty="0" smtClean="0"/>
              <a:t> le </a:t>
            </a:r>
            <a:r>
              <a:rPr lang="en-US" altLang="it-IT" sz="1800" dirty="0" err="1" smtClean="0"/>
              <a:t>condizioni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considerarsi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paese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sicuro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sono</a:t>
            </a:r>
            <a:r>
              <a:rPr lang="en-US" altLang="it-IT" sz="1800" dirty="0" smtClean="0"/>
              <a:t> cumulative, e la </a:t>
            </a:r>
            <a:r>
              <a:rPr lang="en-US" altLang="it-IT" sz="1800" dirty="0" err="1" smtClean="0"/>
              <a:t>transposizione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esse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nelle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legislazioni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nazionali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devono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essere</a:t>
            </a:r>
            <a:r>
              <a:rPr lang="en-US" altLang="it-IT" sz="1800" dirty="0" smtClean="0"/>
              <a:t> complete per </a:t>
            </a:r>
            <a:r>
              <a:rPr lang="en-US" altLang="it-IT" sz="1800" dirty="0" err="1" smtClean="0"/>
              <a:t>definire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paese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sicuro</a:t>
            </a:r>
            <a:endParaRPr lang="en-US" altLang="it-IT" sz="1800" dirty="0" smtClean="0"/>
          </a:p>
          <a:p>
            <a:pPr lvl="2"/>
            <a:r>
              <a:rPr lang="en-US" altLang="it-IT" sz="1400" dirty="0" smtClean="0"/>
              <a:t>C-585/16 </a:t>
            </a:r>
            <a:r>
              <a:rPr lang="en-US" altLang="it-IT" sz="1400" dirty="0" err="1" smtClean="0"/>
              <a:t>Alheto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punti</a:t>
            </a:r>
            <a:r>
              <a:rPr lang="en-US" altLang="it-IT" sz="1400" dirty="0" smtClean="0"/>
              <a:t> 120 e ss.</a:t>
            </a:r>
          </a:p>
          <a:p>
            <a:r>
              <a:rPr lang="en-US" altLang="it-IT" sz="2200" dirty="0" err="1" smtClean="0"/>
              <a:t>Protezione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complementare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dalla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legislazione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nazionale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paese</a:t>
            </a:r>
            <a:r>
              <a:rPr lang="en-US" altLang="it-IT" sz="2200" dirty="0" smtClean="0"/>
              <a:t> UE</a:t>
            </a:r>
          </a:p>
          <a:p>
            <a:pPr lvl="1"/>
            <a:r>
              <a:rPr lang="en-US" altLang="it-IT" sz="1400" dirty="0" err="1" smtClean="0"/>
              <a:t>Devono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ricadere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fuori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dalla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nozione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dell’asilo</a:t>
            </a:r>
            <a:r>
              <a:rPr lang="en-US" altLang="it-IT" sz="1400" dirty="0" smtClean="0"/>
              <a:t> o </a:t>
            </a:r>
            <a:r>
              <a:rPr lang="en-US" altLang="it-IT" sz="1400" dirty="0" err="1" smtClean="0"/>
              <a:t>protezione</a:t>
            </a:r>
            <a:r>
              <a:rPr lang="en-US" altLang="it-IT" sz="1400" dirty="0" smtClean="0"/>
              <a:t> di cui </a:t>
            </a:r>
            <a:r>
              <a:rPr lang="en-US" altLang="it-IT" sz="1400" dirty="0" err="1" smtClean="0"/>
              <a:t>alla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Direttiva</a:t>
            </a:r>
            <a:r>
              <a:rPr lang="en-US" altLang="it-IT" sz="1400" dirty="0" smtClean="0"/>
              <a:t> (C-57/09 e C-101/09, B. e D., </a:t>
            </a:r>
            <a:r>
              <a:rPr lang="en-US" altLang="it-IT" sz="1400" dirty="0" err="1" smtClean="0"/>
              <a:t>punto</a:t>
            </a:r>
            <a:r>
              <a:rPr lang="en-US" altLang="it-IT" sz="1400" dirty="0" smtClean="0"/>
              <a:t> 115, 118-119) – </a:t>
            </a:r>
            <a:r>
              <a:rPr lang="en-US" altLang="it-IT" sz="1400" dirty="0" err="1" smtClean="0"/>
              <a:t>interpretazione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restrittiva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della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CdG</a:t>
            </a:r>
            <a:endParaRPr lang="en-US" altLang="it-IT" sz="1400" dirty="0" smtClean="0"/>
          </a:p>
          <a:p>
            <a:pPr lvl="1"/>
            <a:r>
              <a:rPr lang="en-US" altLang="it-IT" sz="1400" dirty="0" err="1" smtClean="0"/>
              <a:t>Devono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essere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compatibili</a:t>
            </a:r>
            <a:r>
              <a:rPr lang="en-US" altLang="it-IT" sz="1400" dirty="0" smtClean="0"/>
              <a:t> con </a:t>
            </a:r>
            <a:r>
              <a:rPr lang="en-US" altLang="it-IT" sz="1400" dirty="0" err="1" smtClean="0"/>
              <a:t>il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diritto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derivato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della</a:t>
            </a:r>
            <a:r>
              <a:rPr lang="en-US" altLang="it-IT" sz="1400" dirty="0" smtClean="0"/>
              <a:t> UE</a:t>
            </a:r>
          </a:p>
          <a:p>
            <a:pPr marL="0" indent="0">
              <a:buNone/>
            </a:pPr>
            <a:endParaRPr lang="en-US" altLang="it-IT" sz="44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42697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662040" y="187251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400" dirty="0" smtClean="0"/>
              <a:t>I diritti del richiedente dello status di rifugiato o protezione internazionale</a:t>
            </a:r>
            <a:endParaRPr lang="it-IT" sz="36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980728"/>
            <a:ext cx="8507288" cy="572487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smtClean="0"/>
              <a:t>I </a:t>
            </a:r>
            <a:r>
              <a:rPr lang="en-US" altLang="it-IT" sz="2400" dirty="0" err="1" smtClean="0"/>
              <a:t>diritti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garantiti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dalla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Convenzione</a:t>
            </a:r>
            <a:r>
              <a:rPr lang="en-US" altLang="it-IT" sz="2400" dirty="0" smtClean="0"/>
              <a:t> di Ginevra 1951</a:t>
            </a:r>
          </a:p>
          <a:p>
            <a:pPr lvl="1"/>
            <a:r>
              <a:rPr lang="en-US" altLang="it-IT" sz="2000" dirty="0" err="1" smtClean="0"/>
              <a:t>Diritto</a:t>
            </a:r>
            <a:r>
              <a:rPr lang="en-US" altLang="it-IT" sz="2000" dirty="0" smtClean="0"/>
              <a:t> di non </a:t>
            </a:r>
            <a:r>
              <a:rPr lang="en-US" altLang="it-IT" sz="2000" dirty="0" err="1" smtClean="0"/>
              <a:t>essere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rimpatriato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nello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Stato</a:t>
            </a:r>
            <a:r>
              <a:rPr lang="en-US" altLang="it-IT" sz="2000" dirty="0" smtClean="0"/>
              <a:t> a </a:t>
            </a:r>
            <a:r>
              <a:rPr lang="en-US" altLang="it-IT" sz="2000" dirty="0" err="1" smtClean="0"/>
              <a:t>rischio</a:t>
            </a:r>
            <a:r>
              <a:rPr lang="en-US" altLang="it-IT" sz="2000" dirty="0" smtClean="0"/>
              <a:t> (non </a:t>
            </a:r>
            <a:r>
              <a:rPr lang="en-US" altLang="it-IT" sz="2000" dirty="0" err="1" smtClean="0"/>
              <a:t>refoulement</a:t>
            </a:r>
            <a:r>
              <a:rPr lang="en-US" altLang="it-IT" sz="2000" dirty="0" smtClean="0"/>
              <a:t>)</a:t>
            </a:r>
          </a:p>
          <a:p>
            <a:pPr lvl="2"/>
            <a:r>
              <a:rPr lang="en-US" altLang="it-IT" sz="1600" dirty="0" err="1" smtClean="0"/>
              <a:t>Articolo</a:t>
            </a:r>
            <a:r>
              <a:rPr lang="en-US" altLang="it-IT" sz="1600" dirty="0" smtClean="0"/>
              <a:t> 3 CEDU</a:t>
            </a:r>
          </a:p>
          <a:p>
            <a:pPr lvl="2"/>
            <a:r>
              <a:rPr lang="en-US" altLang="it-IT" sz="1600" dirty="0" smtClean="0"/>
              <a:t>Art. 19.2 Carta </a:t>
            </a:r>
            <a:r>
              <a:rPr lang="en-US" altLang="it-IT" sz="1600" dirty="0" err="1" smtClean="0"/>
              <a:t>dei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Diritti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Fondamentali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dell’UE</a:t>
            </a:r>
            <a:endParaRPr lang="en-US" altLang="it-IT" sz="1600" dirty="0"/>
          </a:p>
          <a:p>
            <a:pPr lvl="1"/>
            <a:r>
              <a:rPr lang="en-US" altLang="it-IT" sz="2000" dirty="0" smtClean="0"/>
              <a:t>Il </a:t>
            </a:r>
            <a:r>
              <a:rPr lang="en-US" altLang="it-IT" sz="2000" dirty="0" err="1" smtClean="0"/>
              <a:t>diritto</a:t>
            </a:r>
            <a:r>
              <a:rPr lang="en-US" altLang="it-IT" sz="2000" dirty="0" smtClean="0"/>
              <a:t> al </a:t>
            </a:r>
            <a:r>
              <a:rPr lang="en-US" altLang="it-IT" sz="2000" dirty="0" err="1" smtClean="0"/>
              <a:t>rilascio</a:t>
            </a:r>
            <a:r>
              <a:rPr lang="en-US" altLang="it-IT" sz="2000" dirty="0" smtClean="0"/>
              <a:t> di un </a:t>
            </a:r>
            <a:r>
              <a:rPr lang="en-US" altLang="it-IT" sz="2000" dirty="0" err="1" smtClean="0"/>
              <a:t>titolo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soggiorno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permeso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soggiorno</a:t>
            </a:r>
            <a:r>
              <a:rPr lang="en-US" altLang="it-IT" sz="2000" dirty="0" smtClean="0"/>
              <a:t>)</a:t>
            </a:r>
            <a:endParaRPr lang="en-US" altLang="it-IT" sz="1600" dirty="0" smtClean="0"/>
          </a:p>
          <a:p>
            <a:pPr lvl="1"/>
            <a:r>
              <a:rPr lang="en-US" altLang="it-IT" sz="2000" dirty="0" smtClean="0"/>
              <a:t>Dir. 2011/95/UE</a:t>
            </a:r>
            <a:endParaRPr lang="en-US" altLang="it-IT" sz="2200" dirty="0" smtClean="0"/>
          </a:p>
          <a:p>
            <a:r>
              <a:rPr lang="en-US" altLang="it-IT" sz="2200" dirty="0" err="1" smtClean="0"/>
              <a:t>Eccezioni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ai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godimenti</a:t>
            </a:r>
            <a:r>
              <a:rPr lang="en-US" altLang="it-IT" sz="2200" dirty="0" smtClean="0"/>
              <a:t> di </a:t>
            </a:r>
            <a:r>
              <a:rPr lang="en-US" altLang="it-IT" sz="2200" dirty="0" err="1" smtClean="0"/>
              <a:t>tali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diritti</a:t>
            </a:r>
            <a:endParaRPr lang="en-US" altLang="it-IT" sz="2200" dirty="0" smtClean="0"/>
          </a:p>
          <a:p>
            <a:pPr lvl="1"/>
            <a:r>
              <a:rPr lang="en-US" altLang="it-IT" sz="2000" dirty="0" err="1" smtClean="0"/>
              <a:t>Puo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essere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respinto</a:t>
            </a:r>
            <a:r>
              <a:rPr lang="en-US" altLang="it-IT" sz="2000" dirty="0" smtClean="0"/>
              <a:t> o </a:t>
            </a:r>
            <a:r>
              <a:rPr lang="en-US" altLang="it-IT" sz="2000" dirty="0" err="1" smtClean="0"/>
              <a:t>revocato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quanto</a:t>
            </a:r>
            <a:r>
              <a:rPr lang="en-US" altLang="it-IT" sz="2000" dirty="0" smtClean="0"/>
              <a:t> e un </a:t>
            </a:r>
            <a:r>
              <a:rPr lang="en-US" altLang="it-IT" sz="2000" dirty="0" err="1" smtClean="0"/>
              <a:t>pericolo</a:t>
            </a:r>
            <a:r>
              <a:rPr lang="en-US" altLang="it-IT" sz="2000" dirty="0" smtClean="0"/>
              <a:t> per la </a:t>
            </a:r>
            <a:r>
              <a:rPr lang="en-US" altLang="it-IT" sz="2000" dirty="0" err="1" smtClean="0"/>
              <a:t>sicurezza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dello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ospite</a:t>
            </a:r>
            <a:r>
              <a:rPr lang="en-US" altLang="it-IT" sz="2000" dirty="0" smtClean="0"/>
              <a:t> o per la </a:t>
            </a:r>
            <a:r>
              <a:rPr lang="en-US" altLang="it-IT" sz="2000" dirty="0" err="1" smtClean="0"/>
              <a:t>communita</a:t>
            </a:r>
            <a:r>
              <a:rPr lang="en-US" altLang="it-IT" sz="2000" dirty="0" smtClean="0"/>
              <a:t> (art. 21.2)</a:t>
            </a:r>
          </a:p>
          <a:p>
            <a:pPr lvl="2"/>
            <a:r>
              <a:rPr lang="en-US" altLang="it-IT" sz="1600" dirty="0" err="1" smtClean="0"/>
              <a:t>CdG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devono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essere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interpretate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restrittivamente</a:t>
            </a:r>
            <a:r>
              <a:rPr lang="en-US" altLang="it-IT" sz="1600" dirty="0" smtClean="0"/>
              <a:t> le </a:t>
            </a:r>
            <a:r>
              <a:rPr lang="en-US" altLang="it-IT" sz="1600" dirty="0" err="1" smtClean="0"/>
              <a:t>eccezioni</a:t>
            </a:r>
            <a:r>
              <a:rPr lang="en-US" altLang="it-IT" sz="1600" dirty="0" smtClean="0"/>
              <a:t> C-373/13 H. T. </a:t>
            </a:r>
          </a:p>
          <a:p>
            <a:pPr lvl="3"/>
            <a:r>
              <a:rPr lang="en-US" altLang="it-IT" sz="1200" dirty="0" err="1" smtClean="0"/>
              <a:t>Allontanamento</a:t>
            </a:r>
            <a:r>
              <a:rPr lang="en-US" altLang="it-IT" sz="1200" dirty="0" smtClean="0"/>
              <a:t> come extrema ratio </a:t>
            </a:r>
          </a:p>
          <a:p>
            <a:pPr lvl="1"/>
            <a:r>
              <a:rPr lang="en-US" altLang="it-IT" sz="2000" dirty="0" err="1" smtClean="0"/>
              <a:t>Puo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essere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rifiutato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il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permesso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soggiorno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imperiosi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motivi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sicurezza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nazionale</a:t>
            </a:r>
            <a:r>
              <a:rPr lang="en-US" altLang="it-IT" sz="2000" dirty="0" smtClean="0"/>
              <a:t> o di </a:t>
            </a:r>
            <a:r>
              <a:rPr lang="en-US" altLang="it-IT" sz="2000" dirty="0" err="1" smtClean="0"/>
              <a:t>ordine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pubblico</a:t>
            </a:r>
            <a:r>
              <a:rPr lang="en-US" altLang="it-IT" sz="2000" dirty="0" smtClean="0"/>
              <a:t> (art. 24.1 e 2)</a:t>
            </a:r>
          </a:p>
          <a:p>
            <a:r>
              <a:rPr lang="en-US" altLang="it-IT" sz="2000" dirty="0" err="1" smtClean="0"/>
              <a:t>L’elenco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diritti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garantiti</a:t>
            </a:r>
            <a:r>
              <a:rPr lang="en-US" altLang="it-IT" sz="2000" dirty="0" smtClean="0"/>
              <a:t> al </a:t>
            </a:r>
            <a:r>
              <a:rPr lang="en-US" altLang="it-IT" sz="2000" dirty="0" err="1" smtClean="0"/>
              <a:t>rifugiato</a:t>
            </a:r>
            <a:r>
              <a:rPr lang="en-US" altLang="it-IT" sz="2000" dirty="0" smtClean="0"/>
              <a:t> o </a:t>
            </a:r>
            <a:r>
              <a:rPr lang="en-US" altLang="it-IT" sz="2000" dirty="0" err="1" smtClean="0"/>
              <a:t>ai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beneficiari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protezione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sussidiaria</a:t>
            </a:r>
            <a:r>
              <a:rPr lang="en-US" altLang="it-IT" sz="2000" dirty="0" smtClean="0"/>
              <a:t> (art. 22-35)</a:t>
            </a:r>
          </a:p>
          <a:p>
            <a:pPr lvl="1"/>
            <a:r>
              <a:rPr lang="en-US" altLang="it-IT" sz="1600" dirty="0" smtClean="0"/>
              <a:t>Principio di </a:t>
            </a:r>
            <a:r>
              <a:rPr lang="en-US" altLang="it-IT" sz="1600" dirty="0" err="1" smtClean="0"/>
              <a:t>trattameto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nazionale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Trattamento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parificato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agli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stranieri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legalmente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soggiornanti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territorio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nazionale</a:t>
            </a:r>
            <a:endParaRPr lang="en-US" altLang="it-IT" sz="1600" dirty="0"/>
          </a:p>
          <a:p>
            <a:endParaRPr lang="en-US" altLang="it-IT" sz="1800" dirty="0"/>
          </a:p>
          <a:p>
            <a:endParaRPr lang="en-US" altLang="it-IT" sz="40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07620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 </a:t>
            </a:r>
            <a:r>
              <a:rPr lang="it-IT" sz="2800" dirty="0"/>
              <a:t>diritti garantiti al rifugiato o ai </a:t>
            </a:r>
            <a:r>
              <a:rPr lang="it-IT" sz="2800" dirty="0" smtClean="0"/>
              <a:t>beneficiari </a:t>
            </a:r>
            <a:r>
              <a:rPr lang="it-IT" sz="2800" dirty="0"/>
              <a:t>di protezione sussidiaria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39960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L’elenco dei diritti garantiti al rifugiato o ai beneficiary di protezione sussidiaria </a:t>
            </a:r>
            <a:r>
              <a:rPr lang="en-US" altLang="it-IT" sz="2000" dirty="0" smtClean="0"/>
              <a:t>(art. 22-35)</a:t>
            </a:r>
          </a:p>
          <a:p>
            <a:pPr lvl="1"/>
            <a:r>
              <a:rPr lang="en-US" altLang="it-IT" sz="1600" dirty="0" smtClean="0"/>
              <a:t>Principio di </a:t>
            </a:r>
            <a:r>
              <a:rPr lang="en-US" altLang="it-IT" sz="1600" dirty="0" err="1" smtClean="0"/>
              <a:t>trattamento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nazionale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it-IT" altLang="it-IT" sz="1600" dirty="0"/>
              <a:t>Trattamento parificato agli stranieri legalmente soggiornanti nel territorio </a:t>
            </a:r>
            <a:r>
              <a:rPr lang="it-IT" altLang="it-IT" sz="1600" dirty="0" smtClean="0"/>
              <a:t>nazionale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smtClean="0"/>
              <a:t>Il </a:t>
            </a:r>
            <a:r>
              <a:rPr lang="en-US" altLang="it-IT" sz="1600" dirty="0" err="1" smtClean="0"/>
              <a:t>diritto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libera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circolazione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negli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altri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membri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dell’Unione</a:t>
            </a:r>
            <a:endParaRPr lang="en-US" altLang="it-IT" sz="1600" dirty="0" smtClean="0"/>
          </a:p>
          <a:p>
            <a:pPr lvl="1"/>
            <a:r>
              <a:rPr lang="en-US" altLang="it-IT" sz="1600" dirty="0" smtClean="0"/>
              <a:t>Il </a:t>
            </a:r>
            <a:r>
              <a:rPr lang="en-US" altLang="it-IT" sz="1600" dirty="0" err="1" smtClean="0"/>
              <a:t>diritto</a:t>
            </a:r>
            <a:r>
              <a:rPr lang="en-US" altLang="it-IT" sz="1600" dirty="0" smtClean="0"/>
              <a:t> al </a:t>
            </a:r>
            <a:r>
              <a:rPr lang="en-US" altLang="it-IT" sz="1600" dirty="0" err="1" smtClean="0"/>
              <a:t>ricongiungimento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familiare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smtClean="0"/>
              <a:t>Il </a:t>
            </a:r>
            <a:r>
              <a:rPr lang="en-US" altLang="it-IT" sz="1600" dirty="0" err="1" smtClean="0"/>
              <a:t>diritto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rimanere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nello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membro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durante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l’esame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della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domanda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presa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decisione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Diritti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accoglienza</a:t>
            </a:r>
            <a:r>
              <a:rPr lang="en-US" altLang="it-IT" sz="1600" dirty="0" smtClean="0"/>
              <a:t> (per un </a:t>
            </a:r>
            <a:r>
              <a:rPr lang="en-US" altLang="it-IT" sz="1600" dirty="0" err="1" smtClean="0"/>
              <a:t>soggiorno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dignitoso</a:t>
            </a:r>
            <a:r>
              <a:rPr lang="en-US" altLang="it-IT" sz="1600" dirty="0" smtClean="0"/>
              <a:t> e con </a:t>
            </a:r>
            <a:r>
              <a:rPr lang="en-US" altLang="it-IT" sz="1600" dirty="0" err="1" smtClean="0"/>
              <a:t>mezzi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sussistenza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sufficienti</a:t>
            </a:r>
            <a:r>
              <a:rPr lang="en-US" altLang="it-IT" sz="1600" dirty="0" smtClean="0"/>
              <a:t>)</a:t>
            </a:r>
          </a:p>
          <a:p>
            <a:pPr lvl="2"/>
            <a:r>
              <a:rPr lang="en-US" altLang="it-IT" sz="1200" dirty="0" smtClean="0"/>
              <a:t>Dir. 2013/33/UE</a:t>
            </a:r>
          </a:p>
          <a:p>
            <a:pPr lvl="2"/>
            <a:r>
              <a:rPr lang="en-US" altLang="it-IT" sz="1200" dirty="0" smtClean="0"/>
              <a:t>C-233/18 </a:t>
            </a:r>
            <a:r>
              <a:rPr lang="en-US" altLang="it-IT" sz="1200" dirty="0" err="1" smtClean="0"/>
              <a:t>Haqbin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punto</a:t>
            </a:r>
            <a:r>
              <a:rPr lang="en-US" altLang="it-IT" sz="1200" dirty="0" smtClean="0"/>
              <a:t> 46</a:t>
            </a:r>
          </a:p>
          <a:p>
            <a:pPr lvl="1"/>
            <a:r>
              <a:rPr lang="en-US" altLang="it-IT" sz="1600" dirty="0" err="1" smtClean="0"/>
              <a:t>Divieti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membri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ricorre</a:t>
            </a:r>
            <a:r>
              <a:rPr lang="en-US" altLang="it-IT" sz="1600" dirty="0" smtClean="0"/>
              <a:t> a </a:t>
            </a:r>
            <a:r>
              <a:rPr lang="en-US" altLang="it-IT" sz="1600" dirty="0" err="1" smtClean="0"/>
              <a:t>misure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trattenimento</a:t>
            </a:r>
            <a:r>
              <a:rPr lang="en-US" altLang="it-IT" sz="1600" dirty="0" smtClean="0"/>
              <a:t> o </a:t>
            </a:r>
            <a:r>
              <a:rPr lang="en-US" altLang="it-IT" sz="1600" dirty="0" err="1" smtClean="0"/>
              <a:t>privazione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liberta</a:t>
            </a:r>
            <a:r>
              <a:rPr lang="en-US" altLang="it-IT" sz="1600" dirty="0" smtClean="0"/>
              <a:t> del </a:t>
            </a:r>
            <a:r>
              <a:rPr lang="en-US" altLang="it-IT" sz="1600" dirty="0" err="1" smtClean="0"/>
              <a:t>richiedente</a:t>
            </a:r>
            <a:endParaRPr lang="en-US" altLang="it-IT" sz="1600" dirty="0" smtClean="0"/>
          </a:p>
          <a:p>
            <a:pPr lvl="2"/>
            <a:r>
              <a:rPr lang="en-US" altLang="it-IT" sz="1200" dirty="0" err="1" smtClean="0"/>
              <a:t>Considerata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dalla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CdG</a:t>
            </a:r>
            <a:r>
              <a:rPr lang="en-US" altLang="it-IT" sz="1200" dirty="0" smtClean="0"/>
              <a:t> come </a:t>
            </a:r>
            <a:r>
              <a:rPr lang="en-US" altLang="it-IT" sz="1200" dirty="0" err="1" smtClean="0"/>
              <a:t>privazione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liberta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circolazione</a:t>
            </a:r>
            <a:r>
              <a:rPr lang="en-US" altLang="it-IT" sz="1200" dirty="0" smtClean="0"/>
              <a:t> C-924/19 e C-925/19 </a:t>
            </a:r>
            <a:r>
              <a:rPr lang="en-US" altLang="it-IT" sz="1200" dirty="0" err="1" smtClean="0"/>
              <a:t>punti</a:t>
            </a:r>
            <a:r>
              <a:rPr lang="en-US" altLang="it-IT" sz="1200" dirty="0" smtClean="0"/>
              <a:t> 221, 223,226-227</a:t>
            </a:r>
          </a:p>
          <a:p>
            <a:r>
              <a:rPr lang="en-US" altLang="it-IT" sz="2000" dirty="0" err="1" smtClean="0"/>
              <a:t>Direttiva</a:t>
            </a:r>
            <a:r>
              <a:rPr lang="en-US" altLang="it-IT" sz="2000" dirty="0" smtClean="0"/>
              <a:t> 2013/33/UE  (</a:t>
            </a:r>
            <a:r>
              <a:rPr lang="en-US" altLang="it-IT" sz="2000" dirty="0" err="1" smtClean="0"/>
              <a:t>articoli</a:t>
            </a:r>
            <a:r>
              <a:rPr lang="en-US" altLang="it-IT" sz="2000" dirty="0" smtClean="0"/>
              <a:t> 8-11)</a:t>
            </a:r>
          </a:p>
          <a:p>
            <a:pPr lvl="1"/>
            <a:r>
              <a:rPr lang="en-US" altLang="it-IT" sz="1600" dirty="0" err="1" smtClean="0"/>
              <a:t>Presupposti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giuridici</a:t>
            </a:r>
            <a:r>
              <a:rPr lang="en-US" altLang="it-IT" sz="1600" dirty="0" smtClean="0"/>
              <a:t> del </a:t>
            </a:r>
            <a:r>
              <a:rPr lang="en-US" altLang="it-IT" sz="1600" dirty="0" err="1" smtClean="0"/>
              <a:t>trattenimento</a:t>
            </a:r>
            <a:r>
              <a:rPr lang="en-US" altLang="it-IT" sz="1600" dirty="0" smtClean="0"/>
              <a:t> del </a:t>
            </a:r>
            <a:r>
              <a:rPr lang="en-US" altLang="it-IT" sz="1600" dirty="0" err="1" smtClean="0"/>
              <a:t>richiedente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Garanzie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procedurali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processuali</a:t>
            </a:r>
            <a:r>
              <a:rPr lang="en-US" altLang="it-IT" sz="1600" dirty="0" smtClean="0"/>
              <a:t> a </a:t>
            </a:r>
            <a:r>
              <a:rPr lang="en-US" altLang="it-IT" sz="1600" dirty="0" err="1" smtClean="0"/>
              <a:t>favore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richiedenti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Condizioni</a:t>
            </a:r>
            <a:r>
              <a:rPr lang="en-US" altLang="it-IT" sz="1600" dirty="0" smtClean="0"/>
              <a:t> del </a:t>
            </a:r>
            <a:r>
              <a:rPr lang="en-US" altLang="it-IT" sz="1600" dirty="0" err="1" smtClean="0"/>
              <a:t>trattenimento</a:t>
            </a:r>
            <a:endParaRPr lang="en-US" altLang="it-IT" sz="1600" dirty="0" smtClean="0"/>
          </a:p>
          <a:p>
            <a:pPr lvl="1"/>
            <a:r>
              <a:rPr lang="en-US" altLang="it-IT" sz="1600" dirty="0" smtClean="0"/>
              <a:t>I </a:t>
            </a:r>
            <a:r>
              <a:rPr lang="en-US" altLang="it-IT" sz="1600" dirty="0" err="1" smtClean="0"/>
              <a:t>mezzi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nazionali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traspongono</a:t>
            </a:r>
            <a:r>
              <a:rPr lang="en-US" altLang="it-IT" sz="1600" dirty="0" smtClean="0"/>
              <a:t> la </a:t>
            </a:r>
            <a:r>
              <a:rPr lang="en-US" altLang="it-IT" sz="1600" dirty="0" err="1" smtClean="0"/>
              <a:t>direttiva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devono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essere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visti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alla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luce</a:t>
            </a:r>
            <a:r>
              <a:rPr lang="en-US" altLang="it-IT" sz="1600" dirty="0" smtClean="0"/>
              <a:t> del principio di </a:t>
            </a:r>
            <a:r>
              <a:rPr lang="en-US" altLang="it-IT" sz="1600" dirty="0" err="1" smtClean="0"/>
              <a:t>proporzionalita</a:t>
            </a:r>
            <a:endParaRPr lang="en-US" altLang="it-IT" sz="1800" dirty="0"/>
          </a:p>
          <a:p>
            <a:endParaRPr lang="en-US" altLang="it-IT" sz="40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33228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Lo Stato responsabile per la domanda di protezione I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063823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smtClean="0"/>
              <a:t>La </a:t>
            </a:r>
            <a:r>
              <a:rPr lang="en-US" altLang="it-IT" sz="2000" dirty="0" err="1" smtClean="0"/>
              <a:t>competenza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uno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membro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trattare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una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richiesta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asilo</a:t>
            </a:r>
            <a:endParaRPr lang="en-US" altLang="it-IT" sz="2000" dirty="0" smtClean="0"/>
          </a:p>
          <a:p>
            <a:pPr lvl="1"/>
            <a:r>
              <a:rPr lang="en-US" altLang="it-IT" sz="1400" dirty="0" err="1" smtClean="0"/>
              <a:t>Regolato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dalla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Convenzioni</a:t>
            </a:r>
            <a:r>
              <a:rPr lang="en-US" altLang="it-IT" sz="1400" dirty="0" smtClean="0"/>
              <a:t> di </a:t>
            </a:r>
            <a:r>
              <a:rPr lang="en-US" altLang="it-IT" sz="1400" dirty="0" err="1" smtClean="0"/>
              <a:t>Dublino</a:t>
            </a:r>
            <a:r>
              <a:rPr lang="en-US" altLang="it-IT" sz="1400" dirty="0" smtClean="0"/>
              <a:t> del 15 </a:t>
            </a:r>
            <a:r>
              <a:rPr lang="en-US" altLang="it-IT" sz="1400" dirty="0" err="1" smtClean="0"/>
              <a:t>Giugno</a:t>
            </a:r>
            <a:r>
              <a:rPr lang="en-US" altLang="it-IT" sz="1400" dirty="0" smtClean="0"/>
              <a:t> 1990</a:t>
            </a:r>
          </a:p>
          <a:p>
            <a:pPr lvl="2"/>
            <a:r>
              <a:rPr lang="en-US" altLang="it-IT" sz="1100" dirty="0" smtClean="0"/>
              <a:t>Lo </a:t>
            </a:r>
            <a:r>
              <a:rPr lang="en-US" altLang="it-IT" sz="1100" dirty="0" err="1" smtClean="0"/>
              <a:t>scopo</a:t>
            </a:r>
            <a:r>
              <a:rPr lang="en-US" altLang="it-IT" sz="1100" dirty="0" smtClean="0"/>
              <a:t> era di </a:t>
            </a:r>
            <a:r>
              <a:rPr lang="en-US" altLang="it-IT" sz="1100" dirty="0" err="1" smtClean="0"/>
              <a:t>evitare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il</a:t>
            </a:r>
            <a:r>
              <a:rPr lang="en-US" altLang="it-IT" sz="1100" dirty="0" smtClean="0"/>
              <a:t> “Asylum shopping”</a:t>
            </a:r>
          </a:p>
          <a:p>
            <a:pPr lvl="2"/>
            <a:r>
              <a:rPr lang="en-US" altLang="it-IT" sz="1100" dirty="0" err="1" smtClean="0"/>
              <a:t>Evitare</a:t>
            </a:r>
            <a:r>
              <a:rPr lang="en-US" altLang="it-IT" sz="1100" dirty="0" smtClean="0"/>
              <a:t> le </a:t>
            </a:r>
            <a:r>
              <a:rPr lang="en-US" altLang="it-IT" sz="1100" dirty="0" err="1" smtClean="0"/>
              <a:t>richieste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contestuali</a:t>
            </a:r>
            <a:r>
              <a:rPr lang="en-US" altLang="it-IT" sz="1100" dirty="0" smtClean="0"/>
              <a:t> e multiple o </a:t>
            </a:r>
            <a:r>
              <a:rPr lang="en-US" altLang="it-IT" sz="1100" dirty="0" err="1" smtClean="0"/>
              <a:t>negazione</a:t>
            </a:r>
            <a:r>
              <a:rPr lang="en-US" altLang="it-IT" sz="1100" dirty="0" smtClean="0"/>
              <a:t> di </a:t>
            </a:r>
            <a:r>
              <a:rPr lang="en-US" altLang="it-IT" sz="1100" dirty="0" err="1" smtClean="0"/>
              <a:t>competenza</a:t>
            </a:r>
            <a:r>
              <a:rPr lang="en-US" altLang="it-IT" sz="1100" dirty="0" smtClean="0"/>
              <a:t> da parte di </a:t>
            </a:r>
            <a:r>
              <a:rPr lang="en-US" altLang="it-IT" sz="1100" dirty="0" err="1" smtClean="0"/>
              <a:t>uno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Stato</a:t>
            </a:r>
            <a:endParaRPr lang="en-US" altLang="it-IT" sz="1100" dirty="0" smtClean="0"/>
          </a:p>
          <a:p>
            <a:pPr lvl="1"/>
            <a:r>
              <a:rPr lang="en-US" altLang="it-IT" sz="1400" dirty="0" err="1" smtClean="0"/>
              <a:t>Regolamento</a:t>
            </a:r>
            <a:r>
              <a:rPr lang="en-US" altLang="it-IT" sz="1400" dirty="0" smtClean="0"/>
              <a:t> CE 343/2003</a:t>
            </a:r>
          </a:p>
          <a:p>
            <a:r>
              <a:rPr lang="en-US" altLang="it-IT" sz="2000" dirty="0" err="1" smtClean="0"/>
              <a:t>Attualmente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regolata</a:t>
            </a:r>
            <a:r>
              <a:rPr lang="en-US" altLang="it-IT" sz="2000" dirty="0" smtClean="0"/>
              <a:t> dal Reg. UE 604/2013 (</a:t>
            </a:r>
            <a:r>
              <a:rPr lang="en-US" altLang="it-IT" sz="2000" dirty="0" err="1" smtClean="0"/>
              <a:t>Dublino</a:t>
            </a:r>
            <a:r>
              <a:rPr lang="en-US" altLang="it-IT" sz="2000" dirty="0" smtClean="0"/>
              <a:t> III)</a:t>
            </a:r>
          </a:p>
          <a:p>
            <a:pPr lvl="1"/>
            <a:r>
              <a:rPr lang="en-US" altLang="it-IT" sz="1600" dirty="0" err="1" smtClean="0"/>
              <a:t>L’articolo</a:t>
            </a:r>
            <a:r>
              <a:rPr lang="en-US" altLang="it-IT" sz="1600" dirty="0" smtClean="0"/>
              <a:t>  3.1 </a:t>
            </a:r>
            <a:r>
              <a:rPr lang="en-US" altLang="it-IT" sz="1600" dirty="0" err="1" smtClean="0"/>
              <a:t>stabilisce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che</a:t>
            </a:r>
            <a:r>
              <a:rPr lang="en-US" altLang="it-IT" sz="1600" dirty="0" smtClean="0"/>
              <a:t> solo </a:t>
            </a:r>
            <a:r>
              <a:rPr lang="en-US" altLang="it-IT" sz="1600" dirty="0" err="1" smtClean="0"/>
              <a:t>uno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membro</a:t>
            </a:r>
            <a:r>
              <a:rPr lang="en-US" altLang="it-IT" sz="1600" dirty="0" smtClean="0"/>
              <a:t> e individuate come </a:t>
            </a:r>
            <a:r>
              <a:rPr lang="en-US" altLang="it-IT" sz="1600" dirty="0" err="1" smtClean="0"/>
              <a:t>competente</a:t>
            </a:r>
            <a:r>
              <a:rPr lang="en-US" altLang="it-IT" sz="1600" dirty="0" smtClean="0"/>
              <a:t> secondo  </a:t>
            </a:r>
            <a:r>
              <a:rPr lang="en-US" altLang="it-IT" sz="1600" dirty="0" err="1" smtClean="0"/>
              <a:t>criteri</a:t>
            </a:r>
            <a:r>
              <a:rPr lang="en-US" altLang="it-IT" sz="1600" dirty="0" smtClean="0"/>
              <a:t> di cui al III capo</a:t>
            </a:r>
          </a:p>
          <a:p>
            <a:pPr lvl="1"/>
            <a:r>
              <a:rPr lang="en-US" altLang="it-IT" sz="1600" dirty="0" smtClean="0"/>
              <a:t>I </a:t>
            </a:r>
            <a:r>
              <a:rPr lang="en-US" altLang="it-IT" sz="1600" dirty="0" err="1" smtClean="0"/>
              <a:t>criteri</a:t>
            </a:r>
            <a:r>
              <a:rPr lang="en-US" altLang="it-IT" sz="1600" dirty="0" smtClean="0"/>
              <a:t> per la </a:t>
            </a:r>
            <a:r>
              <a:rPr lang="en-US" altLang="it-IT" sz="1600" dirty="0" err="1" smtClean="0"/>
              <a:t>determinazione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dello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membro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competente</a:t>
            </a:r>
            <a:r>
              <a:rPr lang="en-US" altLang="it-IT" sz="1600" dirty="0" smtClean="0"/>
              <a:t> (art. 3.2 e 7-17) da </a:t>
            </a:r>
            <a:r>
              <a:rPr lang="en-US" altLang="it-IT" sz="1600" dirty="0" err="1" smtClean="0"/>
              <a:t>tenere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presenti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dallo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membro</a:t>
            </a:r>
            <a:r>
              <a:rPr lang="en-US" altLang="it-IT" sz="1600" dirty="0" smtClean="0"/>
              <a:t> dove la </a:t>
            </a:r>
            <a:r>
              <a:rPr lang="en-US" altLang="it-IT" sz="1600" dirty="0" err="1" smtClean="0"/>
              <a:t>richiesta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stata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presentata</a:t>
            </a:r>
            <a:r>
              <a:rPr lang="en-US" altLang="it-IT" sz="1600" dirty="0" smtClean="0"/>
              <a:t> per la prima </a:t>
            </a:r>
            <a:r>
              <a:rPr lang="en-US" altLang="it-IT" sz="1600" dirty="0" err="1" smtClean="0"/>
              <a:t>volta</a:t>
            </a:r>
            <a:endParaRPr lang="en-US" altLang="it-IT" sz="1600" dirty="0" smtClean="0"/>
          </a:p>
          <a:p>
            <a:pPr lvl="1"/>
            <a:r>
              <a:rPr lang="en-US" altLang="it-IT" sz="1200" dirty="0" smtClean="0"/>
              <a:t>I </a:t>
            </a:r>
            <a:r>
              <a:rPr lang="en-US" altLang="it-IT" sz="1200" dirty="0" err="1" smtClean="0"/>
              <a:t>criteri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generali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determinare</a:t>
            </a:r>
            <a:r>
              <a:rPr lang="en-US" altLang="it-IT" sz="1200" dirty="0" smtClean="0"/>
              <a:t> lo </a:t>
            </a:r>
            <a:r>
              <a:rPr lang="en-US" altLang="it-IT" sz="1200" dirty="0" err="1" smtClean="0"/>
              <a:t>Stato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competente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esaminarela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domanda</a:t>
            </a:r>
            <a:endParaRPr lang="en-US" altLang="it-IT" sz="1200" dirty="0" smtClean="0"/>
          </a:p>
          <a:p>
            <a:pPr lvl="2"/>
            <a:r>
              <a:rPr lang="en-US" altLang="it-IT" sz="800" dirty="0" smtClean="0"/>
              <a:t>Lo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territorio</a:t>
            </a:r>
            <a:r>
              <a:rPr lang="en-US" altLang="it-IT" sz="800" dirty="0" smtClean="0"/>
              <a:t> del quale </a:t>
            </a:r>
            <a:r>
              <a:rPr lang="en-US" altLang="it-IT" sz="800" dirty="0" err="1" smtClean="0"/>
              <a:t>risiede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legalmente</a:t>
            </a:r>
            <a:r>
              <a:rPr lang="en-US" altLang="it-IT" sz="800" dirty="0" smtClean="0"/>
              <a:t> un familiar del </a:t>
            </a:r>
            <a:r>
              <a:rPr lang="en-US" altLang="it-IT" sz="800" dirty="0" err="1" smtClean="0"/>
              <a:t>richiedente</a:t>
            </a:r>
            <a:endParaRPr lang="en-US" altLang="it-IT" sz="800" dirty="0" smtClean="0"/>
          </a:p>
          <a:p>
            <a:pPr lvl="2"/>
            <a:r>
              <a:rPr lang="en-US" altLang="it-IT" sz="800" dirty="0" smtClean="0"/>
              <a:t>Lo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che</a:t>
            </a:r>
            <a:r>
              <a:rPr lang="en-US" altLang="it-IT" sz="800" dirty="0" smtClean="0"/>
              <a:t> ha </a:t>
            </a:r>
            <a:r>
              <a:rPr lang="en-US" altLang="it-IT" sz="800" dirty="0" err="1" smtClean="0"/>
              <a:t>rilasciato</a:t>
            </a:r>
            <a:r>
              <a:rPr lang="en-US" altLang="it-IT" sz="800" dirty="0" smtClean="0"/>
              <a:t> al </a:t>
            </a:r>
            <a:r>
              <a:rPr lang="en-US" altLang="it-IT" sz="800" dirty="0" err="1" smtClean="0"/>
              <a:t>richiedente</a:t>
            </a:r>
            <a:r>
              <a:rPr lang="en-US" altLang="it-IT" sz="800" dirty="0" smtClean="0"/>
              <a:t> un </a:t>
            </a:r>
            <a:r>
              <a:rPr lang="en-US" altLang="it-IT" sz="800" dirty="0" err="1" smtClean="0"/>
              <a:t>visto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d’ingresso</a:t>
            </a:r>
            <a:r>
              <a:rPr lang="en-US" altLang="it-IT" sz="800" dirty="0" smtClean="0"/>
              <a:t> o un </a:t>
            </a:r>
            <a:r>
              <a:rPr lang="en-US" altLang="it-IT" sz="800" dirty="0" err="1" smtClean="0"/>
              <a:t>permeso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soggiorno</a:t>
            </a:r>
            <a:endParaRPr lang="en-US" altLang="it-IT" sz="800" dirty="0" smtClean="0"/>
          </a:p>
          <a:p>
            <a:pPr lvl="2"/>
            <a:r>
              <a:rPr lang="en-US" altLang="it-IT" sz="800" dirty="0" smtClean="0"/>
              <a:t>Lo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membro</a:t>
            </a:r>
            <a:r>
              <a:rPr lang="en-US" altLang="it-IT" sz="800" dirty="0" smtClean="0"/>
              <a:t> la cui </a:t>
            </a:r>
            <a:r>
              <a:rPr lang="en-US" altLang="it-IT" sz="800" dirty="0" err="1" smtClean="0"/>
              <a:t>frontiera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richiedente</a:t>
            </a:r>
            <a:r>
              <a:rPr lang="en-US" altLang="it-IT" sz="800" dirty="0" smtClean="0"/>
              <a:t> ha </a:t>
            </a:r>
            <a:r>
              <a:rPr lang="en-US" altLang="it-IT" sz="800" dirty="0" err="1" smtClean="0"/>
              <a:t>varcato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illegalmente</a:t>
            </a:r>
            <a:r>
              <a:rPr lang="en-US" altLang="it-IT" sz="800" dirty="0" smtClean="0"/>
              <a:t>  </a:t>
            </a:r>
          </a:p>
          <a:p>
            <a:pPr lvl="3"/>
            <a:r>
              <a:rPr lang="en-US" altLang="it-IT" sz="600" dirty="0" err="1" smtClean="0"/>
              <a:t>Problemi</a:t>
            </a:r>
            <a:r>
              <a:rPr lang="en-US" altLang="it-IT" sz="600" dirty="0" smtClean="0"/>
              <a:t> in </a:t>
            </a:r>
            <a:r>
              <a:rPr lang="it-IT" altLang="it-IT" sz="600" dirty="0" smtClean="0"/>
              <a:t>prattica</a:t>
            </a:r>
            <a:r>
              <a:rPr lang="en-US" altLang="it-IT" sz="600" dirty="0" smtClean="0"/>
              <a:t> con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flussi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migratori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che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hanno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sovrafollato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centri</a:t>
            </a:r>
            <a:r>
              <a:rPr lang="en-US" altLang="it-IT" sz="600" dirty="0" smtClean="0"/>
              <a:t> di prima </a:t>
            </a:r>
            <a:r>
              <a:rPr lang="en-US" altLang="it-IT" sz="600" dirty="0" err="1" smtClean="0"/>
              <a:t>accoglienza</a:t>
            </a:r>
            <a:r>
              <a:rPr lang="en-US" altLang="it-IT" sz="600" dirty="0" smtClean="0"/>
              <a:t> in Italia e </a:t>
            </a:r>
            <a:r>
              <a:rPr lang="en-US" altLang="it-IT" sz="600" dirty="0" err="1" smtClean="0"/>
              <a:t>Grecia</a:t>
            </a:r>
            <a:endParaRPr lang="en-US" altLang="it-IT" sz="600" dirty="0" smtClean="0"/>
          </a:p>
          <a:p>
            <a:pPr lvl="4"/>
            <a:r>
              <a:rPr lang="en-US" altLang="it-IT" sz="600" dirty="0" smtClean="0"/>
              <a:t>Il </a:t>
            </a:r>
            <a:r>
              <a:rPr lang="en-US" altLang="it-IT" sz="600" dirty="0" err="1" smtClean="0"/>
              <a:t>rischio</a:t>
            </a:r>
            <a:r>
              <a:rPr lang="en-US" altLang="it-IT" sz="600" dirty="0" smtClean="0"/>
              <a:t> di </a:t>
            </a:r>
            <a:r>
              <a:rPr lang="en-US" altLang="it-IT" sz="600" dirty="0" err="1" smtClean="0"/>
              <a:t>negare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dei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diritti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fondamentali</a:t>
            </a:r>
            <a:r>
              <a:rPr lang="en-US" altLang="it-IT" sz="600" dirty="0" smtClean="0"/>
              <a:t> del </a:t>
            </a:r>
            <a:r>
              <a:rPr lang="en-US" altLang="it-IT" sz="600" dirty="0" err="1" smtClean="0"/>
              <a:t>richiedente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asilo</a:t>
            </a:r>
            <a:endParaRPr lang="en-US" altLang="it-IT" sz="600" dirty="0" smtClean="0"/>
          </a:p>
          <a:p>
            <a:pPr lvl="1"/>
            <a:r>
              <a:rPr lang="en-US" altLang="it-IT" sz="1200" dirty="0" err="1" smtClean="0"/>
              <a:t>Criteri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speciali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possono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escludere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criteri</a:t>
            </a:r>
            <a:r>
              <a:rPr lang="en-US" altLang="it-IT" sz="1200" dirty="0" smtClean="0"/>
              <a:t> di cui </a:t>
            </a:r>
            <a:r>
              <a:rPr lang="en-US" altLang="it-IT" sz="1200" dirty="0" err="1" smtClean="0"/>
              <a:t>sopra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800" dirty="0" err="1" smtClean="0"/>
              <a:t>Casi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dipendenza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relativita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familiari</a:t>
            </a:r>
            <a:r>
              <a:rPr lang="en-US" altLang="it-IT" sz="800" dirty="0" smtClean="0"/>
              <a:t> con </a:t>
            </a:r>
            <a:r>
              <a:rPr lang="en-US" altLang="it-IT" sz="800" dirty="0" err="1" smtClean="0"/>
              <a:t>il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richiedente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viceversa</a:t>
            </a:r>
            <a:r>
              <a:rPr lang="en-US" altLang="it-IT" sz="800" dirty="0" smtClean="0"/>
              <a:t> </a:t>
            </a:r>
          </a:p>
          <a:p>
            <a:pPr lvl="2"/>
            <a:r>
              <a:rPr lang="en-US" altLang="it-IT" sz="800" dirty="0" err="1" smtClean="0"/>
              <a:t>Clausole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sovranita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uno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Stato</a:t>
            </a:r>
            <a:r>
              <a:rPr lang="en-US" altLang="it-IT" sz="800" dirty="0"/>
              <a:t> </a:t>
            </a:r>
            <a:r>
              <a:rPr lang="en-US" altLang="it-IT" sz="800" dirty="0" smtClean="0"/>
              <a:t>– Un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esaminare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una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richiesta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anche</a:t>
            </a:r>
            <a:r>
              <a:rPr lang="en-US" altLang="it-IT" sz="800" dirty="0" smtClean="0"/>
              <a:t> se non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competente</a:t>
            </a:r>
            <a:r>
              <a:rPr lang="en-US" altLang="it-IT" sz="800" dirty="0" smtClean="0"/>
              <a:t> secondo </a:t>
            </a:r>
            <a:r>
              <a:rPr lang="en-US" altLang="it-IT" sz="800" dirty="0" err="1" smtClean="0"/>
              <a:t>il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Regolamento</a:t>
            </a:r>
            <a:r>
              <a:rPr lang="en-US" altLang="it-IT" sz="800" dirty="0" smtClean="0"/>
              <a:t> UE</a:t>
            </a:r>
          </a:p>
          <a:p>
            <a:pPr lvl="3"/>
            <a:r>
              <a:rPr lang="en-US" altLang="it-IT" sz="800" dirty="0" smtClean="0"/>
              <a:t>C – 528/11 </a:t>
            </a:r>
            <a:r>
              <a:rPr lang="en-US" altLang="it-IT" sz="800" dirty="0" err="1" smtClean="0"/>
              <a:t>Halaf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punto</a:t>
            </a:r>
            <a:r>
              <a:rPr lang="en-US" altLang="it-IT" sz="800" dirty="0" smtClean="0"/>
              <a:t> 37-38 – la </a:t>
            </a:r>
            <a:r>
              <a:rPr lang="en-US" altLang="it-IT" sz="800" dirty="0" err="1" smtClean="0"/>
              <a:t>facolta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scegliere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dello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membro</a:t>
            </a:r>
            <a:r>
              <a:rPr lang="en-US" altLang="it-IT" sz="800" dirty="0" smtClean="0"/>
              <a:t> dove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presentata</a:t>
            </a:r>
            <a:r>
              <a:rPr lang="en-US" altLang="it-IT" sz="800" dirty="0" smtClean="0"/>
              <a:t> la </a:t>
            </a:r>
            <a:r>
              <a:rPr lang="en-US" altLang="it-IT" sz="800" dirty="0" err="1" smtClean="0"/>
              <a:t>richiesta</a:t>
            </a:r>
            <a:endParaRPr lang="en-US" altLang="it-IT" sz="400" dirty="0" smtClean="0"/>
          </a:p>
          <a:p>
            <a:pPr lvl="2"/>
            <a:r>
              <a:rPr lang="en-US" altLang="it-IT" sz="800" dirty="0" err="1" smtClean="0"/>
              <a:t>Casi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esigenze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umanitarie</a:t>
            </a:r>
            <a:r>
              <a:rPr lang="en-US" altLang="it-IT" sz="800" dirty="0" smtClean="0"/>
              <a:t> – </a:t>
            </a:r>
            <a:r>
              <a:rPr lang="en-US" altLang="it-IT" sz="800" dirty="0" err="1" smtClean="0"/>
              <a:t>previo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consenso</a:t>
            </a:r>
            <a:r>
              <a:rPr lang="en-US" altLang="it-IT" sz="800" dirty="0" smtClean="0"/>
              <a:t> del </a:t>
            </a:r>
            <a:r>
              <a:rPr lang="en-US" altLang="it-IT" sz="800" dirty="0" err="1" smtClean="0"/>
              <a:t>richiedente</a:t>
            </a:r>
            <a:r>
              <a:rPr lang="en-US" altLang="it-IT" sz="800" dirty="0" smtClean="0"/>
              <a:t> e per </a:t>
            </a:r>
            <a:r>
              <a:rPr lang="en-US" altLang="it-IT" sz="800" dirty="0" err="1" smtClean="0"/>
              <a:t>ragioni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parentela</a:t>
            </a:r>
            <a:r>
              <a:rPr lang="en-US" altLang="it-IT" sz="800" dirty="0" smtClean="0"/>
              <a:t> o </a:t>
            </a:r>
            <a:r>
              <a:rPr lang="en-US" altLang="it-IT" sz="800" dirty="0" err="1" smtClean="0"/>
              <a:t>culturali</a:t>
            </a:r>
            <a:endParaRPr lang="en-US" altLang="it-IT" sz="800" dirty="0" smtClean="0"/>
          </a:p>
          <a:p>
            <a:pPr lvl="1"/>
            <a:r>
              <a:rPr lang="en-US" altLang="it-IT" sz="1200" dirty="0" err="1" smtClean="0"/>
              <a:t>Criterio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residuale</a:t>
            </a:r>
            <a:r>
              <a:rPr lang="en-US" altLang="it-IT" sz="1200" dirty="0" smtClean="0"/>
              <a:t> (art. 3.2)</a:t>
            </a:r>
          </a:p>
          <a:p>
            <a:pPr lvl="2"/>
            <a:r>
              <a:rPr lang="en-US" altLang="it-IT" sz="800" dirty="0" err="1" smtClean="0"/>
              <a:t>Qunado</a:t>
            </a:r>
            <a:r>
              <a:rPr lang="en-US" altLang="it-IT" sz="800" dirty="0" smtClean="0"/>
              <a:t> secondo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criteri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generali</a:t>
            </a:r>
            <a:r>
              <a:rPr lang="en-US" altLang="it-IT" sz="800" dirty="0" smtClean="0"/>
              <a:t> non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identificare</a:t>
            </a:r>
            <a:r>
              <a:rPr lang="en-US" altLang="it-IT" sz="800" dirty="0" smtClean="0"/>
              <a:t> un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competente</a:t>
            </a:r>
            <a:r>
              <a:rPr lang="en-US" altLang="it-IT" sz="800" dirty="0" smtClean="0"/>
              <a:t> la </a:t>
            </a:r>
            <a:r>
              <a:rPr lang="en-US" altLang="it-IT" sz="800" dirty="0" err="1" smtClean="0"/>
              <a:t>competenza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ricade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nello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membro</a:t>
            </a:r>
            <a:r>
              <a:rPr lang="en-US" altLang="it-IT" sz="800" dirty="0" smtClean="0"/>
              <a:t> dove la </a:t>
            </a:r>
            <a:r>
              <a:rPr lang="en-US" altLang="it-IT" sz="800" dirty="0" err="1" smtClean="0"/>
              <a:t>richiesta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stata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presentata</a:t>
            </a:r>
            <a:endParaRPr lang="en-US" altLang="it-IT" sz="800" dirty="0" smtClean="0"/>
          </a:p>
          <a:p>
            <a:pPr lvl="2"/>
            <a:r>
              <a:rPr lang="en-US" altLang="it-IT" sz="800" dirty="0" err="1" smtClean="0"/>
              <a:t>Qunado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richiedente</a:t>
            </a:r>
            <a:r>
              <a:rPr lang="en-US" altLang="it-IT" sz="800" dirty="0" smtClean="0"/>
              <a:t> non </a:t>
            </a:r>
            <a:r>
              <a:rPr lang="en-US" altLang="it-IT" sz="800" dirty="0" err="1" smtClean="0"/>
              <a:t>puo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traferirsi</a:t>
            </a:r>
            <a:r>
              <a:rPr lang="en-US" altLang="it-IT" sz="800" dirty="0" smtClean="0"/>
              <a:t> verso un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designato</a:t>
            </a:r>
            <a:r>
              <a:rPr lang="en-US" altLang="it-IT" sz="800" dirty="0" smtClean="0"/>
              <a:t> come </a:t>
            </a:r>
            <a:r>
              <a:rPr lang="en-US" altLang="it-IT" sz="800" dirty="0" err="1" smtClean="0"/>
              <a:t>competente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poiche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esiste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rischio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fondato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che</a:t>
            </a:r>
            <a:r>
              <a:rPr lang="en-US" altLang="it-IT" sz="800" dirty="0" smtClean="0"/>
              <a:t> in </a:t>
            </a:r>
            <a:r>
              <a:rPr lang="en-US" altLang="it-IT" sz="800" dirty="0" err="1" smtClean="0"/>
              <a:t>quello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ci </a:t>
            </a:r>
            <a:r>
              <a:rPr lang="en-US" altLang="it-IT" sz="800" dirty="0" err="1" smtClean="0"/>
              <a:t>sono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carenze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sistemiche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nelle</a:t>
            </a:r>
            <a:r>
              <a:rPr lang="en-US" altLang="it-IT" sz="800" dirty="0" smtClean="0"/>
              <a:t> procedure di </a:t>
            </a:r>
            <a:r>
              <a:rPr lang="en-US" altLang="it-IT" sz="800" dirty="0" err="1" smtClean="0"/>
              <a:t>asilo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condizioni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accoglienza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porterebbe</a:t>
            </a:r>
            <a:r>
              <a:rPr lang="en-US" altLang="it-IT" sz="800" dirty="0" smtClean="0"/>
              <a:t> a un </a:t>
            </a:r>
            <a:r>
              <a:rPr lang="en-US" altLang="it-IT" sz="800" dirty="0" err="1" smtClean="0"/>
              <a:t>trattamento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inumano</a:t>
            </a:r>
            <a:r>
              <a:rPr lang="en-US" altLang="it-IT" sz="800" dirty="0" smtClean="0"/>
              <a:t> o </a:t>
            </a:r>
            <a:r>
              <a:rPr lang="en-US" altLang="it-IT" sz="800" dirty="0" err="1" smtClean="0"/>
              <a:t>degradante</a:t>
            </a:r>
            <a:r>
              <a:rPr lang="en-US" altLang="it-IT" sz="800" dirty="0" smtClean="0"/>
              <a:t> secondo </a:t>
            </a:r>
            <a:r>
              <a:rPr lang="en-US" altLang="it-IT" sz="800" dirty="0" err="1" smtClean="0"/>
              <a:t>l’articolo</a:t>
            </a:r>
            <a:r>
              <a:rPr lang="en-US" altLang="it-IT" sz="800" dirty="0" smtClean="0"/>
              <a:t> 4 </a:t>
            </a:r>
            <a:r>
              <a:rPr lang="en-US" altLang="it-IT" sz="800" dirty="0" err="1" smtClean="0"/>
              <a:t>della</a:t>
            </a:r>
            <a:r>
              <a:rPr lang="en-US" altLang="it-IT" sz="800" dirty="0" smtClean="0"/>
              <a:t> Carta (</a:t>
            </a:r>
            <a:r>
              <a:rPr lang="en-US" altLang="it-IT" sz="800" dirty="0" err="1" smtClean="0"/>
              <a:t>Articolo</a:t>
            </a:r>
            <a:r>
              <a:rPr lang="en-US" altLang="it-IT" sz="800" dirty="0" smtClean="0"/>
              <a:t> 3 CEDU)</a:t>
            </a:r>
          </a:p>
          <a:p>
            <a:pPr lvl="3"/>
            <a:r>
              <a:rPr lang="en-US" altLang="it-IT" sz="600" dirty="0" smtClean="0"/>
              <a:t>Si </a:t>
            </a:r>
            <a:r>
              <a:rPr lang="en-US" altLang="it-IT" sz="600" dirty="0" err="1" smtClean="0"/>
              <a:t>cerca</a:t>
            </a:r>
            <a:r>
              <a:rPr lang="en-US" altLang="it-IT" sz="600" dirty="0" smtClean="0"/>
              <a:t> un </a:t>
            </a:r>
            <a:r>
              <a:rPr lang="en-US" altLang="it-IT" sz="600" dirty="0" err="1" smtClean="0"/>
              <a:t>altro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Stato</a:t>
            </a:r>
            <a:r>
              <a:rPr lang="en-US" altLang="it-IT" sz="600" dirty="0" smtClean="0"/>
              <a:t> secondo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criteri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generali</a:t>
            </a:r>
            <a:r>
              <a:rPr lang="en-US" altLang="it-IT" sz="600" dirty="0" smtClean="0"/>
              <a:t> e se </a:t>
            </a:r>
            <a:r>
              <a:rPr lang="en-US" altLang="it-IT" sz="600" dirty="0" err="1" smtClean="0"/>
              <a:t>esito</a:t>
            </a:r>
            <a:r>
              <a:rPr lang="en-US" altLang="it-IT" sz="600" dirty="0" smtClean="0"/>
              <a:t> negative lo </a:t>
            </a:r>
            <a:r>
              <a:rPr lang="en-US" altLang="it-IT" sz="600" dirty="0" err="1" smtClean="0"/>
              <a:t>prende</a:t>
            </a:r>
            <a:r>
              <a:rPr lang="en-US" altLang="it-IT" sz="600" dirty="0" smtClean="0"/>
              <a:t> in </a:t>
            </a:r>
            <a:r>
              <a:rPr lang="en-US" altLang="it-IT" sz="600" dirty="0" err="1" smtClean="0"/>
              <a:t>esame</a:t>
            </a:r>
            <a:r>
              <a:rPr lang="en-US" altLang="it-IT" sz="600" dirty="0" smtClean="0"/>
              <a:t> lo </a:t>
            </a:r>
            <a:r>
              <a:rPr lang="en-US" altLang="it-IT" sz="600" dirty="0" err="1" smtClean="0"/>
              <a:t>Stato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membro</a:t>
            </a:r>
            <a:r>
              <a:rPr lang="en-US" altLang="it-IT" sz="600" dirty="0" smtClean="0"/>
              <a:t> dove per prima </a:t>
            </a:r>
            <a:r>
              <a:rPr lang="en-US" altLang="it-IT" sz="600" dirty="0" err="1" smtClean="0"/>
              <a:t>si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presentata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richiesta</a:t>
            </a:r>
            <a:r>
              <a:rPr lang="en-US" altLang="it-IT" sz="600" dirty="0" smtClean="0"/>
              <a:t> o la </a:t>
            </a:r>
            <a:r>
              <a:rPr lang="en-US" altLang="it-IT" sz="600" dirty="0" err="1" smtClean="0"/>
              <a:t>procedura</a:t>
            </a:r>
            <a:r>
              <a:rPr lang="en-US" altLang="it-IT" sz="600" dirty="0" smtClean="0"/>
              <a:t> di </a:t>
            </a:r>
            <a:r>
              <a:rPr lang="en-US" altLang="it-IT" sz="600" dirty="0" err="1" smtClean="0"/>
              <a:t>trasferimento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iniziata</a:t>
            </a:r>
            <a:endParaRPr lang="en-US" altLang="it-IT" sz="600" dirty="0" smtClean="0"/>
          </a:p>
          <a:p>
            <a:pPr lvl="3"/>
            <a:r>
              <a:rPr lang="en-US" altLang="it-IT" sz="700" dirty="0"/>
              <a:t>C-411/10  </a:t>
            </a:r>
            <a:r>
              <a:rPr lang="en-US" altLang="it-IT" sz="700" dirty="0" smtClean="0"/>
              <a:t>e </a:t>
            </a:r>
            <a:r>
              <a:rPr lang="en-US" altLang="it-IT" sz="700" dirty="0"/>
              <a:t>C-493/10 N.S.</a:t>
            </a:r>
            <a:endParaRPr lang="en-US" altLang="it-IT" sz="600" dirty="0" smtClean="0"/>
          </a:p>
          <a:p>
            <a:pPr lvl="1"/>
            <a:r>
              <a:rPr lang="en-US" altLang="it-IT" sz="1200" dirty="0" err="1" smtClean="0"/>
              <a:t>Rimane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importante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Sistema del </a:t>
            </a:r>
            <a:r>
              <a:rPr lang="en-US" altLang="it-IT" sz="1200" dirty="0" err="1" smtClean="0"/>
              <a:t>trasferimento</a:t>
            </a:r>
            <a:r>
              <a:rPr lang="en-US" altLang="it-IT" sz="1200" dirty="0" smtClean="0"/>
              <a:t> verso lo </a:t>
            </a:r>
            <a:r>
              <a:rPr lang="en-US" altLang="it-IT" sz="1200" dirty="0" err="1" smtClean="0"/>
              <a:t>Stato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competente</a:t>
            </a:r>
            <a:endParaRPr lang="en-US" altLang="it-IT" sz="1200" dirty="0" smtClean="0"/>
          </a:p>
          <a:p>
            <a:pPr lvl="2"/>
            <a:r>
              <a:rPr lang="en-US" altLang="it-IT" sz="800" dirty="0" err="1" smtClean="0"/>
              <a:t>Oggetto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critiche</a:t>
            </a:r>
            <a:r>
              <a:rPr lang="en-US" altLang="it-IT" sz="800" dirty="0" smtClean="0"/>
              <a:t> da parte </a:t>
            </a:r>
            <a:r>
              <a:rPr lang="en-US" altLang="it-IT" sz="800" dirty="0" err="1" smtClean="0"/>
              <a:t>della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giurisprudenza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della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CdG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della</a:t>
            </a:r>
            <a:r>
              <a:rPr lang="en-US" altLang="it-IT" sz="800" dirty="0" smtClean="0"/>
              <a:t> CEDU – </a:t>
            </a:r>
            <a:r>
              <a:rPr lang="en-US" altLang="it-IT" sz="800" dirty="0" err="1" smtClean="0"/>
              <a:t>Fondamentale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il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blocco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trasferimenti</a:t>
            </a:r>
            <a:r>
              <a:rPr lang="en-US" altLang="it-IT" sz="800" dirty="0" smtClean="0"/>
              <a:t> le cause C-411/10  e C-493/10 N.S.  e C-163/17 </a:t>
            </a:r>
            <a:r>
              <a:rPr lang="en-US" altLang="it-IT" sz="800" dirty="0" err="1" smtClean="0"/>
              <a:t>Jawo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punto</a:t>
            </a:r>
            <a:r>
              <a:rPr lang="en-US" altLang="it-IT" sz="800" dirty="0" smtClean="0"/>
              <a:t> 87 e </a:t>
            </a:r>
            <a:r>
              <a:rPr lang="en-US" altLang="it-IT" sz="800" dirty="0" err="1" smtClean="0"/>
              <a:t>punto</a:t>
            </a:r>
            <a:r>
              <a:rPr lang="en-US" altLang="it-IT" sz="800" dirty="0" smtClean="0"/>
              <a:t> 90-93</a:t>
            </a:r>
          </a:p>
        </p:txBody>
      </p:sp>
    </p:spTree>
    <p:extLst>
      <p:ext uri="{BB962C8B-B14F-4D97-AF65-F5344CB8AC3E}">
        <p14:creationId xmlns:p14="http://schemas.microsoft.com/office/powerpoint/2010/main" val="257412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/>
              <a:t>Lo Stato responsabile per la domanda di protezione II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39960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Esercizio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delle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competenze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dallo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membro</a:t>
            </a:r>
            <a:endParaRPr lang="en-US" altLang="it-IT" sz="2000" dirty="0" smtClean="0"/>
          </a:p>
          <a:p>
            <a:pPr lvl="1"/>
            <a:r>
              <a:rPr lang="en-US" altLang="it-IT" sz="1600" dirty="0" smtClean="0"/>
              <a:t>La </a:t>
            </a:r>
            <a:r>
              <a:rPr lang="en-US" altLang="it-IT" sz="1600" dirty="0" err="1" smtClean="0"/>
              <a:t>procedura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presa</a:t>
            </a:r>
            <a:r>
              <a:rPr lang="en-US" altLang="it-IT" sz="1600" dirty="0" smtClean="0"/>
              <a:t> in </a:t>
            </a:r>
            <a:r>
              <a:rPr lang="en-US" altLang="it-IT" sz="1600" dirty="0" err="1" smtClean="0"/>
              <a:t>carico</a:t>
            </a:r>
            <a:r>
              <a:rPr lang="en-US" altLang="it-IT" sz="1600" dirty="0" smtClean="0"/>
              <a:t> del </a:t>
            </a:r>
            <a:r>
              <a:rPr lang="en-US" altLang="it-IT" sz="1600" dirty="0" err="1" smtClean="0"/>
              <a:t>richiedente</a:t>
            </a:r>
            <a:r>
              <a:rPr lang="en-US" altLang="it-IT" sz="1600" dirty="0" smtClean="0"/>
              <a:t>  (art. 20-25)</a:t>
            </a:r>
          </a:p>
          <a:p>
            <a:pPr lvl="2"/>
            <a:r>
              <a:rPr lang="en-US" altLang="it-IT" sz="1200" dirty="0" smtClean="0"/>
              <a:t>O del </a:t>
            </a:r>
            <a:r>
              <a:rPr lang="en-US" altLang="it-IT" sz="1200" dirty="0" err="1" smtClean="0"/>
              <a:t>suo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trasferimento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nello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competente</a:t>
            </a:r>
            <a:r>
              <a:rPr lang="en-US" altLang="it-IT" sz="1200" dirty="0" smtClean="0"/>
              <a:t> </a:t>
            </a:r>
            <a:endParaRPr lang="en-US" altLang="it-IT" sz="1200" dirty="0"/>
          </a:p>
          <a:p>
            <a:pPr lvl="1"/>
            <a:r>
              <a:rPr lang="en-US" altLang="it-IT" sz="1600" dirty="0" smtClean="0"/>
              <a:t>Le </a:t>
            </a:r>
            <a:r>
              <a:rPr lang="en-US" altLang="it-IT" sz="1600" dirty="0" err="1" smtClean="0"/>
              <a:t>garanzie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legali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durante</a:t>
            </a:r>
            <a:r>
              <a:rPr lang="en-US" altLang="it-IT" sz="1600" dirty="0" smtClean="0"/>
              <a:t> la </a:t>
            </a:r>
            <a:r>
              <a:rPr lang="en-US" altLang="it-IT" sz="1600" dirty="0" err="1" smtClean="0"/>
              <a:t>procedura</a:t>
            </a:r>
            <a:r>
              <a:rPr lang="en-US" altLang="it-IT" sz="1600" dirty="0" smtClean="0"/>
              <a:t> secondo </a:t>
            </a:r>
            <a:r>
              <a:rPr lang="en-US" altLang="it-IT" sz="1600" dirty="0" err="1" smtClean="0"/>
              <a:t>il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regolamento</a:t>
            </a:r>
            <a:endParaRPr lang="en-US" altLang="it-IT" sz="1600" dirty="0" smtClean="0"/>
          </a:p>
          <a:p>
            <a:pPr lvl="2"/>
            <a:r>
              <a:rPr lang="en-US" altLang="it-IT" sz="1200" dirty="0" err="1" smtClean="0"/>
              <a:t>Procedurali</a:t>
            </a:r>
            <a:r>
              <a:rPr lang="en-US" altLang="it-IT" sz="1200" dirty="0" smtClean="0"/>
              <a:t>  (</a:t>
            </a:r>
            <a:r>
              <a:rPr lang="en-US" altLang="it-IT" sz="1200" dirty="0" err="1" smtClean="0"/>
              <a:t>informare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notifica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decisione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presa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diritto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ricorso</a:t>
            </a:r>
            <a:r>
              <a:rPr lang="en-US" altLang="it-IT" sz="1200" dirty="0" smtClean="0"/>
              <a:t>)</a:t>
            </a:r>
          </a:p>
          <a:p>
            <a:pPr lvl="2"/>
            <a:r>
              <a:rPr lang="en-US" altLang="it-IT" sz="1200" dirty="0" err="1" smtClean="0"/>
              <a:t>Limitare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casi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trattenimento</a:t>
            </a:r>
            <a:r>
              <a:rPr lang="en-US" altLang="it-IT" sz="1200" dirty="0" smtClean="0"/>
              <a:t> – Solo </a:t>
            </a:r>
            <a:r>
              <a:rPr lang="en-US" altLang="it-IT" sz="1200" dirty="0" err="1" smtClean="0"/>
              <a:t>nei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casi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esista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pericolo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fuga</a:t>
            </a:r>
            <a:r>
              <a:rPr lang="en-US" altLang="it-IT" sz="1200" dirty="0" smtClean="0"/>
              <a:t> </a:t>
            </a:r>
            <a:endParaRPr lang="en-US" altLang="it-IT" sz="1600" dirty="0" smtClean="0"/>
          </a:p>
          <a:p>
            <a:r>
              <a:rPr lang="en-US" altLang="it-IT" sz="2000" dirty="0" smtClean="0"/>
              <a:t>I </a:t>
            </a:r>
            <a:r>
              <a:rPr lang="en-US" altLang="it-IT" sz="2000" dirty="0" err="1" smtClean="0"/>
              <a:t>problemi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membri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nelle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frontiere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esterne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della</a:t>
            </a:r>
            <a:r>
              <a:rPr lang="en-US" altLang="it-IT" sz="2000" dirty="0" smtClean="0"/>
              <a:t> UE e la </a:t>
            </a:r>
            <a:r>
              <a:rPr lang="en-US" altLang="it-IT" sz="2000" dirty="0" err="1" smtClean="0"/>
              <a:t>risposta</a:t>
            </a:r>
            <a:r>
              <a:rPr lang="en-US" altLang="it-IT" sz="2000" dirty="0" smtClean="0"/>
              <a:t> dell-</a:t>
            </a:r>
            <a:r>
              <a:rPr lang="en-US" altLang="it-IT" sz="2000" dirty="0" err="1" smtClean="0"/>
              <a:t>Unione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err="1" smtClean="0"/>
              <a:t>Saturazione</a:t>
            </a:r>
            <a:r>
              <a:rPr lang="en-US" altLang="it-IT" sz="1600" dirty="0" smtClean="0"/>
              <a:t> del Sistema di </a:t>
            </a:r>
            <a:r>
              <a:rPr lang="en-US" altLang="it-IT" sz="1600" dirty="0" err="1" smtClean="0"/>
              <a:t>accoglimento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richiedenti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asilo</a:t>
            </a:r>
            <a:r>
              <a:rPr lang="en-US" altLang="it-IT" sz="1600" dirty="0" smtClean="0"/>
              <a:t> in un </a:t>
            </a:r>
            <a:r>
              <a:rPr lang="en-US" altLang="it-IT" sz="1600" dirty="0" err="1" smtClean="0"/>
              <a:t>Stato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membro</a:t>
            </a:r>
            <a:endParaRPr lang="en-US" altLang="it-IT" sz="1600" dirty="0" smtClean="0"/>
          </a:p>
          <a:p>
            <a:pPr lvl="2"/>
            <a:r>
              <a:rPr lang="en-US" altLang="it-IT" sz="1200" dirty="0" err="1" smtClean="0"/>
              <a:t>Meccanismo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allerta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rapida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preparazione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gestione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crisi</a:t>
            </a:r>
            <a:r>
              <a:rPr lang="en-US" altLang="it-IT" sz="1200" dirty="0" smtClean="0"/>
              <a:t> secondo art. 80 TFUE (art. 33)</a:t>
            </a:r>
          </a:p>
          <a:p>
            <a:pPr lvl="2"/>
            <a:r>
              <a:rPr lang="en-US" altLang="it-IT" sz="1200" dirty="0" err="1" smtClean="0"/>
              <a:t>Attivato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dalla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Commissione</a:t>
            </a:r>
            <a:r>
              <a:rPr lang="en-US" altLang="it-IT" sz="1200" dirty="0" smtClean="0"/>
              <a:t>, EASO e </a:t>
            </a:r>
            <a:r>
              <a:rPr lang="en-US" altLang="it-IT" sz="1200" dirty="0" err="1" smtClean="0"/>
              <a:t>dallo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membro</a:t>
            </a:r>
            <a:endParaRPr lang="en-US" altLang="it-IT" sz="1200" dirty="0" smtClean="0"/>
          </a:p>
          <a:p>
            <a:pPr lvl="1"/>
            <a:r>
              <a:rPr lang="en-US" altLang="it-IT" sz="1600" dirty="0" err="1" smtClean="0"/>
              <a:t>Meccanismo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ricollocazione</a:t>
            </a:r>
            <a:r>
              <a:rPr lang="en-US" altLang="it-IT" sz="1600" dirty="0" smtClean="0"/>
              <a:t> in </a:t>
            </a:r>
            <a:r>
              <a:rPr lang="en-US" altLang="it-IT" sz="1600" dirty="0" err="1" smtClean="0"/>
              <a:t>casi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eccezionali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migrazione</a:t>
            </a:r>
            <a:endParaRPr lang="en-US" altLang="it-IT" sz="1600" dirty="0" smtClean="0"/>
          </a:p>
          <a:p>
            <a:pPr lvl="2"/>
            <a:r>
              <a:rPr lang="en-US" altLang="it-IT" sz="1200" dirty="0" smtClean="0"/>
              <a:t>Dec. (UE) 2015/1523 del </a:t>
            </a:r>
            <a:r>
              <a:rPr lang="en-US" altLang="it-IT" sz="1200" dirty="0" err="1" smtClean="0"/>
              <a:t>Consiglio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1200" dirty="0" smtClean="0"/>
              <a:t>Dec. (UE) 2015/1601 del </a:t>
            </a:r>
            <a:r>
              <a:rPr lang="en-US" altLang="it-IT" sz="1200" dirty="0" err="1" smtClean="0"/>
              <a:t>Consiglio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1200" dirty="0" smtClean="0"/>
              <a:t>In base </a:t>
            </a:r>
            <a:r>
              <a:rPr lang="en-US" altLang="it-IT" sz="1200" dirty="0" err="1" smtClean="0"/>
              <a:t>all’art</a:t>
            </a:r>
            <a:r>
              <a:rPr lang="en-US" altLang="it-IT" sz="1200" dirty="0" smtClean="0"/>
              <a:t>. 78.3 e 80 TFUE</a:t>
            </a:r>
          </a:p>
          <a:p>
            <a:pPr lvl="2"/>
            <a:r>
              <a:rPr lang="en-US" altLang="it-IT" sz="1200" dirty="0" err="1" smtClean="0"/>
              <a:t>Avallato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dalla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CdG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nella</a:t>
            </a:r>
            <a:r>
              <a:rPr lang="en-US" altLang="it-IT" sz="1200" dirty="0" smtClean="0"/>
              <a:t> causa C-643/15 e C-647/15 </a:t>
            </a:r>
            <a:r>
              <a:rPr lang="en-US" altLang="it-IT" sz="1200" dirty="0" err="1" smtClean="0"/>
              <a:t>Slovacchia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Ungheria</a:t>
            </a:r>
            <a:r>
              <a:rPr lang="en-US" altLang="it-IT" sz="1200" dirty="0" smtClean="0"/>
              <a:t> c. </a:t>
            </a:r>
            <a:r>
              <a:rPr lang="en-US" altLang="it-IT" sz="1200" dirty="0" err="1" smtClean="0"/>
              <a:t>Consiglio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357960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Gli stranieri regolarmente soggiornanti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39960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Articolo</a:t>
            </a:r>
            <a:r>
              <a:rPr lang="en-US" altLang="it-IT" sz="2000" dirty="0" smtClean="0"/>
              <a:t> 77.2 TFUE </a:t>
            </a:r>
            <a:r>
              <a:rPr lang="en-US" altLang="it-IT" sz="2000" dirty="0" err="1" smtClean="0"/>
              <a:t>riconosce</a:t>
            </a:r>
            <a:r>
              <a:rPr lang="en-US" altLang="it-IT" sz="2000" dirty="0" smtClean="0"/>
              <a:t> la </a:t>
            </a:r>
            <a:r>
              <a:rPr lang="en-US" altLang="it-IT" sz="2000" dirty="0" err="1" smtClean="0"/>
              <a:t>competenza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all’Unione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regolare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l’entrata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il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soggiorno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legale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degli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stranieri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brevi</a:t>
            </a:r>
            <a:r>
              <a:rPr lang="en-US" altLang="it-IT" sz="2000" dirty="0" smtClean="0"/>
              <a:t> o </a:t>
            </a:r>
            <a:r>
              <a:rPr lang="en-US" altLang="it-IT" sz="2000" dirty="0" err="1" smtClean="0"/>
              <a:t>lunghi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periodi</a:t>
            </a:r>
            <a:endParaRPr lang="en-US" altLang="it-IT" sz="2000" dirty="0" smtClean="0"/>
          </a:p>
          <a:p>
            <a:pPr lvl="1"/>
            <a:r>
              <a:rPr lang="en-US" altLang="it-IT" sz="1600" dirty="0" err="1" smtClean="0"/>
              <a:t>Procedura</a:t>
            </a:r>
            <a:r>
              <a:rPr lang="en-US" altLang="it-IT" sz="1600" dirty="0" smtClean="0"/>
              <a:t> legislative </a:t>
            </a:r>
            <a:r>
              <a:rPr lang="en-US" altLang="it-IT" sz="1600" dirty="0" err="1" smtClean="0"/>
              <a:t>ordinaria</a:t>
            </a:r>
            <a:r>
              <a:rPr lang="en-US" altLang="it-IT" sz="1600" dirty="0" smtClean="0"/>
              <a:t> </a:t>
            </a:r>
          </a:p>
          <a:p>
            <a:r>
              <a:rPr lang="en-US" altLang="it-IT" sz="2000" dirty="0" err="1" smtClean="0"/>
              <a:t>Articolo</a:t>
            </a:r>
            <a:r>
              <a:rPr lang="en-US" altLang="it-IT" sz="2000" dirty="0" smtClean="0"/>
              <a:t> 79.2 TFUE </a:t>
            </a:r>
            <a:r>
              <a:rPr lang="en-US" altLang="it-IT" sz="2000" dirty="0" err="1" smtClean="0"/>
              <a:t>riconosce</a:t>
            </a:r>
            <a:r>
              <a:rPr lang="en-US" altLang="it-IT" sz="2000" dirty="0" smtClean="0"/>
              <a:t> la </a:t>
            </a:r>
            <a:r>
              <a:rPr lang="en-US" altLang="it-IT" sz="2000" dirty="0" err="1" smtClean="0"/>
              <a:t>competenza</a:t>
            </a:r>
            <a:r>
              <a:rPr lang="en-US" altLang="it-IT" sz="2000" dirty="0" smtClean="0"/>
              <a:t> UE per </a:t>
            </a:r>
            <a:r>
              <a:rPr lang="en-US" altLang="it-IT" sz="2000" dirty="0" err="1" smtClean="0"/>
              <a:t>regolare</a:t>
            </a:r>
            <a:r>
              <a:rPr lang="en-US" altLang="it-IT" sz="2000" dirty="0" smtClean="0"/>
              <a:t> le </a:t>
            </a:r>
            <a:r>
              <a:rPr lang="en-US" altLang="it-IT" sz="2000" dirty="0" err="1" smtClean="0"/>
              <a:t>condizioni</a:t>
            </a:r>
            <a:r>
              <a:rPr lang="en-US" altLang="it-IT" sz="2000" dirty="0" smtClean="0"/>
              <a:t> di ingress,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visti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titoli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soggiorno</a:t>
            </a:r>
            <a:endParaRPr lang="en-US" altLang="it-IT" sz="2000" dirty="0" smtClean="0"/>
          </a:p>
          <a:p>
            <a:pPr lvl="1"/>
            <a:r>
              <a:rPr lang="en-US" altLang="it-IT" sz="1600" dirty="0" err="1"/>
              <a:t>Procedura</a:t>
            </a:r>
            <a:r>
              <a:rPr lang="en-US" altLang="it-IT" sz="1600" dirty="0"/>
              <a:t> legislative </a:t>
            </a:r>
            <a:r>
              <a:rPr lang="en-US" altLang="it-IT" sz="1600" dirty="0" err="1"/>
              <a:t>ordinaria</a:t>
            </a:r>
            <a:r>
              <a:rPr lang="en-US" altLang="it-IT" sz="1600" dirty="0"/>
              <a:t> </a:t>
            </a:r>
          </a:p>
          <a:p>
            <a:r>
              <a:rPr lang="en-US" altLang="it-IT" sz="2000" dirty="0" err="1" smtClean="0"/>
              <a:t>Manca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una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regolazione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complessiva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esaustiva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della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migrazione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regolare</a:t>
            </a:r>
            <a:r>
              <a:rPr lang="en-US" altLang="it-IT" sz="2000" dirty="0" smtClean="0"/>
              <a:t> in UE per </a:t>
            </a:r>
            <a:r>
              <a:rPr lang="en-US" altLang="it-IT" sz="2000" dirty="0" err="1" smtClean="0"/>
              <a:t>periodi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lunga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durata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smtClean="0"/>
              <a:t>I </a:t>
            </a:r>
            <a:r>
              <a:rPr lang="en-US" altLang="it-IT" sz="1600" dirty="0" err="1" smtClean="0"/>
              <a:t>flussi</a:t>
            </a:r>
            <a:r>
              <a:rPr lang="en-US" altLang="it-IT" sz="1600" dirty="0" smtClean="0"/>
              <a:t> e le quote di </a:t>
            </a:r>
            <a:r>
              <a:rPr lang="en-US" altLang="it-IT" sz="1600" dirty="0" err="1" smtClean="0"/>
              <a:t>ingresso</a:t>
            </a:r>
            <a:r>
              <a:rPr lang="en-US" altLang="it-IT" sz="1600" dirty="0" smtClean="0"/>
              <a:t> determinate </a:t>
            </a:r>
            <a:r>
              <a:rPr lang="en-US" altLang="it-IT" sz="1600" dirty="0" err="1" smtClean="0"/>
              <a:t>dallo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membro</a:t>
            </a:r>
            <a:r>
              <a:rPr lang="en-US" altLang="it-IT" sz="1600" dirty="0" smtClean="0"/>
              <a:t> (79.5 TFUE)</a:t>
            </a:r>
          </a:p>
          <a:p>
            <a:pPr lvl="1"/>
            <a:r>
              <a:rPr lang="en-US" altLang="it-IT" sz="1600" dirty="0" smtClean="0"/>
              <a:t>I </a:t>
            </a:r>
            <a:r>
              <a:rPr lang="en-US" altLang="it-IT" sz="1600" dirty="0" err="1" smtClean="0"/>
              <a:t>criteri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l’acquisto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della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cittadinanza</a:t>
            </a:r>
            <a:r>
              <a:rPr lang="en-US" altLang="it-IT" sz="1600" dirty="0" smtClean="0"/>
              <a:t> secondo le </a:t>
            </a:r>
            <a:r>
              <a:rPr lang="en-US" altLang="it-IT" sz="1600" dirty="0" err="1" smtClean="0"/>
              <a:t>legislazioni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degli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Stati</a:t>
            </a:r>
            <a:endParaRPr lang="en-US" altLang="it-IT" sz="1600" dirty="0" smtClean="0"/>
          </a:p>
          <a:p>
            <a:pPr lvl="1"/>
            <a:r>
              <a:rPr lang="en-US" altLang="it-IT" sz="1600" dirty="0" smtClean="0"/>
              <a:t>Il </a:t>
            </a:r>
            <a:r>
              <a:rPr lang="en-US" altLang="it-IT" sz="1600" dirty="0" err="1" smtClean="0"/>
              <a:t>diritto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degli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stranieri</a:t>
            </a:r>
            <a:r>
              <a:rPr lang="en-US" altLang="it-IT" sz="1600" dirty="0" smtClean="0"/>
              <a:t> con </a:t>
            </a:r>
            <a:r>
              <a:rPr lang="en-US" altLang="it-IT" sz="1600" dirty="0" err="1" smtClean="0"/>
              <a:t>regolare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soggiorno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votare</a:t>
            </a:r>
            <a:r>
              <a:rPr lang="en-US" altLang="it-IT" sz="1600" dirty="0" smtClean="0"/>
              <a:t> e di </a:t>
            </a:r>
            <a:r>
              <a:rPr lang="en-US" altLang="it-IT" sz="1600" dirty="0" err="1" smtClean="0"/>
              <a:t>essere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eletti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nelle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elezioni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il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Parlamento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Europeo</a:t>
            </a:r>
            <a:r>
              <a:rPr lang="en-US" altLang="it-IT" sz="1600" dirty="0" smtClean="0"/>
              <a:t> e determinate </a:t>
            </a:r>
            <a:r>
              <a:rPr lang="en-US" altLang="it-IT" sz="1600" dirty="0" err="1" smtClean="0"/>
              <a:t>dalla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legislazione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nazionale</a:t>
            </a:r>
            <a:endParaRPr lang="en-US" altLang="it-IT" sz="1600" dirty="0" smtClean="0"/>
          </a:p>
          <a:p>
            <a:pPr lvl="2"/>
            <a:r>
              <a:rPr lang="en-US" altLang="it-IT" sz="1200" dirty="0" smtClean="0"/>
              <a:t>C-145/04 </a:t>
            </a:r>
            <a:r>
              <a:rPr lang="en-US" altLang="it-IT" sz="1200" dirty="0" err="1" smtClean="0"/>
              <a:t>Spagna</a:t>
            </a:r>
            <a:r>
              <a:rPr lang="en-US" altLang="it-IT" sz="1200" dirty="0" smtClean="0"/>
              <a:t> c. </a:t>
            </a:r>
            <a:r>
              <a:rPr lang="en-US" altLang="it-IT" sz="1200" dirty="0" err="1" smtClean="0"/>
              <a:t>Regno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Unito</a:t>
            </a:r>
            <a:r>
              <a:rPr lang="en-US" altLang="it-IT" sz="1200" dirty="0" smtClean="0"/>
              <a:t> </a:t>
            </a:r>
          </a:p>
          <a:p>
            <a:pPr lvl="2"/>
            <a:endParaRPr lang="en-US" altLang="it-IT" sz="1200" dirty="0"/>
          </a:p>
          <a:p>
            <a:r>
              <a:rPr lang="en-US" altLang="it-IT" sz="2000" dirty="0" smtClean="0"/>
              <a:t>Il </a:t>
            </a:r>
            <a:r>
              <a:rPr lang="en-US" altLang="it-IT" sz="2000" dirty="0" err="1" smtClean="0"/>
              <a:t>soggiorno</a:t>
            </a:r>
            <a:r>
              <a:rPr lang="en-US" altLang="it-IT" sz="2000" dirty="0" smtClean="0"/>
              <a:t> di breve </a:t>
            </a:r>
            <a:r>
              <a:rPr lang="en-US" altLang="it-IT" sz="2000" dirty="0" err="1" smtClean="0"/>
              <a:t>durata</a:t>
            </a:r>
            <a:endParaRPr lang="en-US" altLang="it-IT" sz="2000" dirty="0" smtClean="0"/>
          </a:p>
          <a:p>
            <a:pPr lvl="1"/>
            <a:r>
              <a:rPr lang="en-US" altLang="it-IT" sz="1600" dirty="0" smtClean="0"/>
              <a:t>Non </a:t>
            </a:r>
            <a:r>
              <a:rPr lang="en-US" altLang="it-IT" sz="1600" dirty="0" err="1" smtClean="0"/>
              <a:t>piu</a:t>
            </a:r>
            <a:r>
              <a:rPr lang="en-US" altLang="it-IT" sz="1600" dirty="0" smtClean="0"/>
              <a:t> di 90 gg </a:t>
            </a:r>
            <a:r>
              <a:rPr lang="en-US" altLang="it-IT" sz="1600" dirty="0" err="1" smtClean="0"/>
              <a:t>su</a:t>
            </a:r>
            <a:r>
              <a:rPr lang="en-US" altLang="it-IT" sz="1600" dirty="0" smtClean="0"/>
              <a:t> 180 gg </a:t>
            </a:r>
          </a:p>
          <a:p>
            <a:pPr lvl="1"/>
            <a:r>
              <a:rPr lang="en-US" altLang="it-IT" sz="1600" dirty="0" err="1" smtClean="0"/>
              <a:t>Codice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frontiere</a:t>
            </a:r>
            <a:r>
              <a:rPr lang="en-US" altLang="it-IT" sz="1600" dirty="0" smtClean="0"/>
              <a:t> Schengen</a:t>
            </a:r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227165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97176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/>
              <a:t>Gli stranieri regolarmente </a:t>
            </a:r>
            <a:r>
              <a:rPr lang="it-IT" sz="2800" dirty="0" smtClean="0"/>
              <a:t>soggiornanti II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12738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smtClean="0"/>
              <a:t>Il </a:t>
            </a:r>
            <a:r>
              <a:rPr lang="en-US" altLang="it-IT" sz="2000" dirty="0" err="1" smtClean="0"/>
              <a:t>soggiorno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durata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superiore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ai</a:t>
            </a:r>
            <a:r>
              <a:rPr lang="en-US" altLang="it-IT" sz="2000" dirty="0" smtClean="0"/>
              <a:t> 90 gg</a:t>
            </a:r>
          </a:p>
          <a:p>
            <a:pPr lvl="1"/>
            <a:r>
              <a:rPr lang="en-US" altLang="it-IT" sz="1600" dirty="0" err="1" smtClean="0"/>
              <a:t>Direttiva</a:t>
            </a:r>
            <a:r>
              <a:rPr lang="en-US" altLang="it-IT" sz="1600" dirty="0" smtClean="0"/>
              <a:t> 2011/98/UE</a:t>
            </a:r>
          </a:p>
          <a:p>
            <a:pPr lvl="2"/>
            <a:r>
              <a:rPr lang="en-US" altLang="it-IT" sz="1200" dirty="0"/>
              <a:t> </a:t>
            </a:r>
            <a:r>
              <a:rPr lang="en-US" altLang="it-IT" sz="1200" dirty="0" err="1" smtClean="0"/>
              <a:t>Permesso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soggiorno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unico</a:t>
            </a:r>
            <a:r>
              <a:rPr lang="en-US" altLang="it-IT" sz="1200" dirty="0" smtClean="0"/>
              <a:t> in UE</a:t>
            </a:r>
          </a:p>
          <a:p>
            <a:pPr lvl="2"/>
            <a:r>
              <a:rPr lang="en-US" altLang="it-IT" sz="1200" dirty="0" err="1" smtClean="0"/>
              <a:t>Unico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ducumento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semplicifato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permesso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soggiorno</a:t>
            </a:r>
            <a:r>
              <a:rPr lang="en-US" altLang="it-IT" sz="1200" dirty="0" smtClean="0"/>
              <a:t> e di </a:t>
            </a:r>
            <a:r>
              <a:rPr lang="en-US" altLang="it-IT" sz="1200" dirty="0" err="1" smtClean="0"/>
              <a:t>lavoro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negli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Membri</a:t>
            </a:r>
            <a:r>
              <a:rPr lang="en-US" altLang="it-IT" sz="1200" dirty="0" smtClean="0"/>
              <a:t> (art. 4 e 6)</a:t>
            </a:r>
          </a:p>
          <a:p>
            <a:pPr lvl="2"/>
            <a:r>
              <a:rPr lang="en-US" altLang="it-IT" sz="1200" dirty="0" smtClean="0"/>
              <a:t>Principio </a:t>
            </a:r>
            <a:r>
              <a:rPr lang="en-US" altLang="it-IT" sz="1200" dirty="0" err="1" smtClean="0"/>
              <a:t>della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parita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trattamento</a:t>
            </a:r>
            <a:r>
              <a:rPr lang="en-US" altLang="it-IT" sz="1200" dirty="0" smtClean="0"/>
              <a:t> con </a:t>
            </a:r>
            <a:r>
              <a:rPr lang="en-US" altLang="it-IT" sz="1200" dirty="0" err="1" smtClean="0"/>
              <a:t>gli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cittadini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membro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soggiorno</a:t>
            </a:r>
            <a:r>
              <a:rPr lang="en-US" altLang="it-IT" sz="1200" dirty="0" smtClean="0"/>
              <a:t> (Non </a:t>
            </a:r>
            <a:r>
              <a:rPr lang="en-US" altLang="it-IT" sz="1200" dirty="0" err="1" smtClean="0"/>
              <a:t>discriminazione</a:t>
            </a:r>
            <a:r>
              <a:rPr lang="en-US" altLang="it-IT" sz="1200" dirty="0" smtClean="0"/>
              <a:t>)</a:t>
            </a:r>
          </a:p>
          <a:p>
            <a:pPr lvl="3"/>
            <a:r>
              <a:rPr lang="en-US" altLang="it-IT" sz="800" dirty="0" err="1" smtClean="0"/>
              <a:t>Condizioni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lavoro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Riunione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adesione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organizzazione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sindacale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Istruzione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formazione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Riconoscimento</a:t>
            </a:r>
            <a:r>
              <a:rPr lang="en-US" altLang="it-IT" sz="800" dirty="0" smtClean="0"/>
              <a:t> di diploma, certificate e </a:t>
            </a:r>
            <a:r>
              <a:rPr lang="en-US" altLang="it-IT" sz="800" dirty="0" err="1" smtClean="0"/>
              <a:t>qualifiche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professionali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Agevolazioni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fiscali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Sicurezza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sociale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Accesso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servizi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pubblici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Servizio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consulenza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centri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lavoro</a:t>
            </a:r>
            <a:endParaRPr lang="en-US" altLang="it-IT" sz="800" dirty="0" smtClean="0"/>
          </a:p>
          <a:p>
            <a:pPr lvl="2"/>
            <a:r>
              <a:rPr lang="en-US" altLang="it-IT" sz="1200" dirty="0" smtClean="0"/>
              <a:t>  C-302/19 </a:t>
            </a:r>
            <a:r>
              <a:rPr lang="en-US" altLang="it-IT" sz="1200" dirty="0" err="1" smtClean="0"/>
              <a:t>Instituto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Nazionale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Previdenza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Sociale</a:t>
            </a:r>
            <a:r>
              <a:rPr lang="en-US" altLang="it-IT" sz="1200" dirty="0" smtClean="0"/>
              <a:t> – le </a:t>
            </a:r>
            <a:r>
              <a:rPr lang="en-US" altLang="it-IT" sz="1200" dirty="0" err="1" smtClean="0"/>
              <a:t>deroghe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previste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dalla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direttiva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vano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interprettate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restrittivamente</a:t>
            </a:r>
            <a:endParaRPr lang="en-US" altLang="it-IT" sz="1200" dirty="0" smtClean="0"/>
          </a:p>
          <a:p>
            <a:pPr lvl="1"/>
            <a:r>
              <a:rPr lang="en-US" altLang="it-IT" sz="1600" dirty="0" err="1" smtClean="0"/>
              <a:t>Altre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Direttive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settoriali</a:t>
            </a:r>
            <a:endParaRPr lang="en-US" altLang="it-IT" sz="1600" dirty="0" smtClean="0"/>
          </a:p>
          <a:p>
            <a:pPr lvl="2"/>
            <a:r>
              <a:rPr lang="en-US" altLang="it-IT" sz="1000" dirty="0" err="1" smtClean="0"/>
              <a:t>Lavori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altamente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qualificati</a:t>
            </a:r>
            <a:r>
              <a:rPr lang="en-US" altLang="it-IT" sz="1000" dirty="0" smtClean="0"/>
              <a:t> </a:t>
            </a:r>
          </a:p>
          <a:p>
            <a:pPr lvl="2"/>
            <a:r>
              <a:rPr lang="en-US" altLang="it-IT" sz="1000" dirty="0" err="1" smtClean="0"/>
              <a:t>Lavoro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stagionale</a:t>
            </a:r>
            <a:endParaRPr lang="en-US" altLang="it-IT" sz="1000" dirty="0" smtClean="0"/>
          </a:p>
          <a:p>
            <a:pPr lvl="2"/>
            <a:r>
              <a:rPr lang="en-US" altLang="it-IT" sz="1000" dirty="0" smtClean="0"/>
              <a:t>I </a:t>
            </a:r>
            <a:r>
              <a:rPr lang="en-US" altLang="it-IT" sz="1000" dirty="0" err="1" smtClean="0"/>
              <a:t>tranferimenti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intrasocietari</a:t>
            </a:r>
            <a:r>
              <a:rPr lang="en-US" altLang="it-IT" sz="1000" dirty="0" smtClean="0"/>
              <a:t> </a:t>
            </a:r>
          </a:p>
          <a:p>
            <a:pPr lvl="2"/>
            <a:r>
              <a:rPr lang="en-US" altLang="it-IT" sz="1000" dirty="0" err="1" smtClean="0"/>
              <a:t>Motivi</a:t>
            </a:r>
            <a:r>
              <a:rPr lang="en-US" altLang="it-IT" sz="1000" dirty="0" smtClean="0"/>
              <a:t> di </a:t>
            </a:r>
            <a:r>
              <a:rPr lang="en-US" altLang="it-IT" sz="1000" dirty="0" err="1" smtClean="0"/>
              <a:t>ricerca</a:t>
            </a:r>
            <a:r>
              <a:rPr lang="en-US" altLang="it-IT" sz="1000" dirty="0" smtClean="0"/>
              <a:t>, studio, </a:t>
            </a:r>
            <a:r>
              <a:rPr lang="en-US" altLang="it-IT" sz="1000" dirty="0" err="1" smtClean="0"/>
              <a:t>volontariato</a:t>
            </a:r>
            <a:r>
              <a:rPr lang="en-US" altLang="it-IT" sz="1000" dirty="0" smtClean="0"/>
              <a:t>, stage, </a:t>
            </a:r>
            <a:r>
              <a:rPr lang="en-US" altLang="it-IT" sz="1000" dirty="0" err="1" smtClean="0"/>
              <a:t>programmi</a:t>
            </a:r>
            <a:r>
              <a:rPr lang="en-US" altLang="it-IT" sz="1000" dirty="0" smtClean="0"/>
              <a:t> di </a:t>
            </a:r>
            <a:r>
              <a:rPr lang="en-US" altLang="it-IT" sz="1000" dirty="0" err="1" smtClean="0"/>
              <a:t>scambio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alunni</a:t>
            </a:r>
            <a:endParaRPr lang="en-US" altLang="it-IT" sz="1000" dirty="0" smtClean="0"/>
          </a:p>
          <a:p>
            <a:pPr lvl="2"/>
            <a:r>
              <a:rPr lang="en-US" altLang="it-IT" sz="1000" dirty="0" err="1" smtClean="0"/>
              <a:t>Ricerca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scientifica</a:t>
            </a:r>
            <a:endParaRPr lang="en-US" altLang="it-IT" sz="1000" dirty="0" smtClean="0"/>
          </a:p>
          <a:p>
            <a:r>
              <a:rPr lang="en-US" altLang="it-IT" sz="2000" dirty="0" smtClean="0"/>
              <a:t>Il </a:t>
            </a:r>
            <a:r>
              <a:rPr lang="en-US" altLang="it-IT" sz="2000" dirty="0" err="1" smtClean="0"/>
              <a:t>soggiorno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lunga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durata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Direttiva</a:t>
            </a:r>
            <a:r>
              <a:rPr lang="en-US" altLang="it-IT" sz="2000" dirty="0" smtClean="0"/>
              <a:t> 2003/109/UE)</a:t>
            </a:r>
          </a:p>
          <a:p>
            <a:pPr lvl="1"/>
            <a:r>
              <a:rPr lang="en-US" altLang="it-IT" sz="1200" dirty="0" smtClean="0"/>
              <a:t>Un </a:t>
            </a:r>
            <a:r>
              <a:rPr lang="en-US" altLang="it-IT" sz="1200" dirty="0" err="1" smtClean="0"/>
              <a:t>soggiorno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regolare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continuativo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almeno</a:t>
            </a:r>
            <a:r>
              <a:rPr lang="en-US" altLang="it-IT" sz="1200" dirty="0" smtClean="0"/>
              <a:t> 5 </a:t>
            </a:r>
            <a:r>
              <a:rPr lang="en-US" altLang="it-IT" sz="1200" dirty="0" err="1" smtClean="0"/>
              <a:t>anni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titolo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soggiorno</a:t>
            </a:r>
            <a:r>
              <a:rPr lang="en-US" altLang="it-IT" sz="1200" dirty="0" smtClean="0"/>
              <a:t> per 5 </a:t>
            </a:r>
            <a:r>
              <a:rPr lang="en-US" altLang="it-IT" sz="1200" dirty="0" err="1" smtClean="0"/>
              <a:t>anni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rinnovabile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automaticamente</a:t>
            </a:r>
            <a:r>
              <a:rPr lang="en-US" altLang="it-IT" sz="1200" dirty="0" smtClean="0"/>
              <a:t>)</a:t>
            </a:r>
            <a:endParaRPr lang="en-US" altLang="it-IT" sz="1200" dirty="0"/>
          </a:p>
          <a:p>
            <a:pPr lvl="1"/>
            <a:r>
              <a:rPr lang="en-US" altLang="it-IT" sz="1200" dirty="0" err="1" smtClean="0"/>
              <a:t>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disporre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risorse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stabili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regolari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sufficienti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una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assicurazione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malattia</a:t>
            </a:r>
            <a:endParaRPr lang="en-US" altLang="it-IT" sz="1200" dirty="0"/>
          </a:p>
          <a:p>
            <a:pPr lvl="2"/>
            <a:r>
              <a:rPr lang="en-US" altLang="it-IT" sz="1050" dirty="0" err="1" smtClean="0"/>
              <a:t>Posono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essere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richiesti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anche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delle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condizioni</a:t>
            </a:r>
            <a:r>
              <a:rPr lang="en-US" altLang="it-IT" sz="1050" dirty="0" smtClean="0"/>
              <a:t> di </a:t>
            </a:r>
            <a:r>
              <a:rPr lang="en-US" altLang="it-IT" sz="1050" dirty="0" err="1" smtClean="0"/>
              <a:t>integrazione</a:t>
            </a:r>
            <a:r>
              <a:rPr lang="en-US" altLang="it-IT" sz="1050" dirty="0" smtClean="0"/>
              <a:t> come lingua o </a:t>
            </a:r>
            <a:r>
              <a:rPr lang="en-US" altLang="it-IT" sz="1050" dirty="0" err="1" smtClean="0"/>
              <a:t>cultura</a:t>
            </a:r>
            <a:r>
              <a:rPr lang="en-US" altLang="it-IT" sz="1050" dirty="0" smtClean="0"/>
              <a:t>  o </a:t>
            </a:r>
            <a:r>
              <a:rPr lang="en-US" altLang="it-IT" sz="1050" dirty="0" err="1" smtClean="0"/>
              <a:t>condizioni</a:t>
            </a:r>
            <a:r>
              <a:rPr lang="en-US" altLang="it-IT" sz="1050" dirty="0" smtClean="0"/>
              <a:t> di </a:t>
            </a:r>
            <a:r>
              <a:rPr lang="en-US" altLang="it-IT" sz="1050" dirty="0" err="1" smtClean="0"/>
              <a:t>alloggio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sufficiente</a:t>
            </a:r>
            <a:endParaRPr lang="en-US" altLang="it-IT" sz="1050" dirty="0"/>
          </a:p>
          <a:p>
            <a:pPr lvl="1"/>
            <a:r>
              <a:rPr lang="en-US" altLang="it-IT" sz="1200" dirty="0" smtClean="0"/>
              <a:t>Lo status </a:t>
            </a:r>
            <a:r>
              <a:rPr lang="en-US" altLang="it-IT" sz="1200" dirty="0" err="1" smtClean="0"/>
              <a:t>puo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essere</a:t>
            </a:r>
            <a:r>
              <a:rPr lang="en-US" altLang="it-IT" sz="1200" dirty="0" smtClean="0"/>
              <a:t> negate per </a:t>
            </a:r>
            <a:r>
              <a:rPr lang="en-US" altLang="it-IT" sz="1200" dirty="0" err="1" smtClean="0"/>
              <a:t>ragioni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ordine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pubblico</a:t>
            </a:r>
            <a:r>
              <a:rPr lang="en-US" altLang="it-IT" sz="1200" dirty="0" smtClean="0"/>
              <a:t> o di </a:t>
            </a:r>
            <a:r>
              <a:rPr lang="en-US" altLang="it-IT" sz="1200" dirty="0" err="1" smtClean="0"/>
              <a:t>pubblica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sicurezza</a:t>
            </a:r>
            <a:endParaRPr lang="en-US" altLang="it-IT" sz="1200" dirty="0" smtClean="0"/>
          </a:p>
          <a:p>
            <a:pPr lvl="1"/>
            <a:r>
              <a:rPr lang="en-US" altLang="it-IT" sz="1200" dirty="0" smtClean="0"/>
              <a:t>Il </a:t>
            </a:r>
            <a:r>
              <a:rPr lang="en-US" altLang="it-IT" sz="1200" dirty="0" err="1" smtClean="0"/>
              <a:t>ritiro</a:t>
            </a:r>
            <a:r>
              <a:rPr lang="en-US" altLang="it-IT" sz="1200" dirty="0" smtClean="0"/>
              <a:t> del </a:t>
            </a:r>
            <a:r>
              <a:rPr lang="en-US" altLang="it-IT" sz="1200" dirty="0" err="1" smtClean="0"/>
              <a:t>titolo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soggirno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lunga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durata</a:t>
            </a:r>
            <a:r>
              <a:rPr lang="en-US" altLang="it-IT" sz="1200" dirty="0" smtClean="0"/>
              <a:t> solo </a:t>
            </a:r>
            <a:r>
              <a:rPr lang="en-US" altLang="it-IT" sz="1200" dirty="0" err="1" smtClean="0"/>
              <a:t>quando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essa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stata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ottenuta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in </a:t>
            </a:r>
            <a:r>
              <a:rPr lang="en-US" altLang="it-IT" sz="1200" dirty="0" err="1" smtClean="0"/>
              <a:t>modo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fraudolento</a:t>
            </a:r>
            <a:r>
              <a:rPr lang="en-US" altLang="it-IT" sz="1200" dirty="0" smtClean="0"/>
              <a:t> o per </a:t>
            </a:r>
            <a:r>
              <a:rPr lang="en-US" altLang="it-IT" sz="1200" dirty="0" err="1" smtClean="0"/>
              <a:t>lunga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assenza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fuori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Unione</a:t>
            </a:r>
            <a:endParaRPr lang="en-US" altLang="it-IT" sz="1200" dirty="0" smtClean="0"/>
          </a:p>
          <a:p>
            <a:pPr lvl="1"/>
            <a:r>
              <a:rPr lang="en-US" altLang="it-IT" sz="1200" dirty="0" err="1" smtClean="0"/>
              <a:t>Puo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liberamente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circolare</a:t>
            </a:r>
            <a:r>
              <a:rPr lang="en-US" altLang="it-IT" sz="1200" dirty="0" smtClean="0"/>
              <a:t> in </a:t>
            </a:r>
            <a:r>
              <a:rPr lang="en-US" altLang="it-IT" sz="1200" dirty="0" err="1" smtClean="0"/>
              <a:t>altri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dell’Unione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puo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stabilirsi</a:t>
            </a:r>
            <a:r>
              <a:rPr lang="en-US" altLang="it-IT" sz="1200" dirty="0" smtClean="0"/>
              <a:t> a determinate </a:t>
            </a:r>
            <a:r>
              <a:rPr lang="en-US" altLang="it-IT" sz="1200" dirty="0" err="1" smtClean="0"/>
              <a:t>condizioni</a:t>
            </a:r>
            <a:endParaRPr lang="en-US" altLang="it-IT" sz="1200" dirty="0" smtClean="0"/>
          </a:p>
          <a:p>
            <a:pPr lvl="1"/>
            <a:endParaRPr lang="en-US" altLang="it-IT" sz="1200" dirty="0"/>
          </a:p>
        </p:txBody>
      </p:sp>
    </p:spTree>
    <p:extLst>
      <p:ext uri="{BB962C8B-B14F-4D97-AF65-F5344CB8AC3E}">
        <p14:creationId xmlns:p14="http://schemas.microsoft.com/office/powerpoint/2010/main" val="20799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97176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/>
              <a:t>Gli stranieri regolarmente </a:t>
            </a:r>
            <a:r>
              <a:rPr lang="it-IT" sz="2800" dirty="0" smtClean="0"/>
              <a:t>soggiornanti III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12738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smtClean="0"/>
              <a:t>Il </a:t>
            </a:r>
            <a:r>
              <a:rPr lang="en-US" altLang="it-IT" sz="2000" dirty="0" err="1" smtClean="0"/>
              <a:t>soggiorno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lunga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durata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Direttiva</a:t>
            </a:r>
            <a:r>
              <a:rPr lang="en-US" altLang="it-IT" sz="2000" dirty="0" smtClean="0"/>
              <a:t> 2003/109/UE)</a:t>
            </a:r>
          </a:p>
          <a:p>
            <a:pPr lvl="1"/>
            <a:r>
              <a:rPr lang="en-US" altLang="it-IT" sz="1200" dirty="0" smtClean="0"/>
              <a:t>Il </a:t>
            </a:r>
            <a:r>
              <a:rPr lang="en-US" altLang="it-IT" sz="1200" dirty="0" err="1" smtClean="0"/>
              <a:t>diritto</a:t>
            </a:r>
            <a:r>
              <a:rPr lang="en-US" altLang="it-IT" sz="1200" dirty="0" smtClean="0"/>
              <a:t> al </a:t>
            </a:r>
            <a:r>
              <a:rPr lang="en-US" altLang="it-IT" sz="1200" dirty="0" err="1" smtClean="0"/>
              <a:t>ricongiungimento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familiare</a:t>
            </a:r>
            <a:r>
              <a:rPr lang="en-US" altLang="it-IT" sz="1200" dirty="0" smtClean="0"/>
              <a:t> (secondo le </a:t>
            </a:r>
            <a:r>
              <a:rPr lang="en-US" altLang="it-IT" sz="1200" dirty="0" err="1" smtClean="0"/>
              <a:t>disposizioni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della</a:t>
            </a:r>
            <a:r>
              <a:rPr lang="en-US" altLang="it-IT" sz="1200" dirty="0" smtClean="0"/>
              <a:t> Dir. 2003/86/UE)</a:t>
            </a:r>
          </a:p>
          <a:p>
            <a:pPr lvl="2"/>
            <a:r>
              <a:rPr lang="en-US" altLang="it-IT" sz="1200" dirty="0"/>
              <a:t> </a:t>
            </a:r>
            <a:r>
              <a:rPr lang="en-US" altLang="it-IT" sz="1200" dirty="0" smtClean="0"/>
              <a:t>Lo </a:t>
            </a:r>
            <a:r>
              <a:rPr lang="en-US" altLang="it-IT" sz="1200" dirty="0" err="1" smtClean="0"/>
              <a:t>Stato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membro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applicare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condizioni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aggiuntive</a:t>
            </a:r>
            <a:endParaRPr lang="en-US" altLang="it-IT" sz="1200" dirty="0" smtClean="0"/>
          </a:p>
          <a:p>
            <a:pPr lvl="3"/>
            <a:r>
              <a:rPr lang="en-US" altLang="it-IT" sz="900" dirty="0" err="1" smtClean="0"/>
              <a:t>Allogio</a:t>
            </a:r>
            <a:r>
              <a:rPr lang="en-US" altLang="it-IT" sz="900" dirty="0" smtClean="0"/>
              <a:t> in </a:t>
            </a:r>
            <a:r>
              <a:rPr lang="en-US" altLang="it-IT" sz="900" dirty="0" err="1" smtClean="0"/>
              <a:t>condizioni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normali</a:t>
            </a:r>
            <a:r>
              <a:rPr lang="en-US" altLang="it-IT" sz="900" dirty="0" smtClean="0"/>
              <a:t> per la </a:t>
            </a:r>
            <a:r>
              <a:rPr lang="en-US" altLang="it-IT" sz="900" dirty="0" err="1" smtClean="0"/>
              <a:t>famiglia</a:t>
            </a:r>
            <a:endParaRPr lang="en-US" altLang="it-IT" sz="900" dirty="0" smtClean="0"/>
          </a:p>
          <a:p>
            <a:pPr lvl="3"/>
            <a:r>
              <a:rPr lang="en-US" altLang="it-IT" sz="900" dirty="0" err="1" smtClean="0"/>
              <a:t>Assicurazione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malattie</a:t>
            </a:r>
            <a:endParaRPr lang="en-US" altLang="it-IT" sz="900" dirty="0" smtClean="0"/>
          </a:p>
          <a:p>
            <a:pPr lvl="3"/>
            <a:r>
              <a:rPr lang="en-US" altLang="it-IT" sz="900" dirty="0" err="1" smtClean="0"/>
              <a:t>Mezzi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finanziari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risorse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stabili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sufficienti</a:t>
            </a:r>
            <a:r>
              <a:rPr lang="en-US" altLang="it-IT" sz="900" dirty="0" smtClean="0"/>
              <a:t> per </a:t>
            </a:r>
            <a:r>
              <a:rPr lang="en-US" altLang="it-IT" sz="900" dirty="0" err="1" smtClean="0"/>
              <a:t>il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mantenimente</a:t>
            </a:r>
            <a:endParaRPr lang="en-US" altLang="it-IT" sz="900" dirty="0" smtClean="0"/>
          </a:p>
          <a:p>
            <a:pPr lvl="3"/>
            <a:r>
              <a:rPr lang="en-US" altLang="it-IT" sz="900" dirty="0" err="1" smtClean="0"/>
              <a:t>Misure</a:t>
            </a:r>
            <a:r>
              <a:rPr lang="en-US" altLang="it-IT" sz="900" dirty="0" smtClean="0"/>
              <a:t> per </a:t>
            </a:r>
            <a:r>
              <a:rPr lang="en-US" altLang="it-IT" sz="900" dirty="0" err="1" smtClean="0"/>
              <a:t>l’integrazione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linguistica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culturale</a:t>
            </a:r>
            <a:r>
              <a:rPr lang="en-US" altLang="it-IT" sz="900" dirty="0" smtClean="0"/>
              <a:t> </a:t>
            </a:r>
          </a:p>
          <a:p>
            <a:pPr lvl="2"/>
            <a:r>
              <a:rPr lang="en-US" altLang="it-IT" sz="1300" dirty="0" smtClean="0"/>
              <a:t>Due </a:t>
            </a:r>
            <a:r>
              <a:rPr lang="en-US" altLang="it-IT" sz="1300" dirty="0" err="1" smtClean="0"/>
              <a:t>gruppi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familiari</a:t>
            </a:r>
            <a:endParaRPr lang="en-US" altLang="it-IT" sz="1300" dirty="0" smtClean="0"/>
          </a:p>
          <a:p>
            <a:pPr lvl="3"/>
            <a:r>
              <a:rPr lang="en-US" altLang="it-IT" sz="900" dirty="0" err="1" smtClean="0"/>
              <a:t>Coniuge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figli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minori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deil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soggiornante</a:t>
            </a:r>
            <a:r>
              <a:rPr lang="en-US" altLang="it-IT" sz="900" dirty="0" smtClean="0"/>
              <a:t> o del </a:t>
            </a:r>
            <a:r>
              <a:rPr lang="en-US" altLang="it-IT" sz="900" dirty="0" err="1" smtClean="0"/>
              <a:t>coniuge</a:t>
            </a:r>
            <a:endParaRPr lang="en-US" altLang="it-IT" sz="900" dirty="0" smtClean="0"/>
          </a:p>
          <a:p>
            <a:pPr lvl="4"/>
            <a:r>
              <a:rPr lang="en-US" altLang="it-IT" sz="900" dirty="0" smtClean="0"/>
              <a:t>Un </a:t>
            </a:r>
            <a:r>
              <a:rPr lang="en-US" altLang="it-IT" sz="900" dirty="0" err="1" smtClean="0"/>
              <a:t>diritto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soggettivo</a:t>
            </a:r>
            <a:r>
              <a:rPr lang="en-US" altLang="it-IT" sz="900" dirty="0" smtClean="0"/>
              <a:t> al </a:t>
            </a:r>
            <a:r>
              <a:rPr lang="en-US" altLang="it-IT" sz="900" dirty="0" err="1" smtClean="0"/>
              <a:t>ricongiungimento</a:t>
            </a:r>
            <a:r>
              <a:rPr lang="en-US" altLang="it-IT" sz="900" dirty="0" smtClean="0"/>
              <a:t> </a:t>
            </a:r>
          </a:p>
          <a:p>
            <a:pPr lvl="3"/>
            <a:r>
              <a:rPr lang="en-US" altLang="it-IT" sz="900" dirty="0" err="1" smtClean="0"/>
              <a:t>Ascendenti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diretti</a:t>
            </a:r>
            <a:r>
              <a:rPr lang="en-US" altLang="it-IT" sz="900" dirty="0" smtClean="0"/>
              <a:t> di primo </a:t>
            </a:r>
            <a:r>
              <a:rPr lang="en-US" altLang="it-IT" sz="900" dirty="0" err="1" smtClean="0"/>
              <a:t>grado</a:t>
            </a:r>
            <a:r>
              <a:rPr lang="en-US" altLang="it-IT" sz="900" dirty="0" smtClean="0"/>
              <a:t>, a </a:t>
            </a:r>
            <a:r>
              <a:rPr lang="en-US" altLang="it-IT" sz="900" dirty="0" err="1" smtClean="0"/>
              <a:t>carico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che</a:t>
            </a:r>
            <a:r>
              <a:rPr lang="en-US" altLang="it-IT" sz="900" dirty="0" smtClean="0"/>
              <a:t> non </a:t>
            </a:r>
            <a:r>
              <a:rPr lang="en-US" altLang="it-IT" sz="900" dirty="0" err="1" smtClean="0"/>
              <a:t>dispongono</a:t>
            </a:r>
            <a:r>
              <a:rPr lang="en-US" altLang="it-IT" sz="900" dirty="0" smtClean="0"/>
              <a:t> di </a:t>
            </a:r>
            <a:r>
              <a:rPr lang="en-US" altLang="it-IT" sz="900" dirty="0" err="1" smtClean="0"/>
              <a:t>adeguato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sostegno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economico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nello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Stato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d’origine</a:t>
            </a:r>
            <a:r>
              <a:rPr lang="en-US" altLang="it-IT" sz="900" dirty="0" smtClean="0"/>
              <a:t>, </a:t>
            </a:r>
            <a:r>
              <a:rPr lang="en-US" altLang="it-IT" sz="900" dirty="0" err="1" smtClean="0"/>
              <a:t>figli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adulti</a:t>
            </a:r>
            <a:r>
              <a:rPr lang="en-US" altLang="it-IT" sz="900" dirty="0" smtClean="0"/>
              <a:t> non </a:t>
            </a:r>
            <a:r>
              <a:rPr lang="en-US" altLang="it-IT" sz="900" dirty="0" err="1" smtClean="0"/>
              <a:t>coniugati</a:t>
            </a:r>
            <a:r>
              <a:rPr lang="en-US" altLang="it-IT" sz="900" dirty="0" smtClean="0"/>
              <a:t>, </a:t>
            </a:r>
            <a:r>
              <a:rPr lang="en-US" altLang="it-IT" sz="900" dirty="0" err="1" smtClean="0"/>
              <a:t>convivente</a:t>
            </a:r>
            <a:r>
              <a:rPr lang="en-US" altLang="it-IT" sz="900" dirty="0" smtClean="0"/>
              <a:t> stabile</a:t>
            </a:r>
          </a:p>
          <a:p>
            <a:pPr lvl="4"/>
            <a:r>
              <a:rPr lang="en-US" altLang="it-IT" sz="900" dirty="0" smtClean="0"/>
              <a:t>Lo </a:t>
            </a:r>
            <a:r>
              <a:rPr lang="en-US" altLang="it-IT" sz="900" dirty="0" err="1" smtClean="0"/>
              <a:t>Stato</a:t>
            </a:r>
            <a:r>
              <a:rPr lang="en-US" altLang="it-IT" sz="900" dirty="0" smtClean="0"/>
              <a:t> ha la </a:t>
            </a:r>
            <a:r>
              <a:rPr lang="en-US" altLang="it-IT" sz="900" dirty="0" err="1" smtClean="0"/>
              <a:t>facolta</a:t>
            </a:r>
            <a:r>
              <a:rPr lang="en-US" altLang="it-IT" sz="900" dirty="0" smtClean="0"/>
              <a:t> di </a:t>
            </a:r>
            <a:r>
              <a:rPr lang="en-US" altLang="it-IT" sz="900" dirty="0" err="1" smtClean="0"/>
              <a:t>autorizzare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il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ricongiungimento</a:t>
            </a:r>
            <a:endParaRPr lang="en-US" altLang="it-IT" sz="900" dirty="0" smtClean="0"/>
          </a:p>
          <a:p>
            <a:pPr lvl="1"/>
            <a:r>
              <a:rPr lang="en-US" altLang="it-IT" sz="1700" dirty="0" err="1" smtClean="0"/>
              <a:t>Liberta</a:t>
            </a:r>
            <a:r>
              <a:rPr lang="en-US" altLang="it-IT" sz="1700" dirty="0" smtClean="0"/>
              <a:t> di </a:t>
            </a:r>
            <a:r>
              <a:rPr lang="en-US" altLang="it-IT" sz="1700" dirty="0" err="1" smtClean="0"/>
              <a:t>circolazione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nell’Unione</a:t>
            </a:r>
            <a:r>
              <a:rPr lang="en-US" altLang="it-IT" sz="1700" dirty="0" smtClean="0"/>
              <a:t> e </a:t>
            </a:r>
            <a:r>
              <a:rPr lang="en-US" altLang="it-IT" sz="1700" dirty="0" err="1" smtClean="0"/>
              <a:t>il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soggiorno</a:t>
            </a:r>
            <a:r>
              <a:rPr lang="en-US" altLang="it-IT" sz="1700" dirty="0" smtClean="0"/>
              <a:t> in un </a:t>
            </a:r>
            <a:r>
              <a:rPr lang="en-US" altLang="it-IT" sz="1700" dirty="0" err="1" smtClean="0"/>
              <a:t>altro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Stato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membro</a:t>
            </a:r>
            <a:endParaRPr lang="en-US" altLang="it-IT" sz="1700" dirty="0" smtClean="0"/>
          </a:p>
          <a:p>
            <a:pPr lvl="2"/>
            <a:r>
              <a:rPr lang="en-US" altLang="it-IT" sz="1300" dirty="0" smtClean="0"/>
              <a:t>Non e </a:t>
            </a:r>
            <a:r>
              <a:rPr lang="en-US" altLang="it-IT" sz="1300" dirty="0" err="1" smtClean="0"/>
              <a:t>direttamente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riconosciuta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nei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Trattati</a:t>
            </a:r>
            <a:r>
              <a:rPr lang="en-US" altLang="it-IT" sz="1300" dirty="0" smtClean="0"/>
              <a:t> ma solo la base </a:t>
            </a:r>
            <a:r>
              <a:rPr lang="en-US" altLang="it-IT" sz="1300" dirty="0" err="1" smtClean="0"/>
              <a:t>giuridica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degli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articoli</a:t>
            </a:r>
            <a:r>
              <a:rPr lang="en-US" altLang="it-IT" sz="1300" dirty="0" smtClean="0"/>
              <a:t> 77.2 </a:t>
            </a:r>
            <a:r>
              <a:rPr lang="en-US" altLang="it-IT" sz="1300" dirty="0" err="1" smtClean="0"/>
              <a:t>lett</a:t>
            </a:r>
            <a:r>
              <a:rPr lang="en-US" altLang="it-IT" sz="1300" dirty="0" smtClean="0"/>
              <a:t>. C) e 79.2 </a:t>
            </a:r>
            <a:r>
              <a:rPr lang="en-US" altLang="it-IT" sz="1300" dirty="0" err="1" smtClean="0"/>
              <a:t>lett</a:t>
            </a:r>
            <a:r>
              <a:rPr lang="en-US" altLang="it-IT" sz="1300" dirty="0" smtClean="0"/>
              <a:t>. b) TFUE</a:t>
            </a:r>
          </a:p>
          <a:p>
            <a:pPr lvl="2"/>
            <a:r>
              <a:rPr lang="en-US" altLang="it-IT" sz="1300" dirty="0" smtClean="0"/>
              <a:t>Dir. 2003/109/</a:t>
            </a:r>
            <a:r>
              <a:rPr lang="en-US" altLang="it-IT" sz="1300" dirty="0" err="1" smtClean="0"/>
              <a:t>Ueparticolare</a:t>
            </a:r>
            <a:r>
              <a:rPr lang="en-US" altLang="it-IT" sz="1300" dirty="0" smtClean="0"/>
              <a:t> regime per le </a:t>
            </a:r>
            <a:r>
              <a:rPr lang="en-US" altLang="it-IT" sz="1300" dirty="0" err="1" smtClean="0"/>
              <a:t>persone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soggirnanti</a:t>
            </a:r>
            <a:r>
              <a:rPr lang="en-US" altLang="it-IT" sz="1300" dirty="0" smtClean="0"/>
              <a:t> per </a:t>
            </a:r>
            <a:r>
              <a:rPr lang="en-US" altLang="it-IT" sz="1300" dirty="0" err="1" smtClean="0"/>
              <a:t>lungo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periodo</a:t>
            </a:r>
            <a:r>
              <a:rPr lang="en-US" altLang="it-IT" sz="1300" dirty="0" smtClean="0"/>
              <a:t> (</a:t>
            </a:r>
            <a:r>
              <a:rPr lang="en-US" altLang="it-IT" sz="1300" dirty="0" err="1" smtClean="0"/>
              <a:t>articolo</a:t>
            </a:r>
            <a:r>
              <a:rPr lang="en-US" altLang="it-IT" sz="1300" dirty="0" smtClean="0"/>
              <a:t> 14) ma </a:t>
            </a:r>
            <a:r>
              <a:rPr lang="en-US" altLang="it-IT" sz="1300" dirty="0" err="1" smtClean="0"/>
              <a:t>rimane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nella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facolta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degli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stati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membri</a:t>
            </a:r>
            <a:r>
              <a:rPr lang="en-US" altLang="it-IT" sz="1300" dirty="0" smtClean="0"/>
              <a:t> di fissure quote, </a:t>
            </a:r>
            <a:r>
              <a:rPr lang="en-US" altLang="it-IT" sz="1300" dirty="0" err="1" smtClean="0"/>
              <a:t>priorita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accesso</a:t>
            </a:r>
            <a:r>
              <a:rPr lang="en-US" altLang="it-IT" sz="1300" dirty="0" smtClean="0"/>
              <a:t> al </a:t>
            </a:r>
            <a:r>
              <a:rPr lang="en-US" altLang="it-IT" sz="1300" dirty="0" err="1" smtClean="0"/>
              <a:t>mercato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lavoro</a:t>
            </a:r>
            <a:r>
              <a:rPr lang="en-US" altLang="it-IT" sz="1300" dirty="0" smtClean="0"/>
              <a:t> in </a:t>
            </a:r>
            <a:r>
              <a:rPr lang="en-US" altLang="it-IT" sz="1300" dirty="0" err="1" smtClean="0"/>
              <a:t>favore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propri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soggiornanti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lunga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durata</a:t>
            </a:r>
            <a:r>
              <a:rPr lang="en-US" altLang="it-IT" sz="1300" dirty="0" smtClean="0"/>
              <a:t> o </a:t>
            </a:r>
            <a:r>
              <a:rPr lang="en-US" altLang="it-IT" sz="1300" dirty="0" err="1" smtClean="0"/>
              <a:t>cittadini</a:t>
            </a:r>
            <a:r>
              <a:rPr lang="en-US" altLang="it-IT" sz="1300" dirty="0" smtClean="0"/>
              <a:t> UE</a:t>
            </a:r>
          </a:p>
          <a:p>
            <a:pPr lvl="2"/>
            <a:r>
              <a:rPr lang="en-US" altLang="it-IT" sz="1300" dirty="0" smtClean="0"/>
              <a:t>Il </a:t>
            </a:r>
            <a:r>
              <a:rPr lang="en-US" altLang="it-IT" sz="1300" dirty="0" err="1" smtClean="0"/>
              <a:t>soggiorno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lunga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durata</a:t>
            </a:r>
            <a:r>
              <a:rPr lang="en-US" altLang="it-IT" sz="1300" dirty="0" smtClean="0"/>
              <a:t> non e </a:t>
            </a:r>
            <a:r>
              <a:rPr lang="en-US" altLang="it-IT" sz="1300" dirty="0" err="1" smtClean="0"/>
              <a:t>equiparabile</a:t>
            </a:r>
            <a:r>
              <a:rPr lang="en-US" altLang="it-IT" sz="1300" dirty="0" smtClean="0"/>
              <a:t> con la </a:t>
            </a:r>
            <a:r>
              <a:rPr lang="en-US" altLang="it-IT" sz="1300" dirty="0" err="1" smtClean="0"/>
              <a:t>cittadinanza</a:t>
            </a:r>
            <a:r>
              <a:rPr lang="en-US" altLang="it-IT" sz="1300" dirty="0" smtClean="0"/>
              <a:t> UE</a:t>
            </a:r>
          </a:p>
          <a:p>
            <a:pPr lvl="3"/>
            <a:endParaRPr lang="en-US" altLang="it-IT" sz="900" dirty="0"/>
          </a:p>
          <a:p>
            <a:pPr lvl="1"/>
            <a:endParaRPr lang="en-US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25572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6261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Gli stranieri con soggiorno irregolare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12738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Articolo</a:t>
            </a:r>
            <a:r>
              <a:rPr lang="en-US" altLang="it-IT" sz="2000" dirty="0" smtClean="0"/>
              <a:t> 79.2 </a:t>
            </a:r>
            <a:r>
              <a:rPr lang="en-US" altLang="it-IT" sz="2000" dirty="0" err="1" smtClean="0"/>
              <a:t>lett</a:t>
            </a:r>
            <a:r>
              <a:rPr lang="en-US" altLang="it-IT" sz="2000" dirty="0" smtClean="0"/>
              <a:t>. c TFUE </a:t>
            </a:r>
            <a:endParaRPr lang="en-US" altLang="it-IT" sz="900" dirty="0" smtClean="0"/>
          </a:p>
          <a:p>
            <a:pPr lvl="1"/>
            <a:r>
              <a:rPr lang="en-US" altLang="it-IT" sz="1700" dirty="0" smtClean="0"/>
              <a:t>“</a:t>
            </a:r>
            <a:r>
              <a:rPr lang="it-IT" altLang="it-IT" sz="1700" dirty="0"/>
              <a:t>Ai fini del paragrafo 1, il Parlamento europeo e il Consiglio, deliberando secondo la procedura legislativa ordinaria, adottano le misure nei seguenti </a:t>
            </a:r>
            <a:r>
              <a:rPr lang="it-IT" altLang="it-IT" sz="1700" dirty="0" smtClean="0"/>
              <a:t>settori: </a:t>
            </a:r>
          </a:p>
          <a:p>
            <a:pPr marL="457200" lvl="1" indent="0">
              <a:buNone/>
            </a:pPr>
            <a:r>
              <a:rPr lang="en-US" altLang="it-IT" sz="1300" dirty="0" smtClean="0"/>
              <a:t>	C</a:t>
            </a:r>
            <a:r>
              <a:rPr lang="en-US" altLang="it-IT" sz="1300" dirty="0"/>
              <a:t>) </a:t>
            </a:r>
            <a:r>
              <a:rPr lang="it-IT" altLang="it-IT" sz="1300" dirty="0"/>
              <a:t>immigrazione clandestina e soggiorno irregolare, compresi l'allontanamento e il rimpatrio delle persone in soggiorno irregolare</a:t>
            </a:r>
            <a:r>
              <a:rPr lang="en-US" altLang="it-IT" sz="1300" dirty="0" smtClean="0"/>
              <a:t>”</a:t>
            </a:r>
          </a:p>
          <a:p>
            <a:r>
              <a:rPr lang="en-US" altLang="it-IT" sz="2100" dirty="0" err="1" smtClean="0"/>
              <a:t>Direttiva</a:t>
            </a:r>
            <a:r>
              <a:rPr lang="en-US" altLang="it-IT" sz="2100" dirty="0" smtClean="0"/>
              <a:t> 2008/115/UE </a:t>
            </a:r>
          </a:p>
          <a:p>
            <a:pPr lvl="1"/>
            <a:r>
              <a:rPr lang="en-US" altLang="it-IT" sz="1700" dirty="0" err="1" smtClean="0"/>
              <a:t>Armonizzazione</a:t>
            </a:r>
            <a:r>
              <a:rPr lang="en-US" altLang="it-IT" sz="1700" dirty="0" smtClean="0"/>
              <a:t> minima </a:t>
            </a:r>
            <a:r>
              <a:rPr lang="en-US" altLang="it-IT" sz="1700" dirty="0" err="1" smtClean="0"/>
              <a:t>delle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legislazioni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nazionali</a:t>
            </a:r>
            <a:endParaRPr lang="en-US" altLang="it-IT" sz="1700" dirty="0" smtClean="0"/>
          </a:p>
          <a:p>
            <a:pPr lvl="2"/>
            <a:r>
              <a:rPr lang="en-US" altLang="it-IT" sz="1300" dirty="0" err="1" smtClean="0"/>
              <a:t>Margine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discrezionalita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degli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Stati</a:t>
            </a:r>
            <a:r>
              <a:rPr lang="en-US" altLang="it-IT" sz="1300" dirty="0" smtClean="0"/>
              <a:t> ma </a:t>
            </a:r>
            <a:r>
              <a:rPr lang="en-US" altLang="it-IT" sz="1300" dirty="0" err="1" smtClean="0"/>
              <a:t>sempre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nel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rispetto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dei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diritti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fondamentali</a:t>
            </a:r>
            <a:r>
              <a:rPr lang="en-US" altLang="it-IT" sz="1300" dirty="0" smtClean="0"/>
              <a:t> (</a:t>
            </a:r>
            <a:r>
              <a:rPr lang="en-US" altLang="it-IT" sz="1300" dirty="0" err="1" smtClean="0"/>
              <a:t>specialemente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il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diritto</a:t>
            </a:r>
            <a:r>
              <a:rPr lang="en-US" altLang="it-IT" sz="1300" dirty="0" smtClean="0"/>
              <a:t> di non </a:t>
            </a:r>
            <a:r>
              <a:rPr lang="en-US" altLang="it-IT" sz="1300" dirty="0" err="1" smtClean="0"/>
              <a:t>refoulement</a:t>
            </a:r>
            <a:r>
              <a:rPr lang="en-US" altLang="it-IT" sz="1300" dirty="0" smtClean="0"/>
              <a:t>)</a:t>
            </a:r>
          </a:p>
          <a:p>
            <a:pPr lvl="3"/>
            <a:r>
              <a:rPr lang="en-US" altLang="it-IT" sz="900" dirty="0" smtClean="0"/>
              <a:t>C-146/14 Mahdi </a:t>
            </a:r>
            <a:r>
              <a:rPr lang="en-US" altLang="it-IT" sz="900" dirty="0" err="1" smtClean="0"/>
              <a:t>punto</a:t>
            </a:r>
            <a:r>
              <a:rPr lang="en-US" altLang="it-IT" sz="900" dirty="0" smtClean="0"/>
              <a:t> 39</a:t>
            </a:r>
          </a:p>
          <a:p>
            <a:pPr lvl="3"/>
            <a:r>
              <a:rPr lang="en-US" altLang="it-IT" sz="900" dirty="0" smtClean="0"/>
              <a:t>C-562/13 </a:t>
            </a:r>
            <a:r>
              <a:rPr lang="en-US" altLang="it-IT" sz="900" dirty="0" err="1" smtClean="0"/>
              <a:t>Abdida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punto</a:t>
            </a:r>
            <a:r>
              <a:rPr lang="en-US" altLang="it-IT" sz="900" dirty="0" smtClean="0"/>
              <a:t> 48-50</a:t>
            </a:r>
          </a:p>
          <a:p>
            <a:pPr lvl="2"/>
            <a:r>
              <a:rPr lang="en-US" altLang="it-IT" sz="1300" dirty="0" smtClean="0"/>
              <a:t>Si </a:t>
            </a:r>
            <a:r>
              <a:rPr lang="en-US" altLang="it-IT" sz="1300" dirty="0" err="1" smtClean="0"/>
              <a:t>deve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tenere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conto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dei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diritti</a:t>
            </a:r>
            <a:r>
              <a:rPr lang="en-US" altLang="it-IT" sz="1300" dirty="0" smtClean="0"/>
              <a:t> a </a:t>
            </a:r>
            <a:r>
              <a:rPr lang="en-US" altLang="it-IT" sz="1300" dirty="0" err="1" smtClean="0"/>
              <a:t>una</a:t>
            </a:r>
            <a:r>
              <a:rPr lang="en-US" altLang="it-IT" sz="1300" dirty="0" smtClean="0"/>
              <a:t> vita </a:t>
            </a:r>
            <a:r>
              <a:rPr lang="en-US" altLang="it-IT" sz="1300" dirty="0" err="1" smtClean="0"/>
              <a:t>familiare</a:t>
            </a:r>
            <a:r>
              <a:rPr lang="en-US" altLang="it-IT" sz="1300" dirty="0" smtClean="0"/>
              <a:t>, </a:t>
            </a:r>
            <a:r>
              <a:rPr lang="en-US" altLang="it-IT" sz="1300" dirty="0" err="1" smtClean="0"/>
              <a:t>condizioni</a:t>
            </a:r>
            <a:r>
              <a:rPr lang="en-US" altLang="it-IT" sz="1300" dirty="0" smtClean="0"/>
              <a:t> di salute e </a:t>
            </a:r>
            <a:r>
              <a:rPr lang="en-US" altLang="it-IT" sz="1300" dirty="0" err="1" smtClean="0"/>
              <a:t>l’interesse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piu</a:t>
            </a:r>
            <a:r>
              <a:rPr lang="en-US" altLang="it-IT" sz="1300" dirty="0" smtClean="0"/>
              <a:t> alto </a:t>
            </a:r>
            <a:r>
              <a:rPr lang="en-US" altLang="it-IT" sz="1300" dirty="0" err="1" smtClean="0"/>
              <a:t>dei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minori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coinvolti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nel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procedimento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espulsione</a:t>
            </a:r>
            <a:r>
              <a:rPr lang="en-US" altLang="it-IT" sz="1300" dirty="0" smtClean="0"/>
              <a:t>. (art. 5)</a:t>
            </a:r>
          </a:p>
          <a:p>
            <a:pPr lvl="1"/>
            <a:r>
              <a:rPr lang="en-US" altLang="it-IT" sz="1700" dirty="0" err="1" smtClean="0"/>
              <a:t>Determina</a:t>
            </a:r>
            <a:r>
              <a:rPr lang="en-US" altLang="it-IT" sz="1700" dirty="0" smtClean="0"/>
              <a:t> le procedure di </a:t>
            </a:r>
            <a:r>
              <a:rPr lang="en-US" altLang="it-IT" sz="1700" dirty="0" err="1" smtClean="0"/>
              <a:t>espulsione</a:t>
            </a:r>
            <a:r>
              <a:rPr lang="en-US" altLang="it-IT" sz="1700" dirty="0" smtClean="0"/>
              <a:t> e di </a:t>
            </a:r>
            <a:r>
              <a:rPr lang="en-US" altLang="it-IT" sz="1700" dirty="0" err="1" smtClean="0"/>
              <a:t>rimpatrio</a:t>
            </a:r>
            <a:endParaRPr lang="en-US" altLang="it-IT" sz="1700" dirty="0" smtClean="0"/>
          </a:p>
          <a:p>
            <a:pPr lvl="1"/>
            <a:r>
              <a:rPr lang="en-US" altLang="it-IT" sz="1700" dirty="0" smtClean="0"/>
              <a:t>Si </a:t>
            </a:r>
            <a:r>
              <a:rPr lang="en-US" altLang="it-IT" sz="1700" dirty="0" err="1" smtClean="0"/>
              <a:t>applica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ai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cittadini</a:t>
            </a:r>
            <a:r>
              <a:rPr lang="en-US" altLang="it-IT" sz="1700" dirty="0" smtClean="0"/>
              <a:t> di </a:t>
            </a:r>
            <a:r>
              <a:rPr lang="en-US" altLang="it-IT" sz="1700" dirty="0" err="1" smtClean="0"/>
              <a:t>paesi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terzi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soggiornanti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irregolarmente</a:t>
            </a:r>
            <a:endParaRPr lang="en-US" altLang="it-IT" sz="1700" u="sng" dirty="0" smtClean="0"/>
          </a:p>
          <a:p>
            <a:pPr lvl="2"/>
            <a:r>
              <a:rPr lang="en-US" altLang="it-IT" sz="1300" dirty="0" err="1" smtClean="0"/>
              <a:t>Articolo</a:t>
            </a:r>
            <a:r>
              <a:rPr lang="en-US" altLang="it-IT" sz="1300" dirty="0" smtClean="0"/>
              <a:t> 3 par. 2 </a:t>
            </a:r>
            <a:r>
              <a:rPr lang="en-US" altLang="it-IT" sz="1300" dirty="0" err="1" smtClean="0"/>
              <a:t>della</a:t>
            </a:r>
            <a:r>
              <a:rPr lang="en-US" altLang="it-IT" sz="1300" dirty="0" smtClean="0"/>
              <a:t> Dir. </a:t>
            </a:r>
          </a:p>
          <a:p>
            <a:pPr lvl="3"/>
            <a:r>
              <a:rPr lang="en-US" altLang="it-IT" sz="900" dirty="0" smtClean="0"/>
              <a:t>C/47/15 </a:t>
            </a:r>
            <a:r>
              <a:rPr lang="en-US" altLang="it-IT" sz="900" dirty="0" err="1" smtClean="0"/>
              <a:t>Affum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punto</a:t>
            </a:r>
            <a:r>
              <a:rPr lang="en-US" altLang="it-IT" sz="900" dirty="0" smtClean="0"/>
              <a:t> 48</a:t>
            </a:r>
          </a:p>
          <a:p>
            <a:pPr lvl="3"/>
            <a:r>
              <a:rPr lang="en-US" altLang="it-IT" sz="900" dirty="0" smtClean="0"/>
              <a:t>Si </a:t>
            </a:r>
            <a:r>
              <a:rPr lang="en-US" altLang="it-IT" sz="900" dirty="0" err="1" smtClean="0"/>
              <a:t>escludono</a:t>
            </a:r>
            <a:r>
              <a:rPr lang="en-US" altLang="it-IT" sz="900" dirty="0" smtClean="0"/>
              <a:t> dal campo di </a:t>
            </a:r>
            <a:r>
              <a:rPr lang="en-US" altLang="it-IT" sz="900" dirty="0" err="1" smtClean="0"/>
              <a:t>apllicazione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richiedenti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protezione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internazionale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regolati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dalla</a:t>
            </a:r>
            <a:r>
              <a:rPr lang="en-US" altLang="it-IT" sz="900" dirty="0" smtClean="0"/>
              <a:t> CEAS</a:t>
            </a:r>
          </a:p>
          <a:p>
            <a:pPr lvl="4"/>
            <a:r>
              <a:rPr lang="en-US" altLang="it-IT" sz="900" dirty="0" err="1" smtClean="0"/>
              <a:t>CdG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sancisce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che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escludono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fino</a:t>
            </a:r>
            <a:r>
              <a:rPr lang="en-US" altLang="it-IT" sz="900" dirty="0" smtClean="0"/>
              <a:t> al </a:t>
            </a:r>
            <a:r>
              <a:rPr lang="en-US" altLang="it-IT" sz="900" dirty="0" err="1" smtClean="0"/>
              <a:t>momento</a:t>
            </a:r>
            <a:r>
              <a:rPr lang="en-US" altLang="it-IT" sz="900" dirty="0" smtClean="0"/>
              <a:t> in quale </a:t>
            </a:r>
            <a:r>
              <a:rPr lang="en-US" altLang="it-IT" sz="900" dirty="0" err="1" smtClean="0"/>
              <a:t>si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prende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una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decisione</a:t>
            </a:r>
            <a:r>
              <a:rPr lang="en-US" altLang="it-IT" sz="900" dirty="0" smtClean="0"/>
              <a:t> negative </a:t>
            </a:r>
            <a:r>
              <a:rPr lang="en-US" altLang="it-IT" sz="900" dirty="0" err="1" smtClean="0"/>
              <a:t>dallo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Stato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memebro</a:t>
            </a:r>
            <a:r>
              <a:rPr lang="en-US" altLang="it-IT" sz="900" dirty="0" smtClean="0"/>
              <a:t> e la </a:t>
            </a:r>
            <a:r>
              <a:rPr lang="en-US" altLang="it-IT" sz="900" dirty="0" err="1" smtClean="0"/>
              <a:t>procedura</a:t>
            </a:r>
            <a:r>
              <a:rPr lang="en-US" altLang="it-IT" sz="900" dirty="0" smtClean="0"/>
              <a:t> di </a:t>
            </a:r>
            <a:r>
              <a:rPr lang="en-US" altLang="it-IT" sz="900" dirty="0" err="1" smtClean="0"/>
              <a:t>rimpatrio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viene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sospesa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durante</a:t>
            </a:r>
            <a:r>
              <a:rPr lang="en-US" altLang="it-IT" sz="900" dirty="0" smtClean="0"/>
              <a:t> la </a:t>
            </a:r>
            <a:r>
              <a:rPr lang="en-US" altLang="it-IT" sz="900" dirty="0" err="1" smtClean="0"/>
              <a:t>presentazione</a:t>
            </a:r>
            <a:r>
              <a:rPr lang="en-US" altLang="it-IT" sz="900" dirty="0" smtClean="0"/>
              <a:t> del </a:t>
            </a:r>
            <a:r>
              <a:rPr lang="en-US" altLang="it-IT" sz="900" dirty="0" err="1" smtClean="0"/>
              <a:t>ricorso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giudiziale</a:t>
            </a:r>
            <a:endParaRPr lang="en-US" altLang="it-IT" sz="900" dirty="0" smtClean="0"/>
          </a:p>
          <a:p>
            <a:pPr lvl="4"/>
            <a:r>
              <a:rPr lang="en-US" altLang="it-IT" sz="900" dirty="0" smtClean="0"/>
              <a:t>C-181/16 </a:t>
            </a:r>
            <a:r>
              <a:rPr lang="en-US" altLang="it-IT" sz="900" dirty="0" err="1" smtClean="0"/>
              <a:t>Gnandi</a:t>
            </a:r>
            <a:r>
              <a:rPr lang="en-US" altLang="it-IT" sz="900" dirty="0" smtClean="0"/>
              <a:t>  </a:t>
            </a:r>
            <a:r>
              <a:rPr lang="en-US" altLang="it-IT" sz="900" dirty="0" err="1" smtClean="0"/>
              <a:t>punti</a:t>
            </a:r>
            <a:r>
              <a:rPr lang="en-US" altLang="it-IT" sz="900" dirty="0" smtClean="0"/>
              <a:t> 44 e 61</a:t>
            </a:r>
          </a:p>
          <a:p>
            <a:pPr lvl="3"/>
            <a:r>
              <a:rPr lang="en-US" altLang="it-IT" sz="900" dirty="0" smtClean="0"/>
              <a:t>Si </a:t>
            </a:r>
            <a:r>
              <a:rPr lang="en-US" altLang="it-IT" sz="900" dirty="0" err="1" smtClean="0"/>
              <a:t>escludono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stranieri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familiari</a:t>
            </a:r>
            <a:r>
              <a:rPr lang="en-US" altLang="it-IT" sz="900" dirty="0" smtClean="0"/>
              <a:t> di </a:t>
            </a:r>
            <a:r>
              <a:rPr lang="en-US" altLang="it-IT" sz="900" dirty="0" err="1" smtClean="0"/>
              <a:t>cittadini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dell’Unione</a:t>
            </a:r>
            <a:r>
              <a:rPr lang="en-US" altLang="it-IT" sz="900" dirty="0" smtClean="0"/>
              <a:t> o di </a:t>
            </a:r>
            <a:r>
              <a:rPr lang="en-US" altLang="it-IT" sz="900" dirty="0" err="1" smtClean="0"/>
              <a:t>Stati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terzi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che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appartengono</a:t>
            </a:r>
            <a:r>
              <a:rPr lang="en-US" altLang="it-IT" sz="900" dirty="0" smtClean="0"/>
              <a:t> all area Schengen </a:t>
            </a:r>
          </a:p>
          <a:p>
            <a:pPr lvl="1"/>
            <a:r>
              <a:rPr lang="en-US" altLang="it-IT" sz="1700" dirty="0" err="1" smtClean="0"/>
              <a:t>Procedura</a:t>
            </a:r>
            <a:r>
              <a:rPr lang="en-US" altLang="it-IT" sz="1700" dirty="0" smtClean="0"/>
              <a:t> di </a:t>
            </a:r>
            <a:r>
              <a:rPr lang="en-US" altLang="it-IT" sz="1700" dirty="0" err="1" smtClean="0"/>
              <a:t>rimpatrio</a:t>
            </a:r>
            <a:endParaRPr lang="en-US" altLang="it-IT" sz="1700" dirty="0" smtClean="0"/>
          </a:p>
          <a:p>
            <a:pPr lvl="2"/>
            <a:r>
              <a:rPr lang="en-US" altLang="it-IT" sz="1300" dirty="0" err="1" smtClean="0"/>
              <a:t>Procedura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graduale</a:t>
            </a:r>
            <a:endParaRPr lang="en-US" altLang="it-IT" sz="1300" dirty="0" smtClean="0"/>
          </a:p>
          <a:p>
            <a:pPr marL="914400" lvl="2" indent="0">
              <a:buNone/>
            </a:pPr>
            <a:r>
              <a:rPr lang="en-US" altLang="it-IT" sz="1300" dirty="0" smtClean="0"/>
              <a:t> </a:t>
            </a:r>
          </a:p>
          <a:p>
            <a:pPr lvl="1"/>
            <a:endParaRPr lang="en-US" altLang="it-IT" sz="1700" dirty="0" smtClean="0"/>
          </a:p>
        </p:txBody>
      </p:sp>
    </p:spTree>
    <p:extLst>
      <p:ext uri="{BB962C8B-B14F-4D97-AF65-F5344CB8AC3E}">
        <p14:creationId xmlns:p14="http://schemas.microsoft.com/office/powerpoint/2010/main" val="408137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Il quadro normativo della politica comune dell’immigrazione e asilo</a:t>
            </a:r>
            <a:endParaRPr lang="it-IT" sz="36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Regolato</a:t>
            </a:r>
            <a:r>
              <a:rPr lang="en-US" altLang="it-IT" sz="2000" dirty="0" smtClean="0"/>
              <a:t> in TFUE </a:t>
            </a:r>
            <a:r>
              <a:rPr lang="en-US" altLang="it-IT" sz="2000" dirty="0" err="1" smtClean="0"/>
              <a:t>Titolo</a:t>
            </a:r>
            <a:r>
              <a:rPr lang="en-US" altLang="it-IT" sz="2000" dirty="0" smtClean="0"/>
              <a:t> V “</a:t>
            </a:r>
            <a:r>
              <a:rPr lang="en-US" altLang="it-IT" sz="2000" dirty="0" err="1" smtClean="0"/>
              <a:t>Spazio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liberta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sicurezza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giustizia</a:t>
            </a:r>
            <a:r>
              <a:rPr lang="en-US" altLang="it-IT" sz="2000" dirty="0" smtClean="0"/>
              <a:t>” (SLSG)</a:t>
            </a:r>
          </a:p>
          <a:p>
            <a:pPr lvl="1" algn="just"/>
            <a:r>
              <a:rPr lang="en-US" altLang="it-IT" sz="1200" dirty="0" err="1" smtClean="0"/>
              <a:t>Articoli</a:t>
            </a:r>
            <a:r>
              <a:rPr lang="en-US" altLang="it-IT" sz="1200" dirty="0" smtClean="0"/>
              <a:t> 67-80</a:t>
            </a:r>
          </a:p>
          <a:p>
            <a:pPr lvl="1" algn="just"/>
            <a:r>
              <a:rPr lang="en-US" altLang="it-IT" sz="1200" dirty="0" smtClean="0"/>
              <a:t>Il </a:t>
            </a:r>
            <a:r>
              <a:rPr lang="en-US" altLang="it-IT" sz="1200" dirty="0" err="1" smtClean="0"/>
              <a:t>Titolo</a:t>
            </a:r>
            <a:r>
              <a:rPr lang="en-US" altLang="it-IT" sz="1200" dirty="0" smtClean="0"/>
              <a:t> include </a:t>
            </a:r>
            <a:r>
              <a:rPr lang="en-US" altLang="it-IT" sz="1200" dirty="0" err="1" smtClean="0"/>
              <a:t>anche</a:t>
            </a:r>
            <a:r>
              <a:rPr lang="en-US" altLang="it-IT" sz="1200" dirty="0" smtClean="0"/>
              <a:t> la </a:t>
            </a:r>
            <a:r>
              <a:rPr lang="en-US" altLang="it-IT" sz="1200" dirty="0" err="1" smtClean="0"/>
              <a:t>cooperazione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giudiziaria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Consolidamento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tramite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Trattato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Lisbona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SLSG </a:t>
            </a:r>
          </a:p>
          <a:p>
            <a:pPr lvl="2" algn="just"/>
            <a:r>
              <a:rPr lang="en-US" altLang="it-IT" sz="800" dirty="0" err="1" smtClean="0"/>
              <a:t>Creata</a:t>
            </a:r>
            <a:r>
              <a:rPr lang="en-US" altLang="it-IT" sz="800" dirty="0" smtClean="0"/>
              <a:t> dal </a:t>
            </a:r>
            <a:r>
              <a:rPr lang="en-US" altLang="it-IT" sz="800" dirty="0" err="1" smtClean="0"/>
              <a:t>Trattato</a:t>
            </a:r>
            <a:r>
              <a:rPr lang="en-US" altLang="it-IT" sz="800" dirty="0" smtClean="0"/>
              <a:t> di Amsterdam</a:t>
            </a:r>
          </a:p>
          <a:p>
            <a:pPr lvl="2" algn="just"/>
            <a:r>
              <a:rPr lang="en-US" altLang="it-IT" sz="800" dirty="0" err="1" smtClean="0"/>
              <a:t>Realizzare</a:t>
            </a:r>
            <a:r>
              <a:rPr lang="en-US" altLang="it-IT" sz="800" dirty="0" smtClean="0"/>
              <a:t> un </a:t>
            </a:r>
            <a:r>
              <a:rPr lang="en-US" altLang="it-IT" sz="800" dirty="0" err="1" smtClean="0"/>
              <a:t>obbietivo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cardine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della</a:t>
            </a:r>
            <a:r>
              <a:rPr lang="en-US" altLang="it-IT" sz="800" dirty="0" smtClean="0"/>
              <a:t> UE per un </a:t>
            </a:r>
            <a:r>
              <a:rPr lang="en-US" altLang="it-IT" sz="800" dirty="0" err="1" smtClean="0"/>
              <a:t>spazio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liberta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assicurare</a:t>
            </a:r>
            <a:r>
              <a:rPr lang="en-US" altLang="it-IT" sz="800" dirty="0" smtClean="0"/>
              <a:t> a </a:t>
            </a:r>
            <a:r>
              <a:rPr lang="en-US" altLang="it-IT" sz="800" dirty="0" err="1" smtClean="0"/>
              <a:t>tutti</a:t>
            </a:r>
            <a:r>
              <a:rPr lang="en-US" altLang="it-IT" sz="800" dirty="0" smtClean="0"/>
              <a:t> la </a:t>
            </a:r>
            <a:r>
              <a:rPr lang="en-US" altLang="it-IT" sz="800" dirty="0" err="1" smtClean="0"/>
              <a:t>libera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circolazione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delle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persone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err="1" smtClean="0"/>
              <a:t>Crescere</a:t>
            </a:r>
            <a:r>
              <a:rPr lang="en-US" altLang="it-IT" sz="800" dirty="0" smtClean="0"/>
              <a:t> le </a:t>
            </a:r>
            <a:r>
              <a:rPr lang="en-US" altLang="it-IT" sz="800" dirty="0" err="1" smtClean="0"/>
              <a:t>competenze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dell’Unione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il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regolamento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dell’entrata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soggiorno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circolazione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citaddini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stati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terzi</a:t>
            </a:r>
            <a:endParaRPr lang="en-US" altLang="it-IT" sz="1600" dirty="0"/>
          </a:p>
          <a:p>
            <a:pPr algn="just"/>
            <a:r>
              <a:rPr lang="en-US" altLang="it-IT" sz="1600" dirty="0" err="1" smtClean="0"/>
              <a:t>Articolo</a:t>
            </a:r>
            <a:r>
              <a:rPr lang="en-US" altLang="it-IT" sz="1600" dirty="0" smtClean="0"/>
              <a:t> 67 TFUE </a:t>
            </a:r>
          </a:p>
          <a:p>
            <a:pPr lvl="1" algn="just"/>
            <a:r>
              <a:rPr lang="en-US" altLang="it-IT" sz="1200" dirty="0"/>
              <a:t>1. </a:t>
            </a:r>
            <a:r>
              <a:rPr lang="it-IT" altLang="it-IT" sz="1200" dirty="0"/>
              <a:t>L'Unione realizza uno spazio di libertà, sicurezza e giustizia </a:t>
            </a:r>
            <a:r>
              <a:rPr lang="it-IT" altLang="it-IT" sz="1200" b="1" dirty="0"/>
              <a:t>nel rispetto dei diritti fondamentali </a:t>
            </a:r>
            <a:r>
              <a:rPr lang="it-IT" altLang="it-IT" sz="1200" dirty="0"/>
              <a:t>nonché dei diversi ordinamenti giuridici e delle diverse tradizioni giuridiche degli Stati membri</a:t>
            </a:r>
            <a:r>
              <a:rPr lang="en-US" altLang="it-IT" sz="1200" dirty="0" smtClean="0"/>
              <a:t>.</a:t>
            </a:r>
            <a:endParaRPr lang="en-US" altLang="it-IT" sz="1200" dirty="0"/>
          </a:p>
          <a:p>
            <a:pPr lvl="1" algn="just"/>
            <a:r>
              <a:rPr lang="en-US" altLang="it-IT" sz="1200" dirty="0"/>
              <a:t>2. </a:t>
            </a:r>
            <a:r>
              <a:rPr lang="it-IT" altLang="it-IT" sz="1200" dirty="0"/>
              <a:t>Essa garantisce che non vi siano controlli sulle persone alle frontiere interne e </a:t>
            </a:r>
            <a:r>
              <a:rPr lang="it-IT" altLang="it-IT" sz="1200" b="1" dirty="0" smtClean="0"/>
              <a:t>sviluppa una politica comune in materia di asilo, immigrazione e controllo delle frontiere esterne, fondata sulla solidarietà tra Stati membri </a:t>
            </a:r>
            <a:r>
              <a:rPr lang="it-IT" altLang="it-IT" sz="1200" dirty="0" smtClean="0"/>
              <a:t>ed </a:t>
            </a:r>
            <a:r>
              <a:rPr lang="it-IT" altLang="it-IT" sz="1200" dirty="0"/>
              <a:t>equa nei confronti dei cittadini dei paesi terzi. Ai fini del presente titolo gli apolidi sono equiparati ai </a:t>
            </a:r>
            <a:r>
              <a:rPr lang="it-IT" altLang="it-IT" sz="1200" dirty="0" smtClean="0"/>
              <a:t>cittadini </a:t>
            </a:r>
            <a:r>
              <a:rPr lang="it-IT" altLang="it-IT" sz="1200" dirty="0"/>
              <a:t>dei paesi terzi</a:t>
            </a:r>
            <a:r>
              <a:rPr lang="en-US" altLang="it-IT" sz="1200" dirty="0" smtClean="0"/>
              <a:t>.</a:t>
            </a:r>
          </a:p>
          <a:p>
            <a:pPr algn="just"/>
            <a:r>
              <a:rPr lang="en-US" altLang="it-IT" sz="1600" dirty="0" err="1" smtClean="0"/>
              <a:t>Politiche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comuni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dettagliate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articoli</a:t>
            </a:r>
            <a:r>
              <a:rPr lang="en-US" altLang="it-IT" sz="1600" dirty="0" smtClean="0"/>
              <a:t> 77-79 TFUE</a:t>
            </a:r>
          </a:p>
          <a:p>
            <a:pPr lvl="1" algn="just"/>
            <a:r>
              <a:rPr lang="en-US" altLang="it-IT" sz="1200" dirty="0" smtClean="0"/>
              <a:t>Il </a:t>
            </a:r>
            <a:r>
              <a:rPr lang="en-US" altLang="it-IT" sz="1200" dirty="0" err="1" smtClean="0"/>
              <a:t>controllo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frontiere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Sistema </a:t>
            </a:r>
            <a:r>
              <a:rPr lang="en-US" altLang="it-IT" sz="1200" dirty="0" err="1" smtClean="0"/>
              <a:t>europeo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comune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asilo</a:t>
            </a:r>
            <a:r>
              <a:rPr lang="en-US" altLang="it-IT" sz="1200" dirty="0" smtClean="0"/>
              <a:t> (per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stranieri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bisognosi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protezione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internazionale</a:t>
            </a:r>
            <a:r>
              <a:rPr lang="en-US" altLang="it-IT" sz="1200" dirty="0" smtClean="0"/>
              <a:t>)</a:t>
            </a:r>
            <a:endParaRPr lang="en-US" altLang="it-IT" sz="800" dirty="0" smtClean="0"/>
          </a:p>
          <a:p>
            <a:pPr lvl="1" algn="just"/>
            <a:r>
              <a:rPr lang="en-US" altLang="it-IT" sz="1200" dirty="0" smtClean="0"/>
              <a:t>La </a:t>
            </a:r>
            <a:r>
              <a:rPr lang="en-US" altLang="it-IT" sz="1200" dirty="0" err="1" smtClean="0"/>
              <a:t>disciplina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migrazione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regolare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lotta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immigrazione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irregolare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Competenze</a:t>
            </a:r>
            <a:r>
              <a:rPr lang="en-US" altLang="it-IT" sz="1200" dirty="0" smtClean="0"/>
              <a:t> UE molto </a:t>
            </a:r>
            <a:r>
              <a:rPr lang="en-US" altLang="it-IT" sz="1200" dirty="0" err="1" smtClean="0"/>
              <a:t>ampie</a:t>
            </a:r>
            <a:endParaRPr lang="en-US" altLang="it-IT" sz="1200" dirty="0" smtClean="0"/>
          </a:p>
          <a:p>
            <a:pPr lvl="2" algn="just"/>
            <a:r>
              <a:rPr lang="en-US" altLang="it-IT" sz="800" dirty="0" err="1" smtClean="0"/>
              <a:t>Competenze</a:t>
            </a:r>
            <a:r>
              <a:rPr lang="en-US" altLang="it-IT" sz="800" dirty="0" smtClean="0"/>
              <a:t> con </a:t>
            </a:r>
            <a:r>
              <a:rPr lang="en-US" altLang="it-IT" sz="800" dirty="0" err="1" smtClean="0"/>
              <a:t>natura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concorrente</a:t>
            </a:r>
            <a:r>
              <a:rPr lang="en-US" altLang="it-IT" sz="800" dirty="0" smtClean="0"/>
              <a:t> con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Stati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Membri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puo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emanare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norme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diritto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secondario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derivato</a:t>
            </a:r>
            <a:r>
              <a:rPr lang="en-US" altLang="it-IT" sz="800" dirty="0" smtClean="0"/>
              <a:t>)</a:t>
            </a:r>
          </a:p>
          <a:p>
            <a:pPr lvl="2" algn="just"/>
            <a:r>
              <a:rPr lang="en-US" altLang="it-IT" sz="800" dirty="0" err="1" smtClean="0"/>
              <a:t>Competenza</a:t>
            </a:r>
            <a:r>
              <a:rPr lang="en-US" altLang="it-IT" sz="800" dirty="0" smtClean="0"/>
              <a:t> legislative UE </a:t>
            </a:r>
            <a:r>
              <a:rPr lang="en-US" altLang="it-IT" sz="800" dirty="0" err="1" smtClean="0"/>
              <a:t>accresciuta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Trattato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Lisbona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uso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della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procedura</a:t>
            </a:r>
            <a:r>
              <a:rPr lang="en-US" altLang="it-IT" sz="800" dirty="0" smtClean="0"/>
              <a:t> legislative </a:t>
            </a:r>
            <a:r>
              <a:rPr lang="en-US" altLang="it-IT" sz="800" dirty="0" err="1" smtClean="0"/>
              <a:t>ordinaria</a:t>
            </a:r>
            <a:endParaRPr lang="en-US" altLang="it-IT" sz="800" dirty="0" smtClean="0"/>
          </a:p>
          <a:p>
            <a:pPr lvl="3" algn="just"/>
            <a:r>
              <a:rPr lang="en-US" altLang="it-IT" sz="400" dirty="0" err="1" smtClean="0"/>
              <a:t>Puo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legiferare</a:t>
            </a:r>
            <a:r>
              <a:rPr lang="en-US" altLang="it-IT" sz="400" dirty="0" smtClean="0"/>
              <a:t> con </a:t>
            </a:r>
            <a:r>
              <a:rPr lang="en-US" altLang="it-IT" sz="400" dirty="0" err="1" smtClean="0"/>
              <a:t>legislazione</a:t>
            </a:r>
            <a:r>
              <a:rPr lang="en-US" altLang="it-IT" sz="400" dirty="0" smtClean="0"/>
              <a:t> UE in </a:t>
            </a:r>
            <a:r>
              <a:rPr lang="en-US" altLang="it-IT" sz="400" dirty="0" err="1" smtClean="0"/>
              <a:t>modo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diretto</a:t>
            </a:r>
            <a:r>
              <a:rPr lang="en-US" altLang="it-IT" sz="400" dirty="0" smtClean="0"/>
              <a:t> e non solo </a:t>
            </a:r>
            <a:r>
              <a:rPr lang="en-US" altLang="it-IT" sz="400" dirty="0" err="1" smtClean="0"/>
              <a:t>stabilire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regole</a:t>
            </a:r>
            <a:r>
              <a:rPr lang="en-US" altLang="it-IT" sz="400" dirty="0" smtClean="0"/>
              <a:t>  </a:t>
            </a:r>
            <a:r>
              <a:rPr lang="en-US" altLang="it-IT" sz="400" dirty="0" err="1" smtClean="0"/>
              <a:t>minime</a:t>
            </a:r>
            <a:r>
              <a:rPr lang="en-US" altLang="it-IT" sz="400" dirty="0" smtClean="0"/>
              <a:t> di </a:t>
            </a:r>
            <a:r>
              <a:rPr lang="en-US" altLang="it-IT" sz="400" dirty="0" err="1" smtClean="0"/>
              <a:t>armonizzazione</a:t>
            </a:r>
            <a:endParaRPr lang="en-US" altLang="it-IT" sz="400" dirty="0" smtClean="0"/>
          </a:p>
          <a:p>
            <a:pPr lvl="3" algn="just"/>
            <a:r>
              <a:rPr lang="en-US" altLang="it-IT" sz="400" dirty="0" err="1" smtClean="0"/>
              <a:t>Puo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prendere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iniziative</a:t>
            </a:r>
            <a:r>
              <a:rPr lang="en-US" altLang="it-IT" sz="400" dirty="0" smtClean="0"/>
              <a:t> e </a:t>
            </a:r>
            <a:r>
              <a:rPr lang="en-US" altLang="it-IT" sz="400" dirty="0" err="1" smtClean="0"/>
              <a:t>misure</a:t>
            </a:r>
            <a:r>
              <a:rPr lang="en-US" altLang="it-IT" sz="400" dirty="0" smtClean="0"/>
              <a:t> non legislative in </a:t>
            </a:r>
            <a:r>
              <a:rPr lang="en-US" altLang="it-IT" sz="400" dirty="0" err="1" smtClean="0"/>
              <a:t>casi</a:t>
            </a:r>
            <a:r>
              <a:rPr lang="en-US" altLang="it-IT" sz="400" dirty="0" smtClean="0"/>
              <a:t> di </a:t>
            </a:r>
            <a:r>
              <a:rPr lang="en-US" altLang="it-IT" sz="400" dirty="0" err="1" smtClean="0"/>
              <a:t>urgenza</a:t>
            </a:r>
            <a:r>
              <a:rPr lang="en-US" altLang="it-IT" sz="400" dirty="0" smtClean="0"/>
              <a:t> e per far </a:t>
            </a:r>
            <a:r>
              <a:rPr lang="en-US" altLang="it-IT" sz="400" dirty="0" err="1" smtClean="0"/>
              <a:t>fronte</a:t>
            </a:r>
            <a:r>
              <a:rPr lang="en-US" altLang="it-IT" sz="400" dirty="0" smtClean="0"/>
              <a:t> a </a:t>
            </a:r>
            <a:r>
              <a:rPr lang="en-US" altLang="it-IT" sz="400" dirty="0" err="1" smtClean="0"/>
              <a:t>situazioni</a:t>
            </a:r>
            <a:r>
              <a:rPr lang="en-US" altLang="it-IT" sz="400" dirty="0" smtClean="0"/>
              <a:t> di </a:t>
            </a:r>
            <a:r>
              <a:rPr lang="en-US" altLang="it-IT" sz="400" dirty="0" err="1" smtClean="0"/>
              <a:t>emergenza</a:t>
            </a:r>
            <a:r>
              <a:rPr lang="en-US" altLang="it-IT" sz="400" dirty="0" smtClean="0"/>
              <a:t> (</a:t>
            </a:r>
            <a:r>
              <a:rPr lang="en-US" altLang="it-IT" sz="400" dirty="0" err="1" smtClean="0"/>
              <a:t>articolo</a:t>
            </a:r>
            <a:r>
              <a:rPr lang="en-US" altLang="it-IT" sz="400" dirty="0" smtClean="0"/>
              <a:t> 78.3 TFUE) </a:t>
            </a:r>
          </a:p>
          <a:p>
            <a:pPr lvl="4" algn="just"/>
            <a:r>
              <a:rPr lang="en-US" altLang="it-IT" sz="400" dirty="0" smtClean="0"/>
              <a:t>C- 643/15 e C-647/15 </a:t>
            </a:r>
            <a:r>
              <a:rPr lang="en-US" altLang="it-IT" sz="400" dirty="0" err="1" smtClean="0"/>
              <a:t>Slovacchia</a:t>
            </a:r>
            <a:r>
              <a:rPr lang="en-US" altLang="it-IT" sz="400" dirty="0" smtClean="0"/>
              <a:t> e </a:t>
            </a:r>
            <a:r>
              <a:rPr lang="en-US" altLang="it-IT" sz="400" dirty="0" err="1" smtClean="0"/>
              <a:t>Ungheria</a:t>
            </a:r>
            <a:r>
              <a:rPr lang="en-US" altLang="it-IT" sz="400" dirty="0" smtClean="0"/>
              <a:t>  c. </a:t>
            </a:r>
            <a:r>
              <a:rPr lang="en-US" altLang="it-IT" sz="400" dirty="0" err="1" smtClean="0"/>
              <a:t>Consiglio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punti</a:t>
            </a:r>
            <a:r>
              <a:rPr lang="en-US" altLang="it-IT" sz="400" dirty="0" smtClean="0"/>
              <a:t> 57-66</a:t>
            </a:r>
          </a:p>
          <a:p>
            <a:pPr lvl="1" algn="just"/>
            <a:r>
              <a:rPr lang="en-US" altLang="it-IT" sz="1200" dirty="0" err="1" smtClean="0"/>
              <a:t>Articoli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natura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programmatica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sprovvisti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efficacia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diretta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Vengono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attuate</a:t>
            </a:r>
            <a:r>
              <a:rPr lang="en-US" altLang="it-IT" sz="800" dirty="0" smtClean="0"/>
              <a:t> con </a:t>
            </a:r>
            <a:r>
              <a:rPr lang="en-US" altLang="it-IT" sz="800" dirty="0" err="1" smtClean="0"/>
              <a:t>legislazione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secondaria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Regolamenti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Direttive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Decisioni</a:t>
            </a:r>
            <a:r>
              <a:rPr lang="en-US" altLang="it-IT" sz="800" dirty="0" smtClean="0"/>
              <a:t>)</a:t>
            </a:r>
          </a:p>
          <a:p>
            <a:pPr lvl="2" algn="just"/>
            <a:r>
              <a:rPr lang="en-US" altLang="it-IT" sz="800" dirty="0" err="1" smtClean="0"/>
              <a:t>Baze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giuridica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attribuire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potere</a:t>
            </a:r>
            <a:r>
              <a:rPr lang="en-US" altLang="it-IT" sz="800" dirty="0" smtClean="0"/>
              <a:t> legislative </a:t>
            </a:r>
            <a:r>
              <a:rPr lang="en-US" altLang="it-IT" sz="800" dirty="0" err="1" smtClean="0"/>
              <a:t>all’UE</a:t>
            </a:r>
            <a:endParaRPr lang="en-US" altLang="it-IT" sz="800" dirty="0" smtClean="0"/>
          </a:p>
          <a:p>
            <a:pPr lvl="2" algn="just"/>
            <a:endParaRPr lang="en-US" altLang="it-IT" sz="800" dirty="0" smtClean="0"/>
          </a:p>
          <a:p>
            <a:pPr algn="just"/>
            <a:endParaRPr lang="en-US" alt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6261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/>
              <a:t>Gli stranieri con soggiorno </a:t>
            </a:r>
            <a:r>
              <a:rPr lang="it-IT" sz="2800" dirty="0" smtClean="0"/>
              <a:t>irregolare II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12738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Procedura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espulsione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rimpatrio</a:t>
            </a:r>
            <a:endParaRPr lang="en-US" altLang="it-IT" sz="900" dirty="0" smtClean="0"/>
          </a:p>
          <a:p>
            <a:pPr lvl="1"/>
            <a:r>
              <a:rPr lang="en-US" altLang="it-IT" sz="1700" dirty="0" err="1" smtClean="0"/>
              <a:t>Accertamento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dell’ingresso</a:t>
            </a:r>
            <a:r>
              <a:rPr lang="en-US" altLang="it-IT" sz="1700" dirty="0" smtClean="0"/>
              <a:t> o del </a:t>
            </a:r>
            <a:r>
              <a:rPr lang="en-US" altLang="it-IT" sz="1700" dirty="0" err="1" smtClean="0"/>
              <a:t>soggiorno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irregolare</a:t>
            </a:r>
            <a:endParaRPr lang="en-US" altLang="it-IT" sz="1700" dirty="0" smtClean="0"/>
          </a:p>
          <a:p>
            <a:pPr lvl="1"/>
            <a:r>
              <a:rPr lang="en-US" altLang="it-IT" sz="1700" dirty="0" err="1" smtClean="0"/>
              <a:t>Obbligo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dello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Stato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membro</a:t>
            </a:r>
            <a:r>
              <a:rPr lang="en-US" altLang="it-IT" sz="1700" dirty="0" smtClean="0"/>
              <a:t> di </a:t>
            </a:r>
            <a:r>
              <a:rPr lang="en-US" altLang="it-IT" sz="1700" dirty="0" err="1" smtClean="0"/>
              <a:t>adotare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una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decisione</a:t>
            </a:r>
            <a:r>
              <a:rPr lang="en-US" altLang="it-IT" sz="1700" dirty="0" smtClean="0"/>
              <a:t> di </a:t>
            </a:r>
            <a:r>
              <a:rPr lang="en-US" altLang="it-IT" sz="1700" dirty="0" err="1" smtClean="0"/>
              <a:t>rimpatrio</a:t>
            </a:r>
            <a:r>
              <a:rPr lang="en-US" altLang="it-IT" sz="1700" dirty="0" smtClean="0"/>
              <a:t> (art. 6)</a:t>
            </a:r>
          </a:p>
          <a:p>
            <a:pPr lvl="2"/>
            <a:r>
              <a:rPr lang="en-US" altLang="it-IT" sz="1300" dirty="0" err="1" smtClean="0"/>
              <a:t>Procedura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amministrativa</a:t>
            </a:r>
            <a:r>
              <a:rPr lang="en-US" altLang="it-IT" sz="1300" dirty="0" smtClean="0"/>
              <a:t> o </a:t>
            </a:r>
            <a:r>
              <a:rPr lang="en-US" altLang="it-IT" sz="1300" dirty="0" err="1" smtClean="0"/>
              <a:t>giudiziale</a:t>
            </a:r>
            <a:endParaRPr lang="en-US" altLang="it-IT" sz="1300" dirty="0" smtClean="0"/>
          </a:p>
          <a:p>
            <a:pPr lvl="2"/>
            <a:r>
              <a:rPr lang="en-US" altLang="it-IT" sz="1300" dirty="0" smtClean="0"/>
              <a:t>Il </a:t>
            </a:r>
            <a:r>
              <a:rPr lang="en-US" altLang="it-IT" sz="1300" dirty="0" err="1" smtClean="0"/>
              <a:t>diritto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essere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ascoltato</a:t>
            </a:r>
            <a:endParaRPr lang="en-US" altLang="it-IT" sz="1300" dirty="0" smtClean="0"/>
          </a:p>
          <a:p>
            <a:pPr lvl="2"/>
            <a:r>
              <a:rPr lang="en-US" altLang="it-IT" sz="1300" dirty="0" err="1" smtClean="0"/>
              <a:t>L’interessato</a:t>
            </a:r>
            <a:r>
              <a:rPr lang="en-US" altLang="it-IT" sz="1300" dirty="0" smtClean="0"/>
              <a:t> ha </a:t>
            </a:r>
            <a:r>
              <a:rPr lang="en-US" altLang="it-IT" sz="1300" dirty="0" err="1" smtClean="0"/>
              <a:t>l’obbligo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leale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cooperazione</a:t>
            </a:r>
            <a:r>
              <a:rPr lang="en-US" altLang="it-IT" sz="1300" dirty="0" smtClean="0"/>
              <a:t> con le </a:t>
            </a:r>
            <a:r>
              <a:rPr lang="en-US" altLang="it-IT" sz="1300" dirty="0" err="1" smtClean="0"/>
              <a:t>autorita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nazionali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durante</a:t>
            </a:r>
            <a:r>
              <a:rPr lang="en-US" altLang="it-IT" sz="1300" dirty="0" smtClean="0"/>
              <a:t> la </a:t>
            </a:r>
            <a:r>
              <a:rPr lang="en-US" altLang="it-IT" sz="1300" dirty="0" err="1" smtClean="0"/>
              <a:t>procedura</a:t>
            </a:r>
            <a:endParaRPr lang="en-US" altLang="it-IT" sz="1300" dirty="0" smtClean="0"/>
          </a:p>
          <a:p>
            <a:pPr lvl="1"/>
            <a:r>
              <a:rPr lang="en-US" altLang="it-IT" sz="1700" dirty="0" smtClean="0"/>
              <a:t>La </a:t>
            </a:r>
            <a:r>
              <a:rPr lang="en-US" altLang="it-IT" sz="1700" dirty="0" err="1" smtClean="0"/>
              <a:t>decisione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deve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ofrire</a:t>
            </a:r>
            <a:r>
              <a:rPr lang="en-US" altLang="it-IT" sz="1700" dirty="0" smtClean="0"/>
              <a:t> un </a:t>
            </a:r>
            <a:r>
              <a:rPr lang="en-US" altLang="it-IT" sz="1700" dirty="0" err="1" smtClean="0"/>
              <a:t>termine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congruo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allo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straniero</a:t>
            </a:r>
            <a:r>
              <a:rPr lang="en-US" altLang="it-IT" sz="1700" dirty="0" smtClean="0"/>
              <a:t> per </a:t>
            </a:r>
            <a:r>
              <a:rPr lang="en-US" altLang="it-IT" sz="1700" dirty="0" err="1" smtClean="0"/>
              <a:t>il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rimpatrio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volontario</a:t>
            </a:r>
            <a:endParaRPr lang="en-US" altLang="it-IT" sz="1700" dirty="0" smtClean="0"/>
          </a:p>
          <a:p>
            <a:pPr lvl="2"/>
            <a:r>
              <a:rPr lang="en-US" altLang="it-IT" sz="1200" dirty="0" err="1" smtClean="0"/>
              <a:t>Possono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essere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misure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dallo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membro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evitare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rischio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fuga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durante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termine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rimpatrio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volontario</a:t>
            </a:r>
            <a:r>
              <a:rPr lang="en-US" altLang="it-IT" sz="1200" dirty="0" smtClean="0"/>
              <a:t> o in </a:t>
            </a:r>
            <a:r>
              <a:rPr lang="en-US" altLang="it-IT" sz="1200" dirty="0" err="1" smtClean="0"/>
              <a:t>casi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rischio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l’ordine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publicco</a:t>
            </a:r>
            <a:r>
              <a:rPr lang="en-US" altLang="it-IT" sz="1200" dirty="0" smtClean="0"/>
              <a:t> o la </a:t>
            </a:r>
            <a:r>
              <a:rPr lang="en-US" altLang="it-IT" sz="1200" dirty="0" err="1" smtClean="0"/>
              <a:t>pubblica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sicurezza</a:t>
            </a:r>
            <a:endParaRPr lang="en-US" altLang="it-IT" sz="1200" dirty="0" smtClean="0"/>
          </a:p>
          <a:p>
            <a:pPr lvl="1"/>
            <a:r>
              <a:rPr lang="en-US" altLang="it-IT" sz="1700" dirty="0" smtClean="0"/>
              <a:t>Il </a:t>
            </a:r>
            <a:r>
              <a:rPr lang="en-US" altLang="it-IT" sz="1700" dirty="0" err="1" smtClean="0"/>
              <a:t>divieto</a:t>
            </a:r>
            <a:r>
              <a:rPr lang="en-US" altLang="it-IT" sz="1700" dirty="0" smtClean="0"/>
              <a:t> di </a:t>
            </a:r>
            <a:r>
              <a:rPr lang="en-US" altLang="it-IT" sz="1700" dirty="0" err="1" smtClean="0"/>
              <a:t>ingresso</a:t>
            </a:r>
            <a:r>
              <a:rPr lang="en-US" altLang="it-IT" sz="1700" dirty="0" smtClean="0"/>
              <a:t> in UE (</a:t>
            </a:r>
            <a:r>
              <a:rPr lang="en-US" altLang="it-IT" sz="1700" dirty="0" err="1" smtClean="0"/>
              <a:t>articolo</a:t>
            </a:r>
            <a:r>
              <a:rPr lang="en-US" altLang="it-IT" sz="1700" dirty="0" smtClean="0"/>
              <a:t> 11) </a:t>
            </a:r>
            <a:r>
              <a:rPr lang="en-US" altLang="it-IT" sz="1700" dirty="0" err="1" smtClean="0"/>
              <a:t>accompagna</a:t>
            </a:r>
            <a:r>
              <a:rPr lang="en-US" altLang="it-IT" sz="1700" dirty="0" smtClean="0"/>
              <a:t> la </a:t>
            </a:r>
            <a:r>
              <a:rPr lang="en-US" altLang="it-IT" sz="1700" dirty="0" err="1" smtClean="0"/>
              <a:t>decisione</a:t>
            </a:r>
            <a:r>
              <a:rPr lang="en-US" altLang="it-IT" sz="1700" dirty="0" smtClean="0"/>
              <a:t> di </a:t>
            </a:r>
            <a:r>
              <a:rPr lang="en-US" altLang="it-IT" sz="1700" dirty="0" err="1" smtClean="0"/>
              <a:t>rimpatrio</a:t>
            </a:r>
            <a:endParaRPr lang="en-US" altLang="it-IT" sz="1700" dirty="0" smtClean="0"/>
          </a:p>
          <a:p>
            <a:pPr lvl="2"/>
            <a:r>
              <a:rPr lang="en-US" altLang="it-IT" sz="1200" dirty="0" err="1" smtClean="0"/>
              <a:t>Quando</a:t>
            </a:r>
            <a:r>
              <a:rPr lang="en-US" altLang="it-IT" sz="1200" dirty="0" smtClean="0"/>
              <a:t> non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obbedisce</a:t>
            </a:r>
            <a:r>
              <a:rPr lang="en-US" altLang="it-IT" sz="1200" dirty="0" smtClean="0"/>
              <a:t> al </a:t>
            </a:r>
            <a:r>
              <a:rPr lang="en-US" altLang="it-IT" sz="1200" dirty="0" err="1" smtClean="0"/>
              <a:t>rimpatrio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volontario</a:t>
            </a:r>
            <a:endParaRPr lang="en-US" altLang="it-IT" sz="1200" dirty="0" smtClean="0"/>
          </a:p>
          <a:p>
            <a:pPr lvl="2"/>
            <a:r>
              <a:rPr lang="en-US" altLang="it-IT" sz="1200" dirty="0" err="1" smtClean="0"/>
              <a:t>Termine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massimo</a:t>
            </a:r>
            <a:r>
              <a:rPr lang="en-US" altLang="it-IT" sz="1200" dirty="0" smtClean="0"/>
              <a:t> di 5 </a:t>
            </a:r>
            <a:r>
              <a:rPr lang="en-US" altLang="it-IT" sz="1200" dirty="0" err="1" smtClean="0"/>
              <a:t>anni</a:t>
            </a:r>
            <a:endParaRPr lang="en-US" altLang="it-IT" sz="1200" dirty="0" smtClean="0"/>
          </a:p>
          <a:p>
            <a:pPr lvl="2"/>
            <a:r>
              <a:rPr lang="en-US" altLang="it-IT" sz="1200" dirty="0"/>
              <a:t>C-806/18 JZ </a:t>
            </a:r>
            <a:r>
              <a:rPr lang="en-US" altLang="it-IT" sz="1200" dirty="0" err="1" smtClean="0"/>
              <a:t>punto</a:t>
            </a:r>
            <a:r>
              <a:rPr lang="en-US" altLang="it-IT" sz="1200" dirty="0" smtClean="0"/>
              <a:t> 32</a:t>
            </a:r>
          </a:p>
          <a:p>
            <a:pPr lvl="1"/>
            <a:r>
              <a:rPr lang="en-US" altLang="it-IT" sz="1700" dirty="0" smtClean="0"/>
              <a:t>Il </a:t>
            </a:r>
            <a:r>
              <a:rPr lang="en-US" altLang="it-IT" sz="1700" dirty="0" err="1" smtClean="0"/>
              <a:t>rimpatrio</a:t>
            </a:r>
            <a:r>
              <a:rPr lang="en-US" altLang="it-IT" sz="1700" dirty="0" smtClean="0"/>
              <a:t> con </a:t>
            </a:r>
            <a:r>
              <a:rPr lang="en-US" altLang="it-IT" sz="1700" dirty="0" err="1" smtClean="0"/>
              <a:t>misure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coercitive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dalla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Stato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membro</a:t>
            </a:r>
            <a:endParaRPr lang="en-US" altLang="it-IT" sz="1700" dirty="0" smtClean="0"/>
          </a:p>
          <a:p>
            <a:pPr lvl="2"/>
            <a:r>
              <a:rPr lang="en-US" altLang="it-IT" sz="1300" dirty="0" err="1" smtClean="0"/>
              <a:t>Aiuto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anche</a:t>
            </a:r>
            <a:r>
              <a:rPr lang="en-US" altLang="it-IT" sz="1300" dirty="0" smtClean="0"/>
              <a:t> da parte </a:t>
            </a:r>
            <a:r>
              <a:rPr lang="en-US" altLang="it-IT" sz="1300" dirty="0" err="1" smtClean="0"/>
              <a:t>della</a:t>
            </a:r>
            <a:r>
              <a:rPr lang="en-US" altLang="it-IT" sz="1300" dirty="0" smtClean="0"/>
              <a:t> FRONTEX </a:t>
            </a:r>
            <a:endParaRPr lang="en-US" altLang="it-IT" sz="1300" dirty="0" smtClean="0"/>
          </a:p>
          <a:p>
            <a:pPr lvl="2"/>
            <a:r>
              <a:rPr lang="en-US" altLang="it-IT" sz="1300" dirty="0" err="1" smtClean="0"/>
              <a:t>Possono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essere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misure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trattenimento</a:t>
            </a:r>
            <a:r>
              <a:rPr lang="en-US" altLang="it-IT" sz="1300" dirty="0" smtClean="0"/>
              <a:t> o </a:t>
            </a:r>
            <a:r>
              <a:rPr lang="en-US" altLang="it-IT" sz="1300" dirty="0" err="1" smtClean="0"/>
              <a:t>che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privano</a:t>
            </a:r>
            <a:r>
              <a:rPr lang="en-US" altLang="it-IT" sz="1300" dirty="0" smtClean="0"/>
              <a:t> la </a:t>
            </a:r>
            <a:r>
              <a:rPr lang="en-US" altLang="it-IT" sz="1300" dirty="0" err="1" smtClean="0"/>
              <a:t>liberta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personale</a:t>
            </a:r>
            <a:endParaRPr lang="en-US" altLang="it-IT" sz="1300" dirty="0" smtClean="0"/>
          </a:p>
          <a:p>
            <a:pPr lvl="3"/>
            <a:r>
              <a:rPr lang="en-US" altLang="it-IT" sz="900" dirty="0" smtClean="0"/>
              <a:t>Con </a:t>
            </a:r>
            <a:r>
              <a:rPr lang="en-US" altLang="it-IT" sz="900" dirty="0" err="1" smtClean="0"/>
              <a:t>una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durata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piu</a:t>
            </a:r>
            <a:r>
              <a:rPr lang="en-US" altLang="it-IT" sz="900" dirty="0" smtClean="0"/>
              <a:t> breve </a:t>
            </a:r>
            <a:r>
              <a:rPr lang="en-US" altLang="it-IT" sz="900" dirty="0" err="1" smtClean="0"/>
              <a:t>possibile</a:t>
            </a:r>
            <a:endParaRPr lang="en-US" altLang="it-IT" sz="900" dirty="0" smtClean="0"/>
          </a:p>
          <a:p>
            <a:pPr lvl="1"/>
            <a:r>
              <a:rPr lang="en-US" altLang="it-IT" sz="1700" dirty="0" err="1" smtClean="0"/>
              <a:t>Trattenimento</a:t>
            </a:r>
            <a:r>
              <a:rPr lang="en-US" altLang="it-IT" sz="1700" dirty="0" smtClean="0"/>
              <a:t> in </a:t>
            </a:r>
            <a:r>
              <a:rPr lang="en-US" altLang="it-IT" sz="1700" dirty="0" err="1" smtClean="0"/>
              <a:t>centri</a:t>
            </a:r>
            <a:r>
              <a:rPr lang="en-US" altLang="it-IT" sz="1700" dirty="0" smtClean="0"/>
              <a:t> di </a:t>
            </a:r>
            <a:r>
              <a:rPr lang="en-US" altLang="it-IT" sz="1700" dirty="0" err="1" smtClean="0"/>
              <a:t>permanenza</a:t>
            </a:r>
            <a:r>
              <a:rPr lang="en-US" altLang="it-IT" sz="1700" dirty="0" smtClean="0"/>
              <a:t> </a:t>
            </a:r>
            <a:r>
              <a:rPr lang="en-US" altLang="it-IT" sz="1700" dirty="0" err="1" smtClean="0"/>
              <a:t>temporanea</a:t>
            </a:r>
            <a:endParaRPr lang="en-US" altLang="it-IT" sz="1700" dirty="0" smtClean="0"/>
          </a:p>
          <a:p>
            <a:pPr lvl="2"/>
            <a:r>
              <a:rPr lang="en-US" altLang="it-IT" sz="1300" dirty="0" smtClean="0"/>
              <a:t>In </a:t>
            </a:r>
            <a:r>
              <a:rPr lang="en-US" altLang="it-IT" sz="1300" dirty="0" err="1" smtClean="0"/>
              <a:t>caso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impossibilita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anche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trattenimento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negli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istituti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penitenziari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maseparati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dai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altri</a:t>
            </a:r>
            <a:r>
              <a:rPr lang="en-US" altLang="it-IT" sz="1300" dirty="0"/>
              <a:t> </a:t>
            </a:r>
            <a:r>
              <a:rPr lang="en-US" altLang="it-IT" sz="1300" dirty="0" err="1" smtClean="0"/>
              <a:t>detenuti</a:t>
            </a:r>
            <a:endParaRPr lang="en-US" altLang="it-IT" sz="1300" dirty="0" smtClean="0"/>
          </a:p>
          <a:p>
            <a:pPr lvl="3"/>
            <a:r>
              <a:rPr lang="en-US" altLang="it-IT" sz="900" dirty="0" smtClean="0"/>
              <a:t>C-474/13 Pham </a:t>
            </a:r>
            <a:r>
              <a:rPr lang="en-US" altLang="it-IT" sz="900" dirty="0" err="1" smtClean="0"/>
              <a:t>punto</a:t>
            </a:r>
            <a:r>
              <a:rPr lang="en-US" altLang="it-IT" sz="900" dirty="0" smtClean="0"/>
              <a:t> </a:t>
            </a:r>
            <a:r>
              <a:rPr lang="en-US" altLang="it-IT" sz="900" dirty="0" smtClean="0"/>
              <a:t>19 </a:t>
            </a:r>
            <a:r>
              <a:rPr lang="en-US" altLang="it-IT" sz="900" dirty="0" smtClean="0"/>
              <a:t>e </a:t>
            </a:r>
            <a:r>
              <a:rPr lang="en-US" altLang="it-IT" sz="900" dirty="0" smtClean="0"/>
              <a:t>22</a:t>
            </a:r>
          </a:p>
          <a:p>
            <a:pPr lvl="1"/>
            <a:r>
              <a:rPr lang="en-US" altLang="it-IT" sz="1600" dirty="0" smtClean="0"/>
              <a:t>A </a:t>
            </a:r>
            <a:r>
              <a:rPr lang="en-US" altLang="it-IT" sz="1600" dirty="0" err="1" smtClean="0"/>
              <a:t>disposizione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mezzi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ricorso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effettivi</a:t>
            </a:r>
            <a:r>
              <a:rPr lang="en-US" altLang="it-IT" sz="1600" dirty="0" smtClean="0"/>
              <a:t> verso </a:t>
            </a:r>
            <a:r>
              <a:rPr lang="en-US" altLang="it-IT" sz="1600" dirty="0" smtClean="0"/>
              <a:t>la </a:t>
            </a:r>
            <a:r>
              <a:rPr lang="en-US" altLang="it-IT" sz="1600" dirty="0" err="1" smtClean="0"/>
              <a:t>decisione</a:t>
            </a:r>
            <a:r>
              <a:rPr lang="en-US" altLang="it-IT" sz="1600" dirty="0" smtClean="0"/>
              <a:t> del </a:t>
            </a:r>
            <a:r>
              <a:rPr lang="en-US" altLang="it-IT" sz="1600" dirty="0" err="1" smtClean="0"/>
              <a:t>rimpatrio</a:t>
            </a:r>
            <a:r>
              <a:rPr lang="en-US" altLang="it-IT" sz="1600" dirty="0" smtClean="0"/>
              <a:t> (art. </a:t>
            </a:r>
            <a:r>
              <a:rPr lang="en-US" altLang="it-IT" sz="1600" dirty="0" smtClean="0"/>
              <a:t>13)</a:t>
            </a:r>
          </a:p>
          <a:p>
            <a:pPr lvl="2"/>
            <a:r>
              <a:rPr lang="en-US" altLang="it-IT" sz="1200" dirty="0" err="1" smtClean="0"/>
              <a:t>Organo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giurisdizionale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indipendente</a:t>
            </a:r>
            <a:r>
              <a:rPr lang="en-US" altLang="it-IT" sz="1200" dirty="0" smtClean="0"/>
              <a:t>  </a:t>
            </a:r>
            <a:r>
              <a:rPr lang="en-US" altLang="it-IT" sz="1200" dirty="0" smtClean="0"/>
              <a:t>– </a:t>
            </a:r>
            <a:r>
              <a:rPr lang="en-US" altLang="it-IT" sz="1200" dirty="0" smtClean="0"/>
              <a:t>non </a:t>
            </a:r>
            <a:r>
              <a:rPr lang="en-US" altLang="it-IT" sz="1200" dirty="0" err="1" smtClean="0"/>
              <a:t>impone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comunque</a:t>
            </a:r>
            <a:r>
              <a:rPr lang="en-US" altLang="it-IT" sz="1200" dirty="0" smtClean="0"/>
              <a:t> un </a:t>
            </a:r>
            <a:r>
              <a:rPr lang="en-US" altLang="it-IT" sz="1200" dirty="0" err="1" smtClean="0"/>
              <a:t>doppio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grado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giudizio</a:t>
            </a:r>
            <a:endParaRPr lang="en-US" altLang="it-IT" sz="1200" dirty="0" smtClean="0"/>
          </a:p>
          <a:p>
            <a:pPr lvl="2"/>
            <a:r>
              <a:rPr lang="en-US" altLang="it-IT" sz="1200" dirty="0" err="1" smtClean="0"/>
              <a:t>Organo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amministrativo</a:t>
            </a:r>
            <a:r>
              <a:rPr lang="en-US" altLang="it-IT" sz="1200" dirty="0" smtClean="0"/>
              <a:t> ma con </a:t>
            </a:r>
            <a:r>
              <a:rPr lang="en-US" altLang="it-IT" sz="1200" dirty="0" err="1" smtClean="0"/>
              <a:t>garanzie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indipendenza</a:t>
            </a:r>
            <a:r>
              <a:rPr lang="en-US" altLang="it-IT" sz="1200" dirty="0" smtClean="0"/>
              <a:t> e la </a:t>
            </a:r>
            <a:r>
              <a:rPr lang="en-US" altLang="it-IT" sz="1200" dirty="0" err="1" smtClean="0"/>
              <a:t>possibilita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ricorso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giudiziale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alla</a:t>
            </a:r>
            <a:r>
              <a:rPr lang="en-US" altLang="it-IT" sz="1200" dirty="0" smtClean="0"/>
              <a:t> fine (</a:t>
            </a:r>
            <a:r>
              <a:rPr lang="en-US" altLang="it-IT" sz="1200" dirty="0" err="1" smtClean="0"/>
              <a:t>vedi</a:t>
            </a:r>
            <a:r>
              <a:rPr lang="en-US" altLang="it-IT" sz="1200" dirty="0" smtClean="0"/>
              <a:t> C-925/19 e </a:t>
            </a:r>
            <a:r>
              <a:rPr lang="en-US" altLang="it-IT" sz="1200" dirty="0" smtClean="0"/>
              <a:t>C-925/19 </a:t>
            </a:r>
            <a:r>
              <a:rPr lang="en-US" altLang="it-IT" sz="1200" dirty="0" err="1" smtClean="0"/>
              <a:t>punto</a:t>
            </a:r>
            <a:r>
              <a:rPr lang="en-US" altLang="it-IT" sz="1200" dirty="0" smtClean="0"/>
              <a:t> </a:t>
            </a:r>
            <a:r>
              <a:rPr lang="en-US" altLang="it-IT" sz="1200" dirty="0" smtClean="0"/>
              <a:t>124 e </a:t>
            </a:r>
            <a:r>
              <a:rPr lang="en-US" altLang="it-IT" sz="1200" dirty="0" smtClean="0"/>
              <a:t>ss. </a:t>
            </a:r>
            <a:r>
              <a:rPr lang="en-US" altLang="it-IT" sz="1200" dirty="0" smtClean="0"/>
              <a:t>)</a:t>
            </a:r>
          </a:p>
          <a:p>
            <a:pPr lvl="2"/>
            <a:endParaRPr lang="en-US" altLang="it-IT" sz="1300" dirty="0" smtClean="0"/>
          </a:p>
          <a:p>
            <a:pPr lvl="1"/>
            <a:endParaRPr lang="en-US" altLang="it-IT" sz="1700" dirty="0" smtClean="0"/>
          </a:p>
        </p:txBody>
      </p:sp>
    </p:spTree>
    <p:extLst>
      <p:ext uri="{BB962C8B-B14F-4D97-AF65-F5344CB8AC3E}">
        <p14:creationId xmlns:p14="http://schemas.microsoft.com/office/powerpoint/2010/main" val="3250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797176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400" dirty="0" smtClean="0"/>
              <a:t>Politica dell’Unione con i paesi terzi riguardo migrazione e asilo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92947" y="1063823"/>
            <a:ext cx="8507288" cy="5465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smtClean="0"/>
              <a:t>Le </a:t>
            </a:r>
            <a:r>
              <a:rPr lang="en-US" altLang="it-IT" sz="2000" dirty="0" err="1" smtClean="0"/>
              <a:t>relazioni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internazionali</a:t>
            </a:r>
            <a:r>
              <a:rPr lang="en-US" altLang="it-IT" sz="2000" dirty="0" smtClean="0"/>
              <a:t> con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paesi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terzi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organizzazioni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internazionali</a:t>
            </a:r>
            <a:endParaRPr lang="en-US" altLang="it-IT" sz="2000" dirty="0" smtClean="0"/>
          </a:p>
          <a:p>
            <a:pPr lvl="1"/>
            <a:r>
              <a:rPr lang="en-US" altLang="it-IT" sz="1200" dirty="0" err="1" smtClean="0"/>
              <a:t>Accordi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riammissione</a:t>
            </a:r>
            <a:r>
              <a:rPr lang="en-US" altLang="it-IT" sz="1200" dirty="0" smtClean="0"/>
              <a:t> </a:t>
            </a:r>
            <a:endParaRPr lang="en-US" altLang="it-IT" sz="1200" dirty="0" smtClean="0"/>
          </a:p>
          <a:p>
            <a:pPr lvl="2"/>
            <a:r>
              <a:rPr lang="en-US" altLang="it-IT" sz="1200" dirty="0"/>
              <a:t> </a:t>
            </a:r>
            <a:r>
              <a:rPr lang="en-US" altLang="it-IT" sz="1200" dirty="0" err="1" smtClean="0"/>
              <a:t>Accordi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internazionali</a:t>
            </a:r>
            <a:endParaRPr lang="en-US" altLang="it-IT" sz="1200" dirty="0" smtClean="0"/>
          </a:p>
          <a:p>
            <a:pPr lvl="2"/>
            <a:r>
              <a:rPr lang="en-US" altLang="it-IT" sz="1300" dirty="0" smtClean="0"/>
              <a:t>Base </a:t>
            </a:r>
            <a:r>
              <a:rPr lang="en-US" altLang="it-IT" sz="1300" dirty="0" err="1" smtClean="0"/>
              <a:t>giuridica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articolo</a:t>
            </a:r>
            <a:r>
              <a:rPr lang="en-US" altLang="it-IT" sz="1300" dirty="0" smtClean="0"/>
              <a:t> </a:t>
            </a:r>
            <a:r>
              <a:rPr lang="en-US" altLang="it-IT" sz="1300" dirty="0" smtClean="0"/>
              <a:t>79.3 </a:t>
            </a:r>
            <a:r>
              <a:rPr lang="en-US" altLang="it-IT" sz="1300" dirty="0" smtClean="0"/>
              <a:t>TFUE</a:t>
            </a:r>
            <a:endParaRPr lang="en-US" altLang="it-IT" sz="1300" dirty="0" smtClean="0"/>
          </a:p>
          <a:p>
            <a:pPr lvl="2"/>
            <a:r>
              <a:rPr lang="en-US" altLang="it-IT" sz="1300" dirty="0" err="1" smtClean="0"/>
              <a:t>Quando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esiste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alla</a:t>
            </a:r>
            <a:r>
              <a:rPr lang="en-US" altLang="it-IT" sz="1300" dirty="0" smtClean="0"/>
              <a:t> base </a:t>
            </a:r>
            <a:r>
              <a:rPr lang="en-US" altLang="it-IT" sz="1300" dirty="0" err="1" smtClean="0"/>
              <a:t>una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decisione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rimpatrio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uno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Stato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membro</a:t>
            </a:r>
            <a:r>
              <a:rPr lang="en-US" altLang="it-IT" sz="1300" dirty="0" smtClean="0"/>
              <a:t> e in </a:t>
            </a:r>
            <a:r>
              <a:rPr lang="en-US" altLang="it-IT" sz="1300" dirty="0" err="1" smtClean="0"/>
              <a:t>rispetto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dei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diritti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fondamentali</a:t>
            </a:r>
            <a:endParaRPr lang="en-US" altLang="it-IT" sz="1300" dirty="0" smtClean="0"/>
          </a:p>
          <a:p>
            <a:pPr lvl="3"/>
            <a:r>
              <a:rPr lang="en-US" altLang="it-IT" sz="900" dirty="0" smtClean="0"/>
              <a:t>Principio di </a:t>
            </a:r>
            <a:r>
              <a:rPr lang="en-US" altLang="it-IT" sz="900" dirty="0" smtClean="0"/>
              <a:t>non </a:t>
            </a:r>
            <a:r>
              <a:rPr lang="en-US" altLang="it-IT" sz="900" dirty="0" err="1" smtClean="0"/>
              <a:t>refoulement</a:t>
            </a:r>
            <a:endParaRPr lang="en-US" altLang="it-IT" sz="900" dirty="0"/>
          </a:p>
          <a:p>
            <a:pPr lvl="3"/>
            <a:r>
              <a:rPr lang="en-US" altLang="it-IT" sz="900" dirty="0" smtClean="0"/>
              <a:t>Non </a:t>
            </a:r>
            <a:r>
              <a:rPr lang="en-US" altLang="it-IT" sz="900" dirty="0" err="1" smtClean="0"/>
              <a:t>ammesse</a:t>
            </a:r>
            <a:r>
              <a:rPr lang="en-US" altLang="it-IT" sz="900" dirty="0" smtClean="0"/>
              <a:t> le </a:t>
            </a:r>
            <a:r>
              <a:rPr lang="en-US" altLang="it-IT" sz="900" dirty="0" err="1" smtClean="0"/>
              <a:t>riammissioni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colletive</a:t>
            </a:r>
            <a:r>
              <a:rPr lang="en-US" altLang="it-IT" sz="900" dirty="0" smtClean="0"/>
              <a:t> </a:t>
            </a:r>
            <a:endParaRPr lang="en-US" altLang="it-IT" sz="900" dirty="0" smtClean="0"/>
          </a:p>
          <a:p>
            <a:pPr lvl="2"/>
            <a:r>
              <a:rPr lang="en-US" altLang="it-IT" sz="1300" dirty="0" err="1" smtClean="0"/>
              <a:t>Possono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essere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anche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singlole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clausole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riammissione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incluse</a:t>
            </a:r>
            <a:r>
              <a:rPr lang="en-US" altLang="it-IT" sz="1300" dirty="0" smtClean="0"/>
              <a:t> in </a:t>
            </a:r>
            <a:r>
              <a:rPr lang="en-US" altLang="it-IT" sz="1300" dirty="0" err="1" smtClean="0"/>
              <a:t>accordi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internazionali</a:t>
            </a:r>
            <a:r>
              <a:rPr lang="en-US" altLang="it-IT" sz="1300" dirty="0" smtClean="0"/>
              <a:t> di </a:t>
            </a:r>
            <a:r>
              <a:rPr lang="en-US" altLang="it-IT" sz="1300" dirty="0" err="1" smtClean="0"/>
              <a:t>altro</a:t>
            </a:r>
            <a:r>
              <a:rPr lang="en-US" altLang="it-IT" sz="1300" dirty="0" smtClean="0"/>
              <a:t> </a:t>
            </a:r>
            <a:r>
              <a:rPr lang="en-US" altLang="it-IT" sz="1300" dirty="0" err="1" smtClean="0"/>
              <a:t>tipo</a:t>
            </a:r>
            <a:endParaRPr lang="en-US" altLang="it-IT" sz="1300" dirty="0" smtClean="0"/>
          </a:p>
          <a:p>
            <a:pPr lvl="3"/>
            <a:r>
              <a:rPr lang="en-US" altLang="it-IT" sz="900" dirty="0" err="1" smtClean="0"/>
              <a:t>Es</a:t>
            </a:r>
            <a:r>
              <a:rPr lang="en-US" altLang="it-IT" sz="900" dirty="0" smtClean="0"/>
              <a:t>. </a:t>
            </a:r>
            <a:r>
              <a:rPr lang="en-US" altLang="it-IT" sz="900" dirty="0" err="1" smtClean="0"/>
              <a:t>Nei</a:t>
            </a:r>
            <a:r>
              <a:rPr lang="en-US" altLang="it-IT" sz="900" dirty="0" smtClean="0"/>
              <a:t> ASA</a:t>
            </a:r>
            <a:r>
              <a:rPr lang="en-US" altLang="it-IT" sz="900" dirty="0" smtClean="0"/>
              <a:t> </a:t>
            </a:r>
            <a:endParaRPr lang="en-US" altLang="it-IT" sz="900" dirty="0" smtClean="0"/>
          </a:p>
          <a:p>
            <a:pPr lvl="3"/>
            <a:r>
              <a:rPr lang="en-US" altLang="it-IT" sz="900" dirty="0" err="1" smtClean="0"/>
              <a:t>Accordi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sulla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facilitazione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delle</a:t>
            </a:r>
            <a:r>
              <a:rPr lang="en-US" altLang="it-IT" sz="900" dirty="0" smtClean="0"/>
              <a:t> procedure per </a:t>
            </a:r>
            <a:r>
              <a:rPr lang="en-US" altLang="it-IT" sz="900" dirty="0" err="1" smtClean="0"/>
              <a:t>rilascio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visti</a:t>
            </a:r>
            <a:endParaRPr lang="en-US" altLang="it-IT" sz="900" dirty="0"/>
          </a:p>
          <a:p>
            <a:pPr lvl="1"/>
            <a:r>
              <a:rPr lang="en-US" altLang="it-IT" sz="1400" dirty="0" err="1" smtClean="0"/>
              <a:t>Accordi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sullo</a:t>
            </a:r>
            <a:r>
              <a:rPr lang="en-US" altLang="it-IT" sz="1400" dirty="0" smtClean="0"/>
              <a:t> </a:t>
            </a:r>
            <a:r>
              <a:rPr lang="en-US" altLang="it-IT" sz="1400" dirty="0" smtClean="0"/>
              <a:t>status </a:t>
            </a:r>
            <a:r>
              <a:rPr lang="en-US" altLang="it-IT" sz="1400" dirty="0" err="1" smtClean="0"/>
              <a:t>conclusi</a:t>
            </a:r>
            <a:r>
              <a:rPr lang="en-US" altLang="it-IT" sz="1400" dirty="0" smtClean="0"/>
              <a:t> con </a:t>
            </a:r>
            <a:r>
              <a:rPr lang="en-US" altLang="it-IT" sz="1400" dirty="0" err="1" smtClean="0"/>
              <a:t>paesi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confinanti</a:t>
            </a:r>
            <a:r>
              <a:rPr lang="en-US" altLang="it-IT" sz="1400" dirty="0" smtClean="0"/>
              <a:t> (art. 73 Reg. UE 2019/1896)</a:t>
            </a:r>
            <a:r>
              <a:rPr lang="en-US" altLang="it-IT" sz="1400" dirty="0" smtClean="0"/>
              <a:t> </a:t>
            </a:r>
            <a:endParaRPr lang="en-US" altLang="it-IT" sz="1400" dirty="0" smtClean="0"/>
          </a:p>
          <a:p>
            <a:pPr lvl="2"/>
            <a:r>
              <a:rPr lang="en-US" altLang="it-IT" sz="1100" dirty="0" err="1" smtClean="0"/>
              <a:t>Collaborazione</a:t>
            </a:r>
            <a:r>
              <a:rPr lang="en-US" altLang="it-IT" sz="1100" dirty="0" smtClean="0"/>
              <a:t> con la FRONTEX </a:t>
            </a:r>
            <a:r>
              <a:rPr lang="en-US" altLang="it-IT" sz="1100" dirty="0" smtClean="0"/>
              <a:t>per </a:t>
            </a:r>
            <a:r>
              <a:rPr lang="en-US" altLang="it-IT" sz="1100" dirty="0" smtClean="0"/>
              <a:t>la </a:t>
            </a:r>
            <a:r>
              <a:rPr lang="en-US" altLang="it-IT" sz="1100" dirty="0" err="1" smtClean="0"/>
              <a:t>gestione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delle</a:t>
            </a:r>
            <a:r>
              <a:rPr lang="en-US" altLang="it-IT" sz="1100" dirty="0" smtClean="0"/>
              <a:t> frontier </a:t>
            </a:r>
            <a:r>
              <a:rPr lang="en-US" altLang="it-IT" sz="1100" dirty="0" err="1" smtClean="0"/>
              <a:t>nel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territorio</a:t>
            </a:r>
            <a:r>
              <a:rPr lang="en-US" altLang="it-IT" sz="1100" dirty="0" smtClean="0"/>
              <a:t> di </a:t>
            </a:r>
            <a:r>
              <a:rPr lang="en-US" altLang="it-IT" sz="1100" dirty="0" err="1" smtClean="0"/>
              <a:t>questi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paesi</a:t>
            </a:r>
            <a:endParaRPr lang="en-US" altLang="it-IT" sz="1100" dirty="0" smtClean="0"/>
          </a:p>
          <a:p>
            <a:pPr lvl="2"/>
            <a:r>
              <a:rPr lang="en-US" altLang="it-IT" sz="1100" dirty="0" err="1" smtClean="0"/>
              <a:t>Modello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dell’Accordo</a:t>
            </a:r>
            <a:r>
              <a:rPr lang="en-US" altLang="it-IT" sz="1100" dirty="0" smtClean="0"/>
              <a:t> in </a:t>
            </a:r>
            <a:r>
              <a:rPr lang="en-US" altLang="it-IT" sz="1100" dirty="0" err="1" smtClean="0"/>
              <a:t>Communicazione</a:t>
            </a:r>
            <a:r>
              <a:rPr lang="en-US" altLang="it-IT" sz="1100" dirty="0" smtClean="0"/>
              <a:t> del 22 </a:t>
            </a:r>
            <a:r>
              <a:rPr lang="en-US" altLang="it-IT" sz="1100" dirty="0" err="1" smtClean="0"/>
              <a:t>novembre</a:t>
            </a:r>
            <a:r>
              <a:rPr lang="en-US" altLang="it-IT" sz="1100" dirty="0" smtClean="0"/>
              <a:t> 2016 in </a:t>
            </a:r>
            <a:r>
              <a:rPr lang="en-US" altLang="it-IT" sz="1100" dirty="0" err="1" smtClean="0"/>
              <a:t>allegato</a:t>
            </a:r>
            <a:endParaRPr lang="en-US" altLang="it-IT" sz="1100" dirty="0" smtClean="0"/>
          </a:p>
          <a:p>
            <a:pPr lvl="1"/>
            <a:r>
              <a:rPr lang="en-US" altLang="it-IT" sz="1500" dirty="0" err="1" smtClean="0"/>
              <a:t>Dichiarazione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congiunta</a:t>
            </a:r>
            <a:r>
              <a:rPr lang="en-US" altLang="it-IT" sz="1500" dirty="0" smtClean="0"/>
              <a:t> UE-</a:t>
            </a:r>
            <a:r>
              <a:rPr lang="en-US" altLang="it-IT" sz="1500" dirty="0" err="1" smtClean="0"/>
              <a:t>Turchia</a:t>
            </a:r>
            <a:r>
              <a:rPr lang="en-US" altLang="it-IT" sz="1500" dirty="0" smtClean="0"/>
              <a:t> del 18 </a:t>
            </a:r>
            <a:r>
              <a:rPr lang="en-US" altLang="it-IT" sz="1500" dirty="0" err="1" smtClean="0"/>
              <a:t>marzo</a:t>
            </a:r>
            <a:r>
              <a:rPr lang="en-US" altLang="it-IT" sz="1500" dirty="0" smtClean="0"/>
              <a:t> 2016 </a:t>
            </a:r>
            <a:endParaRPr lang="en-US" altLang="it-IT" sz="1500" dirty="0" smtClean="0"/>
          </a:p>
          <a:p>
            <a:pPr lvl="2"/>
            <a:r>
              <a:rPr lang="en-US" altLang="it-IT" sz="1100" dirty="0" err="1" smtClean="0"/>
              <a:t>Gestione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dei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flussi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migratori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richieste</a:t>
            </a:r>
            <a:r>
              <a:rPr lang="en-US" altLang="it-IT" sz="1100" dirty="0" smtClean="0"/>
              <a:t> di </a:t>
            </a:r>
            <a:r>
              <a:rPr lang="en-US" altLang="it-IT" sz="1100" dirty="0" err="1" smtClean="0"/>
              <a:t>asilo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dai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profughi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siriani</a:t>
            </a:r>
            <a:endParaRPr lang="en-US" altLang="it-IT" sz="1100" dirty="0" smtClean="0"/>
          </a:p>
          <a:p>
            <a:pPr lvl="2"/>
            <a:r>
              <a:rPr lang="en-US" altLang="it-IT" sz="1100" dirty="0" err="1" smtClean="0"/>
              <a:t>Vedi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il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caso</a:t>
            </a:r>
            <a:r>
              <a:rPr lang="en-US" altLang="it-IT" sz="1100" dirty="0" smtClean="0"/>
              <a:t> T-192/16 NF c. </a:t>
            </a:r>
            <a:r>
              <a:rPr lang="en-US" altLang="it-IT" sz="1100" dirty="0" err="1" smtClean="0"/>
              <a:t>Consiglio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europeo</a:t>
            </a:r>
            <a:endParaRPr lang="en-US" altLang="it-IT" sz="1100" dirty="0" smtClean="0"/>
          </a:p>
          <a:p>
            <a:pPr lvl="1"/>
            <a:r>
              <a:rPr lang="en-US" altLang="it-IT" sz="1500" dirty="0" smtClean="0"/>
              <a:t>Le </a:t>
            </a:r>
            <a:r>
              <a:rPr lang="en-US" altLang="it-IT" sz="1500" dirty="0" err="1" smtClean="0"/>
              <a:t>intese</a:t>
            </a:r>
            <a:r>
              <a:rPr lang="en-US" altLang="it-IT" sz="1500" dirty="0" smtClean="0"/>
              <a:t> operative  </a:t>
            </a:r>
            <a:r>
              <a:rPr lang="en-US" altLang="it-IT" sz="1500" dirty="0" err="1" smtClean="0"/>
              <a:t>degli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organi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comunitari</a:t>
            </a:r>
            <a:endParaRPr lang="en-US" altLang="it-IT" sz="1500" dirty="0" smtClean="0"/>
          </a:p>
          <a:p>
            <a:pPr lvl="2"/>
            <a:r>
              <a:rPr lang="en-US" altLang="it-IT" sz="1100" dirty="0" err="1" smtClean="0"/>
              <a:t>Accordi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tra</a:t>
            </a:r>
            <a:r>
              <a:rPr lang="en-US" altLang="it-IT" sz="1100" dirty="0" smtClean="0"/>
              <a:t> FRONTEX e </a:t>
            </a:r>
            <a:r>
              <a:rPr lang="en-US" altLang="it-IT" sz="1100" dirty="0" err="1" smtClean="0"/>
              <a:t>organizzazioni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internazionali</a:t>
            </a:r>
            <a:endParaRPr lang="en-US" altLang="it-IT" sz="1100" dirty="0" smtClean="0"/>
          </a:p>
          <a:p>
            <a:pPr lvl="2"/>
            <a:r>
              <a:rPr lang="en-US" altLang="it-IT" sz="1100" dirty="0" err="1" smtClean="0"/>
              <a:t>Programmi</a:t>
            </a:r>
            <a:r>
              <a:rPr lang="en-US" altLang="it-IT" sz="1100" dirty="0" smtClean="0"/>
              <a:t> di </a:t>
            </a:r>
            <a:r>
              <a:rPr lang="en-US" altLang="it-IT" sz="1100" dirty="0" err="1" smtClean="0"/>
              <a:t>sviluppo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protezione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regionale</a:t>
            </a:r>
            <a:r>
              <a:rPr lang="en-US" altLang="it-IT" sz="1100" dirty="0" smtClean="0"/>
              <a:t> </a:t>
            </a:r>
            <a:endParaRPr lang="en-US" altLang="it-IT" dirty="0" smtClean="0"/>
          </a:p>
          <a:p>
            <a:r>
              <a:rPr lang="en-US" altLang="it-IT" sz="1900" dirty="0" err="1" smtClean="0"/>
              <a:t>Dialogo</a:t>
            </a:r>
            <a:r>
              <a:rPr lang="en-US" altLang="it-IT" sz="1900" dirty="0" smtClean="0"/>
              <a:t> politico con </a:t>
            </a:r>
            <a:r>
              <a:rPr lang="en-US" altLang="it-IT" sz="1900" dirty="0" err="1" smtClean="0"/>
              <a:t>i</a:t>
            </a:r>
            <a:r>
              <a:rPr lang="en-US" altLang="it-IT" sz="1900" dirty="0" smtClean="0"/>
              <a:t> </a:t>
            </a:r>
            <a:r>
              <a:rPr lang="en-US" altLang="it-IT" sz="1900" dirty="0" err="1" smtClean="0"/>
              <a:t>Stati</a:t>
            </a:r>
            <a:r>
              <a:rPr lang="en-US" altLang="it-IT" sz="1900" dirty="0" smtClean="0"/>
              <a:t> </a:t>
            </a:r>
            <a:r>
              <a:rPr lang="en-US" altLang="it-IT" sz="1900" dirty="0" err="1" smtClean="0"/>
              <a:t>terzi</a:t>
            </a:r>
            <a:endParaRPr lang="en-US" altLang="it-IT" sz="1900" dirty="0" smtClean="0"/>
          </a:p>
          <a:p>
            <a:pPr lvl="1"/>
            <a:r>
              <a:rPr lang="en-US" altLang="it-IT" sz="1500" dirty="0" smtClean="0"/>
              <a:t>Partnerships </a:t>
            </a:r>
            <a:endParaRPr lang="en-US" altLang="it-IT" sz="1500" dirty="0" smtClean="0"/>
          </a:p>
          <a:p>
            <a:pPr lvl="1"/>
            <a:r>
              <a:rPr lang="en-US" altLang="it-IT" sz="1500" dirty="0" err="1" smtClean="0"/>
              <a:t>Dialogo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regionale</a:t>
            </a:r>
            <a:endParaRPr lang="en-US" altLang="it-IT" sz="1500" dirty="0" smtClean="0"/>
          </a:p>
          <a:p>
            <a:pPr lvl="1"/>
            <a:r>
              <a:rPr lang="en-US" altLang="it-IT" sz="1500" dirty="0" err="1" smtClean="0"/>
              <a:t>Conferenze</a:t>
            </a:r>
            <a:r>
              <a:rPr lang="en-US" altLang="it-IT" sz="1500" dirty="0" smtClean="0"/>
              <a:t> </a:t>
            </a:r>
            <a:endParaRPr lang="en-US" altLang="it-IT" sz="1500" dirty="0" smtClean="0"/>
          </a:p>
          <a:p>
            <a:pPr lvl="1"/>
            <a:r>
              <a:rPr lang="en-US" altLang="it-IT" sz="1500" dirty="0" err="1" smtClean="0"/>
              <a:t>Agende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comuni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sulla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migrazione</a:t>
            </a:r>
            <a:r>
              <a:rPr lang="en-US" altLang="it-IT" sz="1500" dirty="0" smtClean="0"/>
              <a:t> e </a:t>
            </a:r>
            <a:r>
              <a:rPr lang="en-US" altLang="it-IT" sz="1500" dirty="0" err="1" smtClean="0"/>
              <a:t>asilo</a:t>
            </a:r>
            <a:endParaRPr lang="en-US" altLang="it-IT" sz="1500" dirty="0" smtClean="0"/>
          </a:p>
        </p:txBody>
      </p:sp>
    </p:spTree>
    <p:extLst>
      <p:ext uri="{BB962C8B-B14F-4D97-AF65-F5344CB8AC3E}">
        <p14:creationId xmlns:p14="http://schemas.microsoft.com/office/powerpoint/2010/main" val="165580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22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/>
              <a:t>Il quadro normativo della politica comune dell’immigrazione e asilo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Gli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atti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diritto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derivato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dell’UE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Devono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essere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adotati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rispetando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articoli</a:t>
            </a:r>
            <a:r>
              <a:rPr lang="en-US" altLang="it-IT" sz="1600" dirty="0" smtClean="0"/>
              <a:t> 77-79 TFUE </a:t>
            </a:r>
          </a:p>
          <a:p>
            <a:pPr lvl="1" algn="just"/>
            <a:r>
              <a:rPr lang="en-US" altLang="it-IT" sz="1600" dirty="0" err="1" smtClean="0"/>
              <a:t>Devono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essere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conformi</a:t>
            </a:r>
            <a:r>
              <a:rPr lang="en-US" altLang="it-IT" sz="1600" dirty="0" smtClean="0"/>
              <a:t> a : </a:t>
            </a:r>
          </a:p>
          <a:p>
            <a:pPr lvl="2" algn="just"/>
            <a:r>
              <a:rPr lang="en-US" altLang="it-IT" sz="1200" dirty="0" err="1" smtClean="0"/>
              <a:t>Diritti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fondamentali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previsti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nella</a:t>
            </a:r>
            <a:r>
              <a:rPr lang="en-US" altLang="it-IT" sz="1200" dirty="0" smtClean="0"/>
              <a:t> Carta </a:t>
            </a:r>
            <a:r>
              <a:rPr lang="en-US" altLang="it-IT" sz="1200" dirty="0" err="1" smtClean="0"/>
              <a:t>dei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Diritti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Fondamentali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dell’Unione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Europea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Principi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generali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Trattati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della</a:t>
            </a:r>
            <a:r>
              <a:rPr lang="en-US" altLang="it-IT" sz="1200" dirty="0" smtClean="0"/>
              <a:t> UE</a:t>
            </a:r>
          </a:p>
          <a:p>
            <a:pPr lvl="2" algn="just"/>
            <a:r>
              <a:rPr lang="en-US" altLang="it-IT" sz="1200" dirty="0" err="1" smtClean="0"/>
              <a:t>Convenzionedi</a:t>
            </a:r>
            <a:r>
              <a:rPr lang="en-US" altLang="it-IT" sz="1200" dirty="0" smtClean="0"/>
              <a:t> Ginevra 1951 e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Protocollo</a:t>
            </a:r>
            <a:r>
              <a:rPr lang="en-US" altLang="it-IT" sz="1200" dirty="0" smtClean="0"/>
              <a:t> del 31 </a:t>
            </a:r>
            <a:r>
              <a:rPr lang="en-US" altLang="it-IT" sz="1200" dirty="0" err="1" smtClean="0"/>
              <a:t>gennaio</a:t>
            </a:r>
            <a:r>
              <a:rPr lang="en-US" altLang="it-IT" sz="1200" dirty="0" smtClean="0"/>
              <a:t> 1967 </a:t>
            </a:r>
            <a:r>
              <a:rPr lang="en-US" altLang="it-IT" sz="1200" dirty="0" err="1" smtClean="0"/>
              <a:t>Sullo</a:t>
            </a:r>
            <a:r>
              <a:rPr lang="en-US" altLang="it-IT" sz="1200" dirty="0" smtClean="0"/>
              <a:t> status </a:t>
            </a:r>
            <a:r>
              <a:rPr lang="en-US" altLang="it-IT" sz="1200" dirty="0" err="1" smtClean="0"/>
              <a:t>dei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rifugiati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articolo</a:t>
            </a:r>
            <a:r>
              <a:rPr lang="en-US" altLang="it-IT" sz="1200" dirty="0" smtClean="0"/>
              <a:t> 78.1 TFUE)</a:t>
            </a:r>
            <a:endParaRPr lang="en-US" altLang="it-IT" sz="1200" dirty="0"/>
          </a:p>
          <a:p>
            <a:pPr lvl="1" algn="just"/>
            <a:r>
              <a:rPr lang="en-US" altLang="it-IT" sz="2000" dirty="0" smtClean="0"/>
              <a:t>La </a:t>
            </a:r>
            <a:r>
              <a:rPr lang="en-US" altLang="it-IT" sz="2000" dirty="0" err="1" smtClean="0"/>
              <a:t>conformita</a:t>
            </a:r>
            <a:r>
              <a:rPr lang="en-US" altLang="it-IT" sz="2000" dirty="0" smtClean="0"/>
              <a:t> a </a:t>
            </a:r>
            <a:r>
              <a:rPr lang="en-US" altLang="it-IT" sz="2000" dirty="0" err="1" smtClean="0"/>
              <a:t>tali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atti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paramentro</a:t>
            </a:r>
            <a:r>
              <a:rPr lang="en-US" altLang="it-IT" sz="2000" dirty="0" smtClean="0"/>
              <a:t> di </a:t>
            </a:r>
            <a:r>
              <a:rPr lang="en-US" altLang="it-IT" sz="2000" dirty="0" err="1" smtClean="0"/>
              <a:t>giudizio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della</a:t>
            </a:r>
            <a:r>
              <a:rPr lang="en-US" altLang="it-IT" sz="2000" dirty="0" smtClean="0"/>
              <a:t> Corte di </a:t>
            </a:r>
            <a:r>
              <a:rPr lang="en-US" altLang="it-IT" sz="2000" dirty="0" err="1" smtClean="0"/>
              <a:t>Giustizia</a:t>
            </a:r>
            <a:endParaRPr lang="en-US" altLang="it-IT" sz="2000" dirty="0" smtClean="0"/>
          </a:p>
          <a:p>
            <a:pPr lvl="2" algn="just"/>
            <a:r>
              <a:rPr lang="en-US" altLang="it-IT" sz="1600" dirty="0" err="1" smtClean="0"/>
              <a:t>Riguardo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alla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validita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degli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atti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diritto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derivato</a:t>
            </a:r>
            <a:r>
              <a:rPr lang="en-US" altLang="it-IT" sz="1600" dirty="0" smtClean="0"/>
              <a:t> (Reg. e Dir.)</a:t>
            </a:r>
          </a:p>
          <a:p>
            <a:pPr lvl="2" algn="just"/>
            <a:r>
              <a:rPr lang="en-US" altLang="it-IT" sz="1600" dirty="0" smtClean="0"/>
              <a:t>Come </a:t>
            </a:r>
            <a:r>
              <a:rPr lang="en-US" altLang="it-IT" sz="1600" dirty="0" err="1" smtClean="0"/>
              <a:t>criteri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interpretazione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atti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diritto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derivato</a:t>
            </a:r>
            <a:endParaRPr lang="en-US" altLang="it-IT" sz="1600" dirty="0" smtClean="0"/>
          </a:p>
          <a:p>
            <a:pPr lvl="2" algn="just"/>
            <a:r>
              <a:rPr lang="en-US" altLang="it-IT" sz="1600" dirty="0" smtClean="0"/>
              <a:t>Come parametric di </a:t>
            </a:r>
            <a:r>
              <a:rPr lang="en-US" altLang="it-IT" sz="1600" dirty="0" err="1" smtClean="0"/>
              <a:t>compatibilita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delle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norme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diritto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interno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Membri</a:t>
            </a:r>
            <a:endParaRPr lang="en-US" altLang="it-IT" sz="1600" dirty="0"/>
          </a:p>
          <a:p>
            <a:pPr algn="just"/>
            <a:r>
              <a:rPr lang="en-US" altLang="it-IT" sz="1600" dirty="0" err="1" smtClean="0"/>
              <a:t>Accordi</a:t>
            </a:r>
            <a:r>
              <a:rPr lang="en-US" altLang="it-IT" sz="1600" dirty="0" smtClean="0"/>
              <a:t> Schengen (1985)</a:t>
            </a:r>
          </a:p>
          <a:p>
            <a:pPr lvl="1" algn="just"/>
            <a:r>
              <a:rPr lang="it-IT" altLang="it-IT" sz="1200" dirty="0" smtClean="0"/>
              <a:t>La base della SLSG sotto l’aspetto storico</a:t>
            </a:r>
          </a:p>
          <a:p>
            <a:pPr lvl="1" algn="just"/>
            <a:r>
              <a:rPr lang="it-IT" altLang="it-IT" sz="1200" dirty="0" smtClean="0"/>
              <a:t>La Convenzione di apllicazione dell’Accordo di Schengen 19 Giugno 1990</a:t>
            </a:r>
          </a:p>
          <a:p>
            <a:pPr lvl="1" algn="just"/>
            <a:r>
              <a:rPr lang="it-IT" altLang="it-IT" sz="1200" dirty="0" smtClean="0"/>
              <a:t>L’Acquis di Schengen nel Trattato di Amsterdam  </a:t>
            </a:r>
          </a:p>
          <a:p>
            <a:pPr lvl="2" algn="just"/>
            <a:r>
              <a:rPr lang="it-IT" altLang="it-IT" sz="800" b="1" dirty="0" smtClean="0"/>
              <a:t>Le riserve</a:t>
            </a:r>
            <a:r>
              <a:rPr lang="it-IT" altLang="it-IT" sz="800" dirty="0" smtClean="0"/>
              <a:t> di Irlanda e Danimarca (GB non fa parte dopo il Brexit) riguardanti all’applicazione della legislazione comunitaria nel campo del Titolo V sulla SLSG</a:t>
            </a:r>
          </a:p>
          <a:p>
            <a:pPr lvl="3" algn="just"/>
            <a:r>
              <a:rPr lang="it-IT" altLang="it-IT" sz="400" dirty="0" smtClean="0"/>
              <a:t>Protocolli nr. 21 e 22 del Trattato </a:t>
            </a:r>
            <a:endParaRPr lang="it-IT" altLang="it-IT" sz="400" dirty="0"/>
          </a:p>
          <a:p>
            <a:pPr algn="just"/>
            <a:endParaRPr lang="it-IT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La sicurezza delle frontiere esterne UE</a:t>
            </a:r>
            <a:endParaRPr lang="it-IT" sz="36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Articolo</a:t>
            </a:r>
            <a:r>
              <a:rPr lang="en-US" altLang="it-IT" sz="2400" dirty="0" smtClean="0"/>
              <a:t> 77.1 </a:t>
            </a:r>
            <a:r>
              <a:rPr lang="en-US" altLang="it-IT" sz="2400" dirty="0" err="1" smtClean="0"/>
              <a:t>lett</a:t>
            </a:r>
            <a:r>
              <a:rPr lang="en-US" altLang="it-IT" sz="2400" dirty="0" smtClean="0"/>
              <a:t>. b, c TFUE </a:t>
            </a:r>
          </a:p>
          <a:p>
            <a:pPr lvl="1"/>
            <a:r>
              <a:rPr lang="en-US" altLang="it-IT" sz="1600" dirty="0" err="1" smtClean="0"/>
              <a:t>Sviluppo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una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politica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svolta</a:t>
            </a:r>
            <a:r>
              <a:rPr lang="en-US" altLang="it-IT" sz="1600" dirty="0" smtClean="0"/>
              <a:t> a: </a:t>
            </a:r>
          </a:p>
          <a:p>
            <a:pPr lvl="2"/>
            <a:r>
              <a:rPr lang="en-US" altLang="it-IT" sz="1200" dirty="0" smtClean="0"/>
              <a:t>(</a:t>
            </a:r>
            <a:r>
              <a:rPr lang="en-US" altLang="it-IT" sz="1200" dirty="0"/>
              <a:t>b) </a:t>
            </a:r>
            <a:r>
              <a:rPr lang="it-IT" altLang="it-IT" sz="1200" dirty="0"/>
              <a:t>garantire il controllo delle persone e la sorveglianza efficace dell'attraversamento delle frontiere esterne</a:t>
            </a:r>
            <a:r>
              <a:rPr lang="en-US" altLang="it-IT" sz="1200" dirty="0" smtClean="0"/>
              <a:t>;</a:t>
            </a:r>
            <a:endParaRPr lang="en-US" altLang="it-IT" sz="1200" dirty="0"/>
          </a:p>
          <a:p>
            <a:pPr lvl="2"/>
            <a:r>
              <a:rPr lang="en-US" altLang="it-IT" sz="1200" dirty="0"/>
              <a:t>(c) </a:t>
            </a:r>
            <a:r>
              <a:rPr lang="it-IT" altLang="it-IT" sz="1200" dirty="0"/>
              <a:t>instaurare progressivamente un sistema integrato di gestione delle frontiere esterne</a:t>
            </a:r>
            <a:r>
              <a:rPr lang="en-US" altLang="it-IT" sz="1200" dirty="0" smtClean="0"/>
              <a:t>.</a:t>
            </a:r>
          </a:p>
          <a:p>
            <a:pPr lvl="1"/>
            <a:r>
              <a:rPr lang="en-US" altLang="it-IT" sz="1600" dirty="0" err="1" smtClean="0"/>
              <a:t>Efficacia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uniformita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controlli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nelle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frontiere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esterne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garantisce</a:t>
            </a:r>
            <a:r>
              <a:rPr lang="en-US" altLang="it-IT" sz="1600" dirty="0" smtClean="0"/>
              <a:t> la </a:t>
            </a:r>
            <a:r>
              <a:rPr lang="en-US" altLang="it-IT" sz="1600" dirty="0" err="1" smtClean="0"/>
              <a:t>liberta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circolazione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nelle</a:t>
            </a:r>
            <a:r>
              <a:rPr lang="en-US" altLang="it-IT" sz="1600" dirty="0" smtClean="0"/>
              <a:t> frontier interne</a:t>
            </a:r>
          </a:p>
          <a:p>
            <a:pPr lvl="2"/>
            <a:r>
              <a:rPr lang="en-US" altLang="it-IT" sz="1200" dirty="0" err="1" smtClean="0"/>
              <a:t>CdG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e espresso </a:t>
            </a:r>
            <a:r>
              <a:rPr lang="en-US" altLang="it-IT" sz="1200" dirty="0" err="1" smtClean="0"/>
              <a:t>nella</a:t>
            </a:r>
            <a:r>
              <a:rPr lang="en-US" altLang="it-IT" sz="1200" dirty="0" smtClean="0"/>
              <a:t> causa C-575/12 Air Baltic, </a:t>
            </a:r>
            <a:r>
              <a:rPr lang="en-US" altLang="it-IT" sz="1200" dirty="0" err="1" smtClean="0"/>
              <a:t>punto</a:t>
            </a:r>
            <a:r>
              <a:rPr lang="en-US" altLang="it-IT" sz="1200" dirty="0" smtClean="0"/>
              <a:t> 67</a:t>
            </a:r>
          </a:p>
          <a:p>
            <a:pPr lvl="2"/>
            <a:r>
              <a:rPr lang="en-US" altLang="it-IT" sz="1200" dirty="0" err="1" smtClean="0"/>
              <a:t>Similitudine</a:t>
            </a:r>
            <a:r>
              <a:rPr lang="en-US" altLang="it-IT" sz="1200" dirty="0" smtClean="0"/>
              <a:t> con </a:t>
            </a:r>
            <a:r>
              <a:rPr lang="en-US" altLang="it-IT" sz="1200" dirty="0" err="1" smtClean="0"/>
              <a:t>raggiungimento</a:t>
            </a:r>
            <a:r>
              <a:rPr lang="en-US" altLang="it-IT" sz="1200" dirty="0" smtClean="0"/>
              <a:t> del </a:t>
            </a:r>
            <a:r>
              <a:rPr lang="en-US" altLang="it-IT" sz="1200" dirty="0" err="1" smtClean="0"/>
              <a:t>Unione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doganale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libera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circolazione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delle</a:t>
            </a:r>
            <a:r>
              <a:rPr lang="en-US" altLang="it-IT" sz="1200" dirty="0" smtClean="0"/>
              <a:t> merci</a:t>
            </a:r>
          </a:p>
          <a:p>
            <a:pPr lvl="3"/>
            <a:r>
              <a:rPr lang="en-US" altLang="it-IT" sz="800" dirty="0" smtClean="0"/>
              <a:t>Non </a:t>
            </a:r>
            <a:r>
              <a:rPr lang="en-US" altLang="it-IT" sz="800" dirty="0" err="1" smtClean="0"/>
              <a:t>totalmente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poiche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Stati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possono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adoperare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misure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protettive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riguardo</a:t>
            </a:r>
            <a:r>
              <a:rPr lang="en-US" altLang="it-IT" sz="800" dirty="0" smtClean="0"/>
              <a:t> la </a:t>
            </a:r>
            <a:r>
              <a:rPr lang="en-US" altLang="it-IT" sz="800" dirty="0" err="1" smtClean="0"/>
              <a:t>immigrazione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economica</a:t>
            </a:r>
            <a:r>
              <a:rPr lang="en-US" altLang="it-IT" sz="800" dirty="0"/>
              <a:t> (</a:t>
            </a:r>
            <a:r>
              <a:rPr lang="en-US" altLang="it-IT" sz="800" dirty="0" err="1"/>
              <a:t>articolo</a:t>
            </a:r>
            <a:r>
              <a:rPr lang="en-US" altLang="it-IT" sz="800" dirty="0"/>
              <a:t> 79.5 TFUE </a:t>
            </a:r>
            <a:r>
              <a:rPr lang="en-US" altLang="it-IT" sz="800" dirty="0" err="1"/>
              <a:t>competenza</a:t>
            </a:r>
            <a:r>
              <a:rPr lang="en-US" altLang="it-IT" sz="800" dirty="0"/>
              <a:t> </a:t>
            </a:r>
            <a:r>
              <a:rPr lang="en-US" altLang="it-IT" sz="800" dirty="0" err="1"/>
              <a:t>dei</a:t>
            </a:r>
            <a:r>
              <a:rPr lang="en-US" altLang="it-IT" sz="800" dirty="0"/>
              <a:t> </a:t>
            </a:r>
            <a:r>
              <a:rPr lang="en-US" altLang="it-IT" sz="800" dirty="0" err="1"/>
              <a:t>stati</a:t>
            </a:r>
            <a:r>
              <a:rPr lang="en-US" altLang="it-IT" sz="800" dirty="0"/>
              <a:t> di </a:t>
            </a:r>
            <a:r>
              <a:rPr lang="en-US" altLang="it-IT" sz="800" dirty="0" err="1"/>
              <a:t>gestire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flussi</a:t>
            </a:r>
            <a:r>
              <a:rPr lang="en-US" altLang="it-IT" sz="800" dirty="0"/>
              <a:t> </a:t>
            </a:r>
            <a:r>
              <a:rPr lang="en-US" altLang="it-IT" sz="800" dirty="0" err="1"/>
              <a:t>migratori</a:t>
            </a:r>
            <a:r>
              <a:rPr lang="en-US" altLang="it-IT" sz="800" dirty="0"/>
              <a:t> </a:t>
            </a:r>
            <a:r>
              <a:rPr lang="en-US" altLang="it-IT" sz="800" dirty="0" err="1"/>
              <a:t>economici</a:t>
            </a:r>
            <a:r>
              <a:rPr lang="en-US" altLang="it-IT" sz="800" dirty="0"/>
              <a:t>) e </a:t>
            </a:r>
            <a:r>
              <a:rPr lang="en-US" altLang="it-IT" sz="800" dirty="0" err="1" smtClean="0"/>
              <a:t>possono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assogetare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l’entrata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cittadini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paesi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terzi</a:t>
            </a:r>
            <a:r>
              <a:rPr lang="en-US" altLang="it-IT" sz="800" dirty="0" smtClean="0"/>
              <a:t> a </a:t>
            </a:r>
            <a:r>
              <a:rPr lang="en-US" altLang="it-IT" sz="800" dirty="0" err="1" smtClean="0"/>
              <a:t>misure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restritive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riguardanti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esigenze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sicurezza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dell’ordine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pubblico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nazionale</a:t>
            </a:r>
            <a:endParaRPr lang="en-US" altLang="it-IT" sz="800" dirty="0"/>
          </a:p>
          <a:p>
            <a:r>
              <a:rPr lang="en-US" altLang="it-IT" sz="2400" dirty="0" err="1" smtClean="0"/>
              <a:t>Regolamento</a:t>
            </a:r>
            <a:r>
              <a:rPr lang="en-US" altLang="it-IT" sz="2400" dirty="0" smtClean="0"/>
              <a:t> UE 2016/399</a:t>
            </a:r>
          </a:p>
          <a:p>
            <a:pPr lvl="1"/>
            <a:r>
              <a:rPr lang="en-US" altLang="it-IT" sz="1600" dirty="0" err="1" smtClean="0"/>
              <a:t>Codice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unionale</a:t>
            </a:r>
            <a:r>
              <a:rPr lang="en-US" altLang="it-IT" sz="1600" dirty="0" smtClean="0"/>
              <a:t> relative </a:t>
            </a:r>
            <a:r>
              <a:rPr lang="en-US" altLang="it-IT" sz="1600" dirty="0" err="1" smtClean="0"/>
              <a:t>all’attraversamento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delle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frontiere</a:t>
            </a:r>
            <a:r>
              <a:rPr lang="en-US" altLang="it-IT" sz="1600" dirty="0" smtClean="0"/>
              <a:t> da parte di </a:t>
            </a:r>
            <a:r>
              <a:rPr lang="en-US" altLang="it-IT" sz="1600" dirty="0" err="1" smtClean="0"/>
              <a:t>persone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Codice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frontiere</a:t>
            </a:r>
            <a:r>
              <a:rPr lang="en-US" altLang="it-IT" sz="1600" dirty="0" smtClean="0"/>
              <a:t> Schengen)</a:t>
            </a:r>
          </a:p>
          <a:p>
            <a:pPr lvl="2"/>
            <a:r>
              <a:rPr lang="en-US" altLang="it-IT" sz="1200" dirty="0" err="1" smtClean="0"/>
              <a:t>Controlli</a:t>
            </a:r>
            <a:r>
              <a:rPr lang="en-US" altLang="it-IT" sz="1200" dirty="0" smtClean="0"/>
              <a:t> di frontier e la </a:t>
            </a:r>
            <a:r>
              <a:rPr lang="en-US" altLang="it-IT" sz="1200" dirty="0" err="1" smtClean="0"/>
              <a:t>cooperazione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Membri</a:t>
            </a:r>
            <a:r>
              <a:rPr lang="en-US" altLang="it-IT" sz="1200" dirty="0" smtClean="0"/>
              <a:t> sotto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coordinamento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dall’Agenzia</a:t>
            </a:r>
            <a:r>
              <a:rPr lang="en-US" altLang="it-IT" sz="1200" dirty="0" smtClean="0"/>
              <a:t> FRONTEX</a:t>
            </a:r>
          </a:p>
          <a:p>
            <a:pPr lvl="2"/>
            <a:r>
              <a:rPr lang="en-US" altLang="it-IT" sz="1200" dirty="0" err="1" smtClean="0"/>
              <a:t>Determina</a:t>
            </a:r>
            <a:r>
              <a:rPr lang="en-US" altLang="it-IT" sz="1200" dirty="0" smtClean="0"/>
              <a:t> le </a:t>
            </a:r>
            <a:r>
              <a:rPr lang="en-US" altLang="it-IT" sz="1200" dirty="0" err="1" smtClean="0"/>
              <a:t>frontiere</a:t>
            </a:r>
            <a:r>
              <a:rPr lang="en-US" altLang="it-IT" sz="1200" dirty="0" smtClean="0"/>
              <a:t> interne </a:t>
            </a:r>
            <a:r>
              <a:rPr lang="en-US" altLang="it-IT" sz="1200" dirty="0" err="1" smtClean="0"/>
              <a:t>nell’area</a:t>
            </a:r>
            <a:r>
              <a:rPr lang="en-US" altLang="it-IT" sz="1200" dirty="0" smtClean="0"/>
              <a:t> Schengen</a:t>
            </a:r>
          </a:p>
          <a:p>
            <a:pPr lvl="2"/>
            <a:r>
              <a:rPr lang="en-US" altLang="it-IT" sz="1200" dirty="0" err="1" smtClean="0"/>
              <a:t>Regola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l’entrata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il</a:t>
            </a:r>
            <a:r>
              <a:rPr lang="en-US" altLang="it-IT" sz="1200" dirty="0" smtClean="0"/>
              <a:t> breve </a:t>
            </a:r>
            <a:r>
              <a:rPr lang="en-US" altLang="it-IT" sz="1200" dirty="0" err="1" smtClean="0"/>
              <a:t>soggiorno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nell’area</a:t>
            </a:r>
            <a:r>
              <a:rPr lang="en-US" altLang="it-IT" sz="1200" dirty="0" smtClean="0"/>
              <a:t> Schengen (</a:t>
            </a:r>
            <a:r>
              <a:rPr lang="en-US" altLang="it-IT" sz="1200" dirty="0" err="1" smtClean="0"/>
              <a:t>articolo</a:t>
            </a:r>
            <a:r>
              <a:rPr lang="en-US" altLang="it-IT" sz="1200" dirty="0" smtClean="0"/>
              <a:t> 6.1) -      </a:t>
            </a:r>
            <a:r>
              <a:rPr lang="en-US" altLang="it-IT" sz="1200" dirty="0" err="1" smtClean="0"/>
              <a:t>condizioni</a:t>
            </a:r>
            <a:r>
              <a:rPr lang="en-US" altLang="it-IT" sz="1200" dirty="0" smtClean="0"/>
              <a:t> cumulative</a:t>
            </a:r>
          </a:p>
          <a:p>
            <a:pPr lvl="3"/>
            <a:r>
              <a:rPr lang="en-US" altLang="it-IT" sz="800" dirty="0" err="1" smtClean="0"/>
              <a:t>Valido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documento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viaggio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smtClean="0"/>
              <a:t>In </a:t>
            </a:r>
            <a:r>
              <a:rPr lang="en-US" altLang="it-IT" sz="800" dirty="0" err="1" smtClean="0"/>
              <a:t>possesso</a:t>
            </a:r>
            <a:r>
              <a:rPr lang="en-US" altLang="it-IT" sz="800" dirty="0" smtClean="0"/>
              <a:t> di un </a:t>
            </a:r>
            <a:r>
              <a:rPr lang="en-US" altLang="it-IT" sz="800" dirty="0" err="1" smtClean="0"/>
              <a:t>visto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valido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brevi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soggiorni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richiesto</a:t>
            </a:r>
            <a:r>
              <a:rPr lang="en-US" altLang="it-IT" sz="800" dirty="0" smtClean="0"/>
              <a:t> dal reg. UE  2018/1806</a:t>
            </a:r>
          </a:p>
          <a:p>
            <a:pPr lvl="3"/>
            <a:r>
              <a:rPr lang="en-US" altLang="it-IT" sz="800" dirty="0" err="1" smtClean="0"/>
              <a:t>Giustificare</a:t>
            </a:r>
            <a:r>
              <a:rPr lang="en-US" altLang="it-IT" sz="800" dirty="0" smtClean="0"/>
              <a:t> lo </a:t>
            </a:r>
            <a:r>
              <a:rPr lang="en-US" altLang="it-IT" sz="800" dirty="0" err="1" smtClean="0"/>
              <a:t>scopo</a:t>
            </a:r>
            <a:r>
              <a:rPr lang="en-US" altLang="it-IT" sz="800" dirty="0" smtClean="0"/>
              <a:t> e le </a:t>
            </a:r>
            <a:r>
              <a:rPr lang="en-US" altLang="it-IT" sz="800" dirty="0" err="1" smtClean="0"/>
              <a:t>condizioni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soggiorno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mezzi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sussistenza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suficienti</a:t>
            </a:r>
            <a:endParaRPr lang="en-US" altLang="it-IT" sz="800" dirty="0" smtClean="0"/>
          </a:p>
          <a:p>
            <a:pPr lvl="3"/>
            <a:r>
              <a:rPr lang="en-US" altLang="it-IT" sz="800" dirty="0" smtClean="0"/>
              <a:t>Non </a:t>
            </a:r>
            <a:r>
              <a:rPr lang="en-US" altLang="it-IT" sz="800" dirty="0" err="1" smtClean="0"/>
              <a:t>essere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segnalati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nel</a:t>
            </a:r>
            <a:r>
              <a:rPr lang="en-US" altLang="it-IT" sz="800" dirty="0" smtClean="0"/>
              <a:t> Sistema di </a:t>
            </a:r>
            <a:r>
              <a:rPr lang="en-US" altLang="it-IT" sz="800" dirty="0" err="1" smtClean="0"/>
              <a:t>Informazione</a:t>
            </a:r>
            <a:r>
              <a:rPr lang="en-US" altLang="it-IT" sz="800" dirty="0" smtClean="0"/>
              <a:t> Schengen come </a:t>
            </a:r>
            <a:r>
              <a:rPr lang="en-US" altLang="it-IT" sz="800" dirty="0" err="1" smtClean="0"/>
              <a:t>persone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inammissibili</a:t>
            </a:r>
            <a:endParaRPr lang="en-US" altLang="it-IT" sz="800" dirty="0" smtClean="0"/>
          </a:p>
          <a:p>
            <a:pPr lvl="3"/>
            <a:r>
              <a:rPr lang="en-US" altLang="it-IT" sz="800" dirty="0" smtClean="0"/>
              <a:t>Non </a:t>
            </a:r>
            <a:r>
              <a:rPr lang="en-US" altLang="it-IT" sz="800" dirty="0" err="1" smtClean="0"/>
              <a:t>essere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considerati</a:t>
            </a:r>
            <a:r>
              <a:rPr lang="en-US" altLang="it-IT" sz="800" dirty="0" smtClean="0"/>
              <a:t> come </a:t>
            </a:r>
            <a:r>
              <a:rPr lang="en-US" altLang="it-IT" sz="800" dirty="0" err="1" smtClean="0"/>
              <a:t>una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minaccia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l’ordine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pubblico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sicurezza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interna</a:t>
            </a:r>
            <a:r>
              <a:rPr lang="en-US" altLang="it-IT" sz="800" dirty="0" smtClean="0"/>
              <a:t> la salute </a:t>
            </a:r>
            <a:r>
              <a:rPr lang="en-US" altLang="it-IT" sz="800" dirty="0" err="1" smtClean="0"/>
              <a:t>pubblica</a:t>
            </a:r>
            <a:r>
              <a:rPr lang="en-US" altLang="it-IT" sz="800" dirty="0" smtClean="0"/>
              <a:t> o le </a:t>
            </a:r>
            <a:r>
              <a:rPr lang="en-US" altLang="it-IT" sz="800" dirty="0" err="1" smtClean="0"/>
              <a:t>relazioni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internazionali</a:t>
            </a:r>
            <a:r>
              <a:rPr lang="en-US" altLang="it-IT" sz="800" dirty="0" smtClean="0"/>
              <a:t> di un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Membro</a:t>
            </a:r>
            <a:endParaRPr lang="en-US" altLang="it-IT" sz="800" dirty="0" smtClean="0"/>
          </a:p>
          <a:p>
            <a:pPr lvl="4"/>
            <a:r>
              <a:rPr lang="en-US" altLang="it-IT" sz="800" dirty="0" err="1" smtClean="0"/>
              <a:t>Vedi</a:t>
            </a:r>
            <a:r>
              <a:rPr lang="en-US" altLang="it-IT" sz="800" dirty="0" smtClean="0"/>
              <a:t> C-380/18 E.P. </a:t>
            </a:r>
            <a:r>
              <a:rPr lang="en-US" altLang="it-IT" sz="800" dirty="0" err="1" smtClean="0"/>
              <a:t>punti</a:t>
            </a:r>
            <a:r>
              <a:rPr lang="en-US" altLang="it-IT" sz="800" dirty="0" smtClean="0"/>
              <a:t> 40-47</a:t>
            </a:r>
          </a:p>
          <a:p>
            <a:pPr lvl="2"/>
            <a:r>
              <a:rPr lang="en-US" altLang="it-IT" sz="1200" dirty="0" smtClean="0"/>
              <a:t>La </a:t>
            </a:r>
            <a:r>
              <a:rPr lang="en-US" altLang="it-IT" sz="1200" dirty="0" err="1" smtClean="0"/>
              <a:t>valutazione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condizioni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unitaria</a:t>
            </a:r>
            <a:r>
              <a:rPr lang="en-US" altLang="it-IT" sz="1200" dirty="0" smtClean="0"/>
              <a:t> in </a:t>
            </a:r>
            <a:r>
              <a:rPr lang="en-US" altLang="it-IT" sz="1200" dirty="0" err="1" smtClean="0"/>
              <a:t>tutti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paesi</a:t>
            </a:r>
            <a:r>
              <a:rPr lang="en-US" altLang="it-IT" sz="1200" dirty="0" smtClean="0"/>
              <a:t> UE e la </a:t>
            </a:r>
            <a:r>
              <a:rPr lang="en-US" altLang="it-IT" sz="1200" dirty="0" err="1" smtClean="0"/>
              <a:t>decisione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presa</a:t>
            </a:r>
            <a:r>
              <a:rPr lang="en-US" altLang="it-IT" sz="1200" dirty="0" smtClean="0"/>
              <a:t> da un </a:t>
            </a:r>
            <a:r>
              <a:rPr lang="en-US" altLang="it-IT" sz="1200" dirty="0" err="1" smtClean="0"/>
              <a:t>Stato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Membro</a:t>
            </a:r>
            <a:r>
              <a:rPr lang="en-US" altLang="it-IT" sz="1200" dirty="0" smtClean="0"/>
              <a:t> vale per </a:t>
            </a:r>
            <a:r>
              <a:rPr lang="en-US" altLang="it-IT" sz="1200" dirty="0" err="1" smtClean="0"/>
              <a:t>tutti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dell’area</a:t>
            </a:r>
            <a:r>
              <a:rPr lang="en-US" altLang="it-IT" sz="1200" dirty="0" smtClean="0"/>
              <a:t> Schengen</a:t>
            </a:r>
          </a:p>
          <a:p>
            <a:pPr lvl="3"/>
            <a:r>
              <a:rPr lang="en-US" altLang="it-IT" sz="800" dirty="0" smtClean="0"/>
              <a:t>C-575-12 Air Baltic </a:t>
            </a:r>
            <a:r>
              <a:rPr lang="en-US" altLang="it-IT" sz="800" dirty="0" err="1" smtClean="0"/>
              <a:t>punti</a:t>
            </a:r>
            <a:r>
              <a:rPr lang="en-US" altLang="it-IT" sz="800" dirty="0" smtClean="0"/>
              <a:t> 61 e 62</a:t>
            </a:r>
          </a:p>
          <a:p>
            <a:pPr marL="914400" lvl="2" indent="0">
              <a:buNone/>
            </a:pPr>
            <a:endParaRPr lang="en-US" altLang="it-IT" sz="400" dirty="0" smtClean="0"/>
          </a:p>
          <a:p>
            <a:pPr lvl="1"/>
            <a:endParaRPr lang="it-IT" altLang="it-IT" sz="1600" dirty="0" smtClean="0"/>
          </a:p>
          <a:p>
            <a:pPr lvl="1"/>
            <a:endParaRPr lang="en-US" altLang="it-IT" sz="1600" dirty="0" smtClean="0"/>
          </a:p>
          <a:p>
            <a:pPr lvl="1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426936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/>
              <a:t>La sicurezza delle frontiere esterne </a:t>
            </a:r>
            <a:r>
              <a:rPr lang="it-IT" sz="3600" dirty="0" smtClean="0"/>
              <a:t>UE II </a:t>
            </a:r>
            <a:endParaRPr lang="it-IT" sz="36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459991" cy="55088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Regolamento</a:t>
            </a:r>
            <a:r>
              <a:rPr lang="en-US" altLang="it-IT" sz="2400" dirty="0" smtClean="0"/>
              <a:t> UE 2016/399</a:t>
            </a:r>
          </a:p>
          <a:p>
            <a:pPr lvl="1"/>
            <a:r>
              <a:rPr lang="it-IT" altLang="it-IT" sz="1600" dirty="0"/>
              <a:t>Codice unionale relative all’attraversamento delle frontiere da parte di persone (Codice frontiere Schengen)</a:t>
            </a:r>
          </a:p>
          <a:p>
            <a:pPr lvl="2"/>
            <a:r>
              <a:rPr lang="en-US" altLang="it-IT" sz="1200" dirty="0" smtClean="0"/>
              <a:t>Se non </a:t>
            </a:r>
            <a:r>
              <a:rPr lang="en-US" altLang="it-IT" sz="1200" dirty="0" err="1" smtClean="0"/>
              <a:t>soddisfati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requisiti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dell.art</a:t>
            </a:r>
            <a:r>
              <a:rPr lang="en-US" altLang="it-IT" sz="1200" dirty="0" smtClean="0"/>
              <a:t>. 6 </a:t>
            </a:r>
            <a:r>
              <a:rPr lang="en-US" altLang="it-IT" sz="1200" dirty="0" err="1" smtClean="0"/>
              <a:t>divietto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d’ingresso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Obbligo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respingimento</a:t>
            </a:r>
            <a:r>
              <a:rPr lang="en-US" altLang="it-IT" sz="1200" dirty="0" smtClean="0"/>
              <a:t> (art. 14.1) </a:t>
            </a:r>
          </a:p>
          <a:p>
            <a:pPr lvl="3"/>
            <a:r>
              <a:rPr lang="en-US" altLang="it-IT" sz="800" dirty="0" err="1" smtClean="0"/>
              <a:t>Rispettando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diritti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fondamentali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principi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generali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della</a:t>
            </a:r>
            <a:r>
              <a:rPr lang="en-US" altLang="it-IT" sz="800" dirty="0" smtClean="0"/>
              <a:t> Carta </a:t>
            </a:r>
            <a:r>
              <a:rPr lang="en-US" altLang="it-IT" sz="800" dirty="0" err="1" smtClean="0"/>
              <a:t>dei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Diritti</a:t>
            </a:r>
            <a:r>
              <a:rPr lang="en-US" altLang="it-IT" sz="800" dirty="0" smtClean="0"/>
              <a:t> UE</a:t>
            </a:r>
          </a:p>
          <a:p>
            <a:pPr lvl="3"/>
            <a:r>
              <a:rPr lang="en-US" altLang="it-IT" sz="800" dirty="0" err="1" smtClean="0"/>
              <a:t>Senza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pregiudizio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delle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dispozizioni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riguardanti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diritto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d’asilo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protezione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intenazionale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eccezione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umanitaria</a:t>
            </a:r>
            <a:r>
              <a:rPr lang="en-US" altLang="it-IT" sz="800" dirty="0" smtClean="0"/>
              <a:t>)</a:t>
            </a:r>
          </a:p>
          <a:p>
            <a:pPr lvl="2"/>
            <a:r>
              <a:rPr lang="en-US" altLang="it-IT" sz="1200" dirty="0" err="1" smtClean="0"/>
              <a:t>Provvedimento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rifiuto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essere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motivato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ragioni</a:t>
            </a:r>
            <a:r>
              <a:rPr lang="en-US" altLang="it-IT" sz="1200" dirty="0" smtClean="0"/>
              <a:t> precise</a:t>
            </a:r>
          </a:p>
          <a:p>
            <a:pPr lvl="3"/>
            <a:r>
              <a:rPr lang="en-US" altLang="it-IT" sz="800" dirty="0" smtClean="0"/>
              <a:t>Il Cittadino </a:t>
            </a:r>
            <a:r>
              <a:rPr lang="en-US" altLang="it-IT" sz="800" dirty="0" err="1" smtClean="0"/>
              <a:t>dello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Stato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terzo</a:t>
            </a:r>
            <a:r>
              <a:rPr lang="en-US" altLang="it-IT" sz="800" dirty="0" smtClean="0"/>
              <a:t> ha </a:t>
            </a:r>
            <a:r>
              <a:rPr lang="en-US" altLang="it-IT" sz="800" dirty="0" err="1" smtClean="0"/>
              <a:t>diritto</a:t>
            </a:r>
            <a:r>
              <a:rPr lang="en-US" altLang="it-IT" sz="800" dirty="0" smtClean="0"/>
              <a:t> di </a:t>
            </a:r>
            <a:r>
              <a:rPr lang="en-US" altLang="it-IT" sz="800" dirty="0" err="1" smtClean="0"/>
              <a:t>ricosrso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davanti</a:t>
            </a:r>
            <a:r>
              <a:rPr lang="en-US" altLang="it-IT" sz="800" dirty="0" smtClean="0"/>
              <a:t> al </a:t>
            </a:r>
            <a:r>
              <a:rPr lang="en-US" altLang="it-IT" sz="800" dirty="0" err="1" smtClean="0"/>
              <a:t>giudice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nazionale</a:t>
            </a:r>
            <a:endParaRPr lang="en-US" altLang="it-IT" sz="800" dirty="0" smtClean="0"/>
          </a:p>
          <a:p>
            <a:pPr lvl="2"/>
            <a:r>
              <a:rPr lang="en-US" altLang="it-IT" sz="1200" dirty="0" smtClean="0"/>
              <a:t>Il </a:t>
            </a:r>
            <a:r>
              <a:rPr lang="en-US" altLang="it-IT" sz="1200" dirty="0" err="1" smtClean="0"/>
              <a:t>rilascio</a:t>
            </a:r>
            <a:r>
              <a:rPr lang="en-US" altLang="it-IT" sz="1200" dirty="0" smtClean="0"/>
              <a:t> del </a:t>
            </a:r>
            <a:r>
              <a:rPr lang="en-US" altLang="it-IT" sz="1200" dirty="0" err="1" smtClean="0"/>
              <a:t>visto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soggiorno</a:t>
            </a:r>
            <a:r>
              <a:rPr lang="en-US" altLang="it-IT" sz="1200" dirty="0"/>
              <a:t> di </a:t>
            </a:r>
            <a:r>
              <a:rPr lang="en-US" altLang="it-IT" sz="1200" dirty="0" smtClean="0"/>
              <a:t>breve </a:t>
            </a:r>
            <a:r>
              <a:rPr lang="en-US" altLang="it-IT" sz="1200" dirty="0" err="1" smtClean="0"/>
              <a:t>durata</a:t>
            </a:r>
            <a:endParaRPr lang="en-US" altLang="it-IT" sz="1200" dirty="0" smtClean="0"/>
          </a:p>
          <a:p>
            <a:pPr lvl="3"/>
            <a:r>
              <a:rPr lang="en-US" altLang="it-IT" sz="800" dirty="0" smtClean="0"/>
              <a:t>Reg. CE 810/2009 </a:t>
            </a:r>
            <a:r>
              <a:rPr lang="en-US" altLang="it-IT" sz="800" dirty="0" err="1" smtClean="0"/>
              <a:t>regolazione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armonizzata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il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rilascio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visti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Codice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visti</a:t>
            </a:r>
            <a:r>
              <a:rPr lang="en-US" altLang="it-IT" sz="800" dirty="0" smtClean="0"/>
              <a:t>)</a:t>
            </a:r>
          </a:p>
          <a:p>
            <a:pPr lvl="4"/>
            <a:r>
              <a:rPr lang="en-US" altLang="it-IT" sz="800" dirty="0" err="1" smtClean="0"/>
              <a:t>CdG</a:t>
            </a:r>
            <a:r>
              <a:rPr lang="en-US" altLang="it-IT" sz="800" dirty="0" smtClean="0"/>
              <a:t>  </a:t>
            </a:r>
            <a:r>
              <a:rPr lang="en-US" altLang="it-IT" sz="800" dirty="0"/>
              <a:t>C-575-12 Air Baltic </a:t>
            </a:r>
            <a:r>
              <a:rPr lang="en-US" altLang="it-IT" sz="800" dirty="0" err="1" smtClean="0"/>
              <a:t>punto</a:t>
            </a:r>
            <a:r>
              <a:rPr lang="en-US" altLang="it-IT" sz="800" dirty="0" smtClean="0"/>
              <a:t> 68</a:t>
            </a:r>
            <a:endParaRPr lang="en-US" altLang="it-IT" sz="800" dirty="0"/>
          </a:p>
          <a:p>
            <a:r>
              <a:rPr lang="en-US" altLang="it-IT" sz="2000" dirty="0" smtClean="0"/>
              <a:t>I </a:t>
            </a:r>
            <a:r>
              <a:rPr lang="en-US" altLang="it-IT" sz="2000" dirty="0" err="1" smtClean="0"/>
              <a:t>controlli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nelle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frontiere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esterne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err="1" smtClean="0"/>
              <a:t>Controlli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verifiche</a:t>
            </a:r>
            <a:r>
              <a:rPr lang="en-US" altLang="it-IT" sz="1600" dirty="0" smtClean="0"/>
              <a:t> in </a:t>
            </a:r>
            <a:r>
              <a:rPr lang="en-US" altLang="it-IT" sz="1600" dirty="0" err="1" smtClean="0"/>
              <a:t>frontiera</a:t>
            </a:r>
            <a:r>
              <a:rPr lang="en-US" altLang="it-IT" sz="1600" dirty="0" smtClean="0"/>
              <a:t> con lo </a:t>
            </a:r>
            <a:r>
              <a:rPr lang="en-US" altLang="it-IT" sz="1600" dirty="0" err="1" smtClean="0"/>
              <a:t>scopo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prevenire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minacce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l’ordine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pubblico</a:t>
            </a:r>
            <a:r>
              <a:rPr lang="en-US" altLang="it-IT" sz="1600" dirty="0" smtClean="0"/>
              <a:t> la </a:t>
            </a:r>
            <a:r>
              <a:rPr lang="en-US" altLang="it-IT" sz="1600" dirty="0" err="1" smtClean="0"/>
              <a:t>sicurezza</a:t>
            </a:r>
            <a:r>
              <a:rPr lang="en-US" altLang="it-IT" sz="1600" dirty="0" smtClean="0"/>
              <a:t> e la </a:t>
            </a:r>
            <a:r>
              <a:rPr lang="en-US" altLang="it-IT" sz="1600" dirty="0" err="1" smtClean="0"/>
              <a:t>sanita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pubblica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relazioni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internazionali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lotta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alla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immigrazione</a:t>
            </a:r>
            <a:r>
              <a:rPr lang="en-US" altLang="it-IT" sz="1600" dirty="0" smtClean="0"/>
              <a:t> clandestine e </a:t>
            </a:r>
            <a:r>
              <a:rPr lang="en-US" altLang="it-IT" sz="1600" dirty="0" err="1" smtClean="0"/>
              <a:t>tratta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degli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esseri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umani</a:t>
            </a:r>
            <a:endParaRPr lang="en-US" altLang="it-IT" sz="1600" dirty="0"/>
          </a:p>
          <a:p>
            <a:pPr lvl="1"/>
            <a:r>
              <a:rPr lang="en-US" altLang="it-IT" sz="1600" dirty="0" err="1" smtClean="0"/>
              <a:t>Verifiche</a:t>
            </a:r>
            <a:r>
              <a:rPr lang="en-US" altLang="it-IT" sz="1600" dirty="0" smtClean="0"/>
              <a:t> di frontier per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cittadini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paesi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terzi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dettagliati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riguardo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alle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condizioni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dell’articolo</a:t>
            </a:r>
            <a:r>
              <a:rPr lang="en-US" altLang="it-IT" sz="1600" dirty="0" smtClean="0"/>
              <a:t> 6.1</a:t>
            </a:r>
          </a:p>
          <a:p>
            <a:pPr lvl="2"/>
            <a:r>
              <a:rPr lang="en-US" altLang="it-IT" sz="1200" dirty="0"/>
              <a:t> </a:t>
            </a:r>
            <a:r>
              <a:rPr lang="en-US" altLang="it-IT" sz="1200" dirty="0" err="1" smtClean="0"/>
              <a:t>Cittadini</a:t>
            </a:r>
            <a:r>
              <a:rPr lang="en-US" altLang="it-IT" sz="1200" dirty="0" smtClean="0"/>
              <a:t> UE </a:t>
            </a:r>
            <a:r>
              <a:rPr lang="en-US" altLang="it-IT" sz="1200" dirty="0" err="1" smtClean="0"/>
              <a:t>controllo</a:t>
            </a:r>
            <a:r>
              <a:rPr lang="en-US" altLang="it-IT" sz="1200" dirty="0" smtClean="0"/>
              <a:t> di routine </a:t>
            </a:r>
          </a:p>
          <a:p>
            <a:pPr lvl="2"/>
            <a:r>
              <a:rPr lang="en-US" altLang="it-IT" sz="1200" dirty="0" err="1" smtClean="0"/>
              <a:t>Controlli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incidono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sulla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sfera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personale</a:t>
            </a:r>
            <a:r>
              <a:rPr lang="en-US" altLang="it-IT" sz="1200" dirty="0" smtClean="0"/>
              <a:t> di un </a:t>
            </a:r>
            <a:r>
              <a:rPr lang="en-US" altLang="it-IT" sz="1200" dirty="0" err="1" smtClean="0"/>
              <a:t>individuo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devono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essere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svolti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rispetto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dignita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umana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rispetando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principi</a:t>
            </a:r>
            <a:r>
              <a:rPr lang="en-US" altLang="it-IT" sz="1200" dirty="0" smtClean="0"/>
              <a:t> di </a:t>
            </a:r>
            <a:r>
              <a:rPr lang="en-US" altLang="it-IT" sz="1200" dirty="0" err="1" smtClean="0"/>
              <a:t>proporzionalita</a:t>
            </a:r>
            <a:r>
              <a:rPr lang="en-US" altLang="it-IT" sz="1200" dirty="0" smtClean="0"/>
              <a:t> e di non </a:t>
            </a:r>
            <a:r>
              <a:rPr lang="en-US" altLang="it-IT" sz="1200" dirty="0" err="1" smtClean="0"/>
              <a:t>discriminazione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articolo</a:t>
            </a:r>
            <a:r>
              <a:rPr lang="en-US" altLang="it-IT" sz="1200" dirty="0" smtClean="0"/>
              <a:t> 7 </a:t>
            </a:r>
            <a:r>
              <a:rPr lang="en-US" altLang="it-IT" sz="1200" dirty="0" err="1" smtClean="0"/>
              <a:t>Codice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Visti</a:t>
            </a:r>
            <a:r>
              <a:rPr lang="en-US" altLang="it-IT" sz="1200" dirty="0" smtClean="0"/>
              <a:t>, art. 21 Carta dir. </a:t>
            </a:r>
            <a:r>
              <a:rPr lang="en-US" altLang="it-IT" sz="1200" dirty="0"/>
              <a:t>f</a:t>
            </a:r>
            <a:r>
              <a:rPr lang="en-US" altLang="it-IT" sz="1200" dirty="0" smtClean="0"/>
              <a:t>ond.)</a:t>
            </a:r>
          </a:p>
          <a:p>
            <a:pPr lvl="1"/>
            <a:r>
              <a:rPr lang="en-US" altLang="it-IT" sz="1600" dirty="0" smtClean="0"/>
              <a:t>Guardia di </a:t>
            </a:r>
            <a:r>
              <a:rPr lang="en-US" altLang="it-IT" sz="1600" dirty="0" err="1" smtClean="0"/>
              <a:t>frontiera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costiera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europea</a:t>
            </a:r>
            <a:endParaRPr lang="en-US" altLang="it-IT" sz="1600" dirty="0" smtClean="0"/>
          </a:p>
          <a:p>
            <a:pPr lvl="2"/>
            <a:r>
              <a:rPr lang="en-US" altLang="it-IT" sz="1200" dirty="0" smtClean="0"/>
              <a:t>Reg. UE 2019/1896</a:t>
            </a:r>
          </a:p>
          <a:p>
            <a:pPr lvl="2"/>
            <a:r>
              <a:rPr lang="en-US" altLang="it-IT" sz="1200" dirty="0" err="1" smtClean="0"/>
              <a:t>Composta</a:t>
            </a:r>
            <a:r>
              <a:rPr lang="en-US" altLang="it-IT" sz="1200" dirty="0" smtClean="0"/>
              <a:t> da </a:t>
            </a:r>
            <a:r>
              <a:rPr lang="en-US" altLang="it-IT" sz="1200" dirty="0" err="1" smtClean="0"/>
              <a:t>Agenzia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europea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guardia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di frontier e </a:t>
            </a:r>
            <a:r>
              <a:rPr lang="en-US" altLang="it-IT" sz="1200" dirty="0" err="1" smtClean="0"/>
              <a:t>costiera</a:t>
            </a:r>
            <a:r>
              <a:rPr lang="en-US" altLang="it-IT" sz="1200" dirty="0" smtClean="0"/>
              <a:t> FRONTEX e le </a:t>
            </a:r>
            <a:r>
              <a:rPr lang="en-US" altLang="it-IT" sz="1200" dirty="0" err="1" smtClean="0"/>
              <a:t>autorita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degli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Membri</a:t>
            </a:r>
            <a:endParaRPr lang="en-US" altLang="it-IT" sz="1200" dirty="0" smtClean="0"/>
          </a:p>
          <a:p>
            <a:pPr lvl="3"/>
            <a:r>
              <a:rPr lang="en-US" altLang="it-IT" sz="800" dirty="0" err="1" smtClean="0"/>
              <a:t>Responsabilita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condivisa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collaborazione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smtClean="0"/>
              <a:t>Per fare </a:t>
            </a:r>
            <a:r>
              <a:rPr lang="en-US" altLang="it-IT" sz="800" dirty="0" err="1" smtClean="0"/>
              <a:t>fronte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alla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immigrazione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irregolare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ai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flussi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migratori</a:t>
            </a:r>
            <a:r>
              <a:rPr lang="en-US" altLang="it-IT" sz="800" dirty="0" smtClean="0"/>
              <a:t> in UE</a:t>
            </a:r>
          </a:p>
        </p:txBody>
      </p:sp>
    </p:spTree>
    <p:extLst>
      <p:ext uri="{BB962C8B-B14F-4D97-AF65-F5344CB8AC3E}">
        <p14:creationId xmlns:p14="http://schemas.microsoft.com/office/powerpoint/2010/main" val="11564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/>
              <a:t>La sicurezza delle frontiere esterne UE III 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smtClean="0"/>
              <a:t>Guardia di </a:t>
            </a:r>
            <a:r>
              <a:rPr lang="en-US" altLang="it-IT" sz="2400" dirty="0" err="1" smtClean="0"/>
              <a:t>frontiera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costiera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europea</a:t>
            </a:r>
            <a:endParaRPr lang="en-US" altLang="it-IT" sz="2400" dirty="0" smtClean="0"/>
          </a:p>
          <a:p>
            <a:pPr lvl="1"/>
            <a:r>
              <a:rPr lang="en-US" altLang="it-IT" sz="1800" dirty="0" smtClean="0"/>
              <a:t>Reg. UE 2019/1896</a:t>
            </a:r>
          </a:p>
          <a:p>
            <a:pPr lvl="1"/>
            <a:r>
              <a:rPr lang="en-US" altLang="it-IT" sz="1800" dirty="0" smtClean="0"/>
              <a:t>FRONTEX </a:t>
            </a:r>
          </a:p>
          <a:p>
            <a:pPr lvl="1"/>
            <a:r>
              <a:rPr lang="en-US" altLang="it-IT" sz="1800" dirty="0" err="1" smtClean="0"/>
              <a:t>Compiti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estesi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e </a:t>
            </a:r>
            <a:r>
              <a:rPr lang="en-US" altLang="it-IT" sz="1800" dirty="0" err="1" smtClean="0"/>
              <a:t>molte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attivita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riguardo</a:t>
            </a:r>
            <a:r>
              <a:rPr lang="en-US" altLang="it-IT" sz="1800" dirty="0"/>
              <a:t>:</a:t>
            </a:r>
            <a:endParaRPr lang="en-US" altLang="it-IT" sz="1800" dirty="0" smtClean="0"/>
          </a:p>
          <a:p>
            <a:pPr lvl="2"/>
            <a:r>
              <a:rPr lang="en-US" altLang="it-IT" sz="1400" dirty="0" err="1" smtClean="0"/>
              <a:t>Controlli</a:t>
            </a:r>
            <a:r>
              <a:rPr lang="en-US" altLang="it-IT" sz="1400" dirty="0" smtClean="0"/>
              <a:t> di </a:t>
            </a:r>
            <a:r>
              <a:rPr lang="en-US" altLang="it-IT" sz="1400" dirty="0" err="1" smtClean="0"/>
              <a:t>frontiera</a:t>
            </a:r>
            <a:r>
              <a:rPr lang="en-US" altLang="it-IT" sz="1400" dirty="0" smtClean="0"/>
              <a:t> </a:t>
            </a:r>
          </a:p>
          <a:p>
            <a:pPr lvl="2"/>
            <a:r>
              <a:rPr lang="en-US" altLang="it-IT" sz="1400" dirty="0" err="1" smtClean="0"/>
              <a:t>Operazioni</a:t>
            </a:r>
            <a:r>
              <a:rPr lang="en-US" altLang="it-IT" sz="1400" dirty="0" smtClean="0"/>
              <a:t> di </a:t>
            </a:r>
            <a:r>
              <a:rPr lang="en-US" altLang="it-IT" sz="1400" dirty="0" err="1" smtClean="0"/>
              <a:t>ricerca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soccorso</a:t>
            </a:r>
            <a:endParaRPr lang="en-US" altLang="it-IT" sz="1400" dirty="0" smtClean="0"/>
          </a:p>
          <a:p>
            <a:pPr lvl="2"/>
            <a:r>
              <a:rPr lang="en-US" altLang="it-IT" sz="1400" dirty="0" err="1" smtClean="0"/>
              <a:t>Cooperazione</a:t>
            </a:r>
            <a:r>
              <a:rPr lang="en-US" altLang="it-IT" sz="1400" dirty="0" smtClean="0"/>
              <a:t> con </a:t>
            </a:r>
            <a:r>
              <a:rPr lang="en-US" altLang="it-IT" sz="1400" dirty="0" err="1" smtClean="0"/>
              <a:t>paesi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terzi</a:t>
            </a:r>
            <a:endParaRPr lang="en-US" altLang="it-IT" sz="1400" dirty="0" smtClean="0"/>
          </a:p>
          <a:p>
            <a:pPr lvl="2"/>
            <a:r>
              <a:rPr lang="en-US" altLang="it-IT" sz="1400" dirty="0" err="1" smtClean="0"/>
              <a:t>Operazioni</a:t>
            </a:r>
            <a:r>
              <a:rPr lang="en-US" altLang="it-IT" sz="1400" dirty="0" smtClean="0"/>
              <a:t> di </a:t>
            </a:r>
            <a:r>
              <a:rPr lang="en-US" altLang="it-IT" sz="1400" dirty="0" err="1" smtClean="0"/>
              <a:t>rimpatrio</a:t>
            </a:r>
            <a:endParaRPr lang="en-US" altLang="it-IT" sz="1400" dirty="0" smtClean="0"/>
          </a:p>
          <a:p>
            <a:pPr lvl="2"/>
            <a:r>
              <a:rPr lang="en-US" altLang="it-IT" sz="1400" dirty="0" smtClean="0"/>
              <a:t>Etc.</a:t>
            </a:r>
          </a:p>
          <a:p>
            <a:pPr lvl="1"/>
            <a:r>
              <a:rPr lang="en-US" altLang="it-IT" sz="1800" dirty="0" err="1" smtClean="0"/>
              <a:t>Deve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aggire</a:t>
            </a:r>
            <a:r>
              <a:rPr lang="en-US" altLang="it-IT" sz="1800" dirty="0"/>
              <a:t>:</a:t>
            </a:r>
            <a:endParaRPr lang="en-US" altLang="it-IT" sz="1800" dirty="0" smtClean="0"/>
          </a:p>
          <a:p>
            <a:pPr lvl="2"/>
            <a:r>
              <a:rPr lang="en-US" altLang="it-IT" sz="1400" dirty="0" err="1" smtClean="0"/>
              <a:t>Nel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rispetto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diritti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fondamentali</a:t>
            </a:r>
            <a:endParaRPr lang="en-US" altLang="it-IT" sz="1400" dirty="0" smtClean="0"/>
          </a:p>
          <a:p>
            <a:pPr lvl="2"/>
            <a:r>
              <a:rPr lang="en-US" altLang="it-IT" sz="1400" dirty="0" err="1" smtClean="0"/>
              <a:t>Contribuisce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nell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applicazione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uniforme</a:t>
            </a:r>
            <a:r>
              <a:rPr lang="en-US" altLang="it-IT" sz="1400" dirty="0" smtClean="0"/>
              <a:t>  </a:t>
            </a:r>
            <a:r>
              <a:rPr lang="en-US" altLang="it-IT" sz="1400" dirty="0" err="1" smtClean="0"/>
              <a:t>dell’acquis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dell’UE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riguardo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diritti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fondamentali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l’osservanza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della</a:t>
            </a:r>
            <a:r>
              <a:rPr lang="en-US" altLang="it-IT" sz="1400" dirty="0" smtClean="0"/>
              <a:t> Carta </a:t>
            </a:r>
            <a:r>
              <a:rPr lang="en-US" altLang="it-IT" sz="1400" dirty="0" err="1" smtClean="0"/>
              <a:t>alle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frontiere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esterne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dell’UE</a:t>
            </a:r>
            <a:endParaRPr lang="en-US" altLang="it-IT" sz="1400" dirty="0" smtClean="0"/>
          </a:p>
          <a:p>
            <a:pPr lvl="3"/>
            <a:r>
              <a:rPr lang="en-US" altLang="it-IT" sz="1000" dirty="0" err="1" smtClean="0"/>
              <a:t>Es</a:t>
            </a:r>
            <a:r>
              <a:rPr lang="en-US" altLang="it-IT" sz="1000" dirty="0" smtClean="0"/>
              <a:t>. </a:t>
            </a:r>
            <a:r>
              <a:rPr lang="en-US" altLang="it-IT" sz="1000" dirty="0" err="1" smtClean="0"/>
              <a:t>Nei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rimpatri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rispettare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proncipio</a:t>
            </a:r>
            <a:r>
              <a:rPr lang="en-US" altLang="it-IT" sz="1000" dirty="0" smtClean="0"/>
              <a:t> di non-</a:t>
            </a:r>
            <a:r>
              <a:rPr lang="en-US" altLang="it-IT" sz="1000" dirty="0" err="1" smtClean="0"/>
              <a:t>refoulement</a:t>
            </a:r>
            <a:r>
              <a:rPr lang="en-US" altLang="it-IT" sz="1000" dirty="0" smtClean="0"/>
              <a:t>, etc.</a:t>
            </a:r>
          </a:p>
          <a:p>
            <a:pPr lvl="2"/>
            <a:r>
              <a:rPr lang="en-US" altLang="it-IT" sz="1400" dirty="0" err="1" smtClean="0"/>
              <a:t>Previste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organi</a:t>
            </a:r>
            <a:r>
              <a:rPr lang="en-US" altLang="it-IT" sz="1400" dirty="0" smtClean="0"/>
              <a:t> e procedure </a:t>
            </a:r>
            <a:r>
              <a:rPr lang="en-US" altLang="it-IT" sz="1400" dirty="0" err="1" smtClean="0"/>
              <a:t>amministrative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assicurare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rispetto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diritti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fondamentali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dalla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Agenzia</a:t>
            </a:r>
            <a:r>
              <a:rPr lang="en-US" altLang="it-IT" sz="1400" dirty="0" smtClean="0"/>
              <a:t> (art. 81, art. 108-111) </a:t>
            </a:r>
          </a:p>
          <a:p>
            <a:pPr lvl="3"/>
            <a:r>
              <a:rPr lang="en-US" altLang="it-IT" sz="900" dirty="0" err="1" smtClean="0"/>
              <a:t>Rimpatri</a:t>
            </a:r>
            <a:r>
              <a:rPr lang="en-US" altLang="it-IT" sz="900" dirty="0" smtClean="0"/>
              <a:t> </a:t>
            </a:r>
          </a:p>
          <a:p>
            <a:pPr lvl="3"/>
            <a:r>
              <a:rPr lang="en-US" altLang="it-IT" sz="900" dirty="0" err="1" smtClean="0"/>
              <a:t>Divieto</a:t>
            </a:r>
            <a:r>
              <a:rPr lang="en-US" altLang="it-IT" sz="900" dirty="0" smtClean="0"/>
              <a:t> di </a:t>
            </a:r>
            <a:r>
              <a:rPr lang="en-US" altLang="it-IT" sz="900" dirty="0" err="1" smtClean="0"/>
              <a:t>respingimento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anche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quando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l’Agenzia</a:t>
            </a:r>
            <a:r>
              <a:rPr lang="en-US" altLang="it-IT" sz="900" dirty="0" smtClean="0"/>
              <a:t> opera </a:t>
            </a:r>
            <a:r>
              <a:rPr lang="en-US" altLang="it-IT" sz="900" dirty="0" err="1" smtClean="0"/>
              <a:t>nelle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condizioni</a:t>
            </a:r>
            <a:r>
              <a:rPr lang="en-US" altLang="it-IT" sz="900" dirty="0" smtClean="0"/>
              <a:t> di </a:t>
            </a:r>
            <a:r>
              <a:rPr lang="en-US" altLang="it-IT" sz="900" dirty="0" err="1" smtClean="0"/>
              <a:t>extraterritorialita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nei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casi</a:t>
            </a:r>
            <a:r>
              <a:rPr lang="en-US" altLang="it-IT" sz="900" dirty="0" smtClean="0"/>
              <a:t> di </a:t>
            </a:r>
            <a:r>
              <a:rPr lang="en-US" altLang="it-IT" sz="900" dirty="0" err="1" smtClean="0"/>
              <a:t>richiedenti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asilo</a:t>
            </a:r>
            <a:r>
              <a:rPr lang="en-US" altLang="it-IT" sz="900" dirty="0" smtClean="0"/>
              <a:t> o di </a:t>
            </a:r>
            <a:r>
              <a:rPr lang="en-US" altLang="it-IT" sz="900" dirty="0" err="1" smtClean="0"/>
              <a:t>protezione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internazionale</a:t>
            </a:r>
            <a:r>
              <a:rPr lang="en-US" altLang="it-IT" sz="900" dirty="0" smtClean="0"/>
              <a:t> (art. 80 par. 2)</a:t>
            </a:r>
          </a:p>
        </p:txBody>
      </p:sp>
    </p:spTree>
    <p:extLst>
      <p:ext uri="{BB962C8B-B14F-4D97-AF65-F5344CB8AC3E}">
        <p14:creationId xmlns:p14="http://schemas.microsoft.com/office/powerpoint/2010/main" val="11940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it-IT" sz="3200" dirty="0" smtClean="0"/>
          </a:p>
          <a:p>
            <a:pPr algn="l"/>
            <a:r>
              <a:rPr lang="it-IT" sz="3200" dirty="0" smtClean="0"/>
              <a:t>Divieto di controlli nelle frontiere interne I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Codice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frontiere</a:t>
            </a:r>
            <a:r>
              <a:rPr lang="en-US" altLang="it-IT" sz="2400" dirty="0" smtClean="0"/>
              <a:t> Schengen </a:t>
            </a:r>
          </a:p>
          <a:p>
            <a:pPr lvl="1"/>
            <a:r>
              <a:rPr lang="en-US" altLang="it-IT" sz="1800" dirty="0" smtClean="0"/>
              <a:t>Un regime </a:t>
            </a:r>
            <a:r>
              <a:rPr lang="en-US" altLang="it-IT" sz="1800" dirty="0" err="1" smtClean="0"/>
              <a:t>comunitario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l’attraversamento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delle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frontiere</a:t>
            </a:r>
            <a:r>
              <a:rPr lang="en-US" altLang="it-IT" sz="1800" dirty="0" smtClean="0"/>
              <a:t> interne</a:t>
            </a:r>
          </a:p>
          <a:p>
            <a:pPr lvl="2"/>
            <a:r>
              <a:rPr lang="en-US" altLang="it-IT" sz="1400" dirty="0" err="1" smtClean="0"/>
              <a:t>Eleminazione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controlli</a:t>
            </a:r>
            <a:r>
              <a:rPr lang="en-US" altLang="it-IT" sz="1400" dirty="0" smtClean="0"/>
              <a:t> </a:t>
            </a:r>
          </a:p>
          <a:p>
            <a:pPr lvl="3"/>
            <a:r>
              <a:rPr lang="en-US" altLang="it-IT" sz="1000" dirty="0" err="1" smtClean="0"/>
              <a:t>Raggiunge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l’obiettivo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dell’articolo</a:t>
            </a:r>
            <a:r>
              <a:rPr lang="en-US" altLang="it-IT" sz="1000" dirty="0" smtClean="0"/>
              <a:t> 26 TFUE secondo </a:t>
            </a:r>
            <a:r>
              <a:rPr lang="en-US" altLang="it-IT" sz="1000" dirty="0" err="1" smtClean="0"/>
              <a:t>il</a:t>
            </a:r>
            <a:r>
              <a:rPr lang="en-US" altLang="it-IT" sz="1000" dirty="0" smtClean="0"/>
              <a:t> quale “</a:t>
            </a:r>
            <a:r>
              <a:rPr lang="it-IT" altLang="it-IT" sz="1000" dirty="0"/>
              <a:t>Il mercato interno comporta uno spazio senza frontiere interne, nel quale è assicurata la libera circolazione delle merci, delle </a:t>
            </a:r>
            <a:r>
              <a:rPr lang="it-IT" altLang="it-IT" sz="1000" u="sng" dirty="0"/>
              <a:t>persone</a:t>
            </a:r>
            <a:r>
              <a:rPr lang="it-IT" altLang="it-IT" sz="1000" dirty="0"/>
              <a:t>, dei servizi e dei capitali </a:t>
            </a:r>
            <a:r>
              <a:rPr lang="it-IT" altLang="it-IT" sz="1000" u="sng" dirty="0"/>
              <a:t>secondo le disposizioni dei trattati</a:t>
            </a:r>
            <a:r>
              <a:rPr lang="en-US" altLang="it-IT" sz="1000" dirty="0" smtClean="0"/>
              <a:t>”</a:t>
            </a:r>
          </a:p>
          <a:p>
            <a:pPr lvl="3"/>
            <a:r>
              <a:rPr lang="en-US" altLang="it-IT" sz="1000" dirty="0" smtClean="0"/>
              <a:t>C-278-12 </a:t>
            </a:r>
            <a:r>
              <a:rPr lang="en-US" altLang="it-IT" sz="1000" dirty="0" err="1" smtClean="0"/>
              <a:t>Adil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punto</a:t>
            </a:r>
            <a:r>
              <a:rPr lang="en-US" altLang="it-IT" sz="1000" dirty="0" smtClean="0"/>
              <a:t> 49 e 50</a:t>
            </a:r>
          </a:p>
          <a:p>
            <a:pPr lvl="1" algn="just"/>
            <a:r>
              <a:rPr lang="en-US" altLang="it-IT" sz="1800" dirty="0" smtClean="0"/>
              <a:t>Il </a:t>
            </a:r>
            <a:r>
              <a:rPr lang="en-US" altLang="it-IT" sz="1800" dirty="0" err="1" smtClean="0"/>
              <a:t>divieto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gli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Stati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Membri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eseguire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qualsiasi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verifica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frontiera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in </a:t>
            </a:r>
            <a:r>
              <a:rPr lang="en-US" altLang="it-IT" sz="1800" dirty="0" err="1" smtClean="0"/>
              <a:t>qualunque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punto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delle</a:t>
            </a:r>
            <a:r>
              <a:rPr lang="en-US" altLang="it-IT" sz="1800" dirty="0" smtClean="0"/>
              <a:t> frontier interne </a:t>
            </a:r>
            <a:r>
              <a:rPr lang="en-US" altLang="it-IT" sz="1800" dirty="0" err="1" smtClean="0"/>
              <a:t>nei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confronti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persone</a:t>
            </a:r>
            <a:r>
              <a:rPr lang="en-US" altLang="it-IT" sz="1800" dirty="0" smtClean="0"/>
              <a:t>, a </a:t>
            </a:r>
            <a:r>
              <a:rPr lang="en-US" altLang="it-IT" sz="1800" dirty="0" err="1" smtClean="0"/>
              <a:t>prescindere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dalla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nazionalita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articolo</a:t>
            </a:r>
            <a:r>
              <a:rPr lang="en-US" altLang="it-IT" sz="1800" dirty="0" smtClean="0"/>
              <a:t> 22)</a:t>
            </a:r>
          </a:p>
          <a:p>
            <a:pPr lvl="2"/>
            <a:r>
              <a:rPr lang="en-US" altLang="it-IT" sz="1400" dirty="0" err="1" smtClean="0"/>
              <a:t>Raggiunge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obiettivi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degli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articoli</a:t>
            </a:r>
            <a:r>
              <a:rPr lang="en-US" altLang="it-IT" sz="1400" dirty="0" smtClean="0"/>
              <a:t> 67.2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77.1 </a:t>
            </a:r>
            <a:r>
              <a:rPr lang="en-US" altLang="it-IT" sz="1400" dirty="0" err="1" smtClean="0"/>
              <a:t>lett</a:t>
            </a:r>
            <a:r>
              <a:rPr lang="en-US" altLang="it-IT" sz="1400" dirty="0" smtClean="0"/>
              <a:t>. a) </a:t>
            </a:r>
          </a:p>
          <a:p>
            <a:pPr lvl="3"/>
            <a:r>
              <a:rPr lang="en-US" altLang="it-IT" sz="1000" dirty="0" err="1" smtClean="0"/>
              <a:t>CdG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esprime</a:t>
            </a:r>
            <a:r>
              <a:rPr lang="en-US" altLang="it-IT" sz="1000" dirty="0" smtClean="0"/>
              <a:t> in C-188/10 e C-189/10 </a:t>
            </a:r>
            <a:r>
              <a:rPr lang="en-US" altLang="it-IT" sz="1000" dirty="0" err="1" smtClean="0"/>
              <a:t>Melki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Abdeli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punto</a:t>
            </a:r>
            <a:r>
              <a:rPr lang="en-US" altLang="it-IT" sz="1000" dirty="0" smtClean="0"/>
              <a:t> 64</a:t>
            </a:r>
          </a:p>
          <a:p>
            <a:pPr lvl="1"/>
            <a:r>
              <a:rPr lang="en-US" altLang="it-IT" sz="1800" dirty="0" err="1" smtClean="0"/>
              <a:t>Consentite</a:t>
            </a:r>
            <a:r>
              <a:rPr lang="en-US" altLang="it-IT" sz="1800" dirty="0" smtClean="0"/>
              <a:t> le </a:t>
            </a:r>
            <a:r>
              <a:rPr lang="en-US" altLang="it-IT" sz="1800" dirty="0" err="1" smtClean="0"/>
              <a:t>verifiche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polizia</a:t>
            </a:r>
            <a:r>
              <a:rPr lang="en-US" altLang="it-IT" sz="1800" dirty="0" smtClean="0"/>
              <a:t> ma non </a:t>
            </a:r>
            <a:r>
              <a:rPr lang="en-US" altLang="it-IT" sz="1800" dirty="0" err="1" smtClean="0"/>
              <a:t>devono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essere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simili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controlli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frontiera</a:t>
            </a:r>
            <a:r>
              <a:rPr lang="en-US" altLang="it-IT" sz="1800" dirty="0" smtClean="0"/>
              <a:t> o con </a:t>
            </a:r>
            <a:r>
              <a:rPr lang="en-US" altLang="it-IT" sz="1800" dirty="0" err="1" smtClean="0"/>
              <a:t>effetto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equivalente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articolo</a:t>
            </a:r>
            <a:r>
              <a:rPr lang="en-US" altLang="it-IT" sz="1800" dirty="0" smtClean="0"/>
              <a:t> 23)</a:t>
            </a:r>
          </a:p>
          <a:p>
            <a:pPr lvl="2"/>
            <a:r>
              <a:rPr lang="en-US" altLang="it-IT" sz="1400" dirty="0" err="1" smtClean="0"/>
              <a:t>Garantiere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l’ordine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pubblico</a:t>
            </a:r>
            <a:endParaRPr lang="en-US" altLang="it-IT" sz="1400" dirty="0" smtClean="0"/>
          </a:p>
          <a:p>
            <a:pPr lvl="2"/>
            <a:r>
              <a:rPr lang="en-US" altLang="it-IT" sz="1400" dirty="0" err="1" smtClean="0"/>
              <a:t>Garantire</a:t>
            </a:r>
            <a:r>
              <a:rPr lang="en-US" altLang="it-IT" sz="1400" dirty="0" smtClean="0"/>
              <a:t> la </a:t>
            </a:r>
            <a:r>
              <a:rPr lang="en-US" altLang="it-IT" sz="1400" dirty="0" err="1" smtClean="0"/>
              <a:t>sicurezza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interna</a:t>
            </a:r>
            <a:endParaRPr lang="en-US" altLang="it-IT" sz="1400" dirty="0" smtClean="0"/>
          </a:p>
          <a:p>
            <a:pPr lvl="2"/>
            <a:r>
              <a:rPr lang="en-US" altLang="it-IT" sz="1400" dirty="0" smtClean="0"/>
              <a:t>I </a:t>
            </a:r>
            <a:r>
              <a:rPr lang="en-US" altLang="it-IT" sz="1400" dirty="0" err="1" smtClean="0"/>
              <a:t>controlli</a:t>
            </a:r>
            <a:r>
              <a:rPr lang="en-US" altLang="it-IT" sz="1400" dirty="0" smtClean="0"/>
              <a:t> di </a:t>
            </a:r>
            <a:r>
              <a:rPr lang="en-US" altLang="it-IT" sz="1400" dirty="0" err="1" smtClean="0"/>
              <a:t>polizia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devono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essere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previsti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dalla</a:t>
            </a:r>
            <a:r>
              <a:rPr lang="en-US" altLang="it-IT" sz="1400" dirty="0" smtClean="0"/>
              <a:t> normative </a:t>
            </a:r>
            <a:r>
              <a:rPr lang="en-US" altLang="it-IT" sz="1400" dirty="0" err="1" smtClean="0"/>
              <a:t>nazionale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chiari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proporzionali</a:t>
            </a:r>
            <a:endParaRPr lang="en-US" altLang="it-IT" sz="1400" dirty="0" smtClean="0"/>
          </a:p>
          <a:p>
            <a:pPr lvl="3"/>
            <a:r>
              <a:rPr lang="en-US" altLang="it-IT" sz="1000" dirty="0" smtClean="0"/>
              <a:t>C-278/12 </a:t>
            </a:r>
            <a:r>
              <a:rPr lang="en-US" altLang="it-IT" sz="1000" dirty="0" err="1" smtClean="0"/>
              <a:t>Adil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punto</a:t>
            </a:r>
            <a:r>
              <a:rPr lang="en-US" altLang="it-IT" sz="1000" dirty="0" smtClean="0"/>
              <a:t> 75</a:t>
            </a:r>
          </a:p>
          <a:p>
            <a:pPr lvl="3"/>
            <a:r>
              <a:rPr lang="en-US" altLang="it-IT" sz="1000" dirty="0" smtClean="0"/>
              <a:t>C-188/10 e C-189/10 </a:t>
            </a:r>
            <a:r>
              <a:rPr lang="en-US" altLang="it-IT" sz="1000" dirty="0" err="1" smtClean="0"/>
              <a:t>Melki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Abdeli</a:t>
            </a:r>
            <a:r>
              <a:rPr lang="en-US" altLang="it-IT" sz="1000" dirty="0" smtClean="0"/>
              <a:t>  - </a:t>
            </a:r>
            <a:r>
              <a:rPr lang="en-US" altLang="it-IT" sz="1000" dirty="0" err="1" smtClean="0"/>
              <a:t>riguardante</a:t>
            </a:r>
            <a:r>
              <a:rPr lang="en-US" altLang="it-IT" sz="1000" dirty="0" smtClean="0"/>
              <a:t> la normative </a:t>
            </a:r>
            <a:r>
              <a:rPr lang="en-US" altLang="it-IT" sz="1000" dirty="0" err="1" smtClean="0"/>
              <a:t>francese</a:t>
            </a:r>
            <a:r>
              <a:rPr lang="en-US" altLang="it-IT" sz="1000" dirty="0" smtClean="0"/>
              <a:t> </a:t>
            </a:r>
          </a:p>
          <a:p>
            <a:pPr lvl="1"/>
            <a:r>
              <a:rPr lang="en-US" altLang="it-IT" sz="1800" dirty="0" err="1" smtClean="0"/>
              <a:t>Possibilita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rispristino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controlli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frontiera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interna</a:t>
            </a:r>
            <a:r>
              <a:rPr lang="en-US" altLang="it-IT" sz="1800" dirty="0" smtClean="0"/>
              <a:t> solo come </a:t>
            </a:r>
            <a:r>
              <a:rPr lang="en-US" altLang="it-IT" sz="1800" dirty="0" err="1" smtClean="0"/>
              <a:t>misura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estrema</a:t>
            </a:r>
            <a:r>
              <a:rPr lang="en-US" altLang="it-IT" sz="1800" dirty="0" smtClean="0"/>
              <a:t> e non </a:t>
            </a:r>
            <a:r>
              <a:rPr lang="en-US" altLang="it-IT" sz="1800" dirty="0" err="1" smtClean="0"/>
              <a:t>oltre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strettamente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necessario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articolo</a:t>
            </a:r>
            <a:r>
              <a:rPr lang="en-US" altLang="it-IT" sz="1800" dirty="0" smtClean="0"/>
              <a:t> 25)</a:t>
            </a:r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30238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Divieto di controlli nelle frontiere interne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Codice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frontiere</a:t>
            </a:r>
            <a:r>
              <a:rPr lang="en-US" altLang="it-IT" sz="2400" dirty="0" smtClean="0"/>
              <a:t> Schengen</a:t>
            </a:r>
          </a:p>
          <a:p>
            <a:pPr lvl="1" algn="just"/>
            <a:r>
              <a:rPr lang="en-US" altLang="it-IT" sz="1800" dirty="0" err="1"/>
              <a:t>Possibilita</a:t>
            </a:r>
            <a:r>
              <a:rPr lang="en-US" altLang="it-IT" sz="1800" dirty="0"/>
              <a:t> di </a:t>
            </a:r>
            <a:r>
              <a:rPr lang="en-US" altLang="it-IT" sz="1800" dirty="0" err="1" smtClean="0"/>
              <a:t>ripristino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dei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controlli</a:t>
            </a:r>
            <a:r>
              <a:rPr lang="en-US" altLang="it-IT" sz="1800" dirty="0"/>
              <a:t> di </a:t>
            </a:r>
            <a:r>
              <a:rPr lang="en-US" altLang="it-IT" sz="1800" dirty="0" err="1"/>
              <a:t>frontiera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interna</a:t>
            </a:r>
            <a:r>
              <a:rPr lang="en-US" altLang="it-IT" sz="1800" dirty="0"/>
              <a:t> solo come </a:t>
            </a:r>
            <a:r>
              <a:rPr lang="en-US" altLang="it-IT" sz="1800" dirty="0" err="1"/>
              <a:t>misura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estrema</a:t>
            </a:r>
            <a:r>
              <a:rPr lang="en-US" altLang="it-IT" sz="1800" dirty="0"/>
              <a:t> e non </a:t>
            </a:r>
            <a:r>
              <a:rPr lang="en-US" altLang="it-IT" sz="1800" dirty="0" err="1"/>
              <a:t>oltre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il</a:t>
            </a:r>
            <a:r>
              <a:rPr lang="en-US" altLang="it-IT" sz="1800" dirty="0"/>
              <a:t> </a:t>
            </a:r>
            <a:r>
              <a:rPr lang="en-US" altLang="it-IT" sz="1800" dirty="0" err="1"/>
              <a:t>strettamente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necessario</a:t>
            </a:r>
            <a:r>
              <a:rPr lang="en-US" altLang="it-IT" sz="1800" dirty="0"/>
              <a:t> (</a:t>
            </a:r>
            <a:r>
              <a:rPr lang="en-US" altLang="it-IT" sz="1800" dirty="0" err="1"/>
              <a:t>articolo</a:t>
            </a:r>
            <a:r>
              <a:rPr lang="en-US" altLang="it-IT" sz="1800" dirty="0"/>
              <a:t> 25)</a:t>
            </a:r>
          </a:p>
          <a:p>
            <a:pPr lvl="2" algn="just"/>
            <a:r>
              <a:rPr lang="en-US" altLang="it-IT" sz="1400" dirty="0" smtClean="0"/>
              <a:t>Procedure in </a:t>
            </a:r>
            <a:r>
              <a:rPr lang="en-US" altLang="it-IT" sz="1400" dirty="0" err="1" smtClean="0"/>
              <a:t>caso</a:t>
            </a:r>
            <a:r>
              <a:rPr lang="en-US" altLang="it-IT" sz="1400" dirty="0" smtClean="0"/>
              <a:t> di </a:t>
            </a:r>
            <a:r>
              <a:rPr lang="en-US" altLang="it-IT" sz="1400" dirty="0" err="1" smtClean="0"/>
              <a:t>minaccia</a:t>
            </a:r>
            <a:r>
              <a:rPr lang="en-US" altLang="it-IT" sz="1400" dirty="0" smtClean="0"/>
              <a:t> grave all </a:t>
            </a:r>
            <a:r>
              <a:rPr lang="en-US" altLang="it-IT" sz="1400" dirty="0" err="1" smtClean="0"/>
              <a:t>ordine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pubblico</a:t>
            </a:r>
            <a:r>
              <a:rPr lang="en-US" altLang="it-IT" sz="1400" dirty="0" smtClean="0"/>
              <a:t> o </a:t>
            </a:r>
            <a:r>
              <a:rPr lang="en-US" altLang="it-IT" sz="1400" dirty="0" err="1" smtClean="0"/>
              <a:t>alla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sicurezza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interna</a:t>
            </a:r>
            <a:r>
              <a:rPr lang="en-US" altLang="it-IT" sz="1400" dirty="0" smtClean="0"/>
              <a:t> di un </a:t>
            </a:r>
            <a:r>
              <a:rPr lang="en-US" altLang="it-IT" sz="1400" dirty="0" err="1" smtClean="0"/>
              <a:t>Stato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membro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attivabile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direttamente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dallo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Stato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membro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dopo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una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approvazione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degli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altri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Stati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della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Commissione</a:t>
            </a:r>
            <a:r>
              <a:rPr lang="en-US" altLang="it-IT" sz="1400" dirty="0" smtClean="0"/>
              <a:t> (art. 27)</a:t>
            </a:r>
          </a:p>
          <a:p>
            <a:pPr lvl="2" algn="just"/>
            <a:r>
              <a:rPr lang="en-US" altLang="it-IT" sz="1400" dirty="0" smtClean="0"/>
              <a:t>Procedure in </a:t>
            </a:r>
            <a:r>
              <a:rPr lang="en-US" altLang="it-IT" sz="1400" dirty="0" err="1" smtClean="0"/>
              <a:t>casi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chiedono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un’azione</a:t>
            </a:r>
            <a:r>
              <a:rPr lang="en-US" altLang="it-IT" sz="1400" dirty="0" smtClean="0"/>
              <a:t> immediate </a:t>
            </a:r>
            <a:r>
              <a:rPr lang="en-US" altLang="it-IT" sz="1400" dirty="0" err="1" smtClean="0"/>
              <a:t>possono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essere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disposte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direttamente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dallo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Stato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membro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devono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informare</a:t>
            </a:r>
            <a:r>
              <a:rPr lang="en-US" altLang="it-IT" sz="1400" dirty="0" smtClean="0"/>
              <a:t> poi </a:t>
            </a:r>
            <a:r>
              <a:rPr lang="en-US" altLang="it-IT" sz="1400" dirty="0" err="1" smtClean="0"/>
              <a:t>gli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altri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Stati</a:t>
            </a:r>
            <a:r>
              <a:rPr lang="en-US" altLang="it-IT" sz="1400" dirty="0" smtClean="0"/>
              <a:t> e la </a:t>
            </a:r>
            <a:r>
              <a:rPr lang="en-US" altLang="it-IT" sz="1400" dirty="0" err="1" smtClean="0"/>
              <a:t>Commissione</a:t>
            </a:r>
            <a:r>
              <a:rPr lang="en-US" altLang="it-IT" sz="1400" dirty="0" smtClean="0"/>
              <a:t>  (art. 28)</a:t>
            </a:r>
          </a:p>
          <a:p>
            <a:pPr lvl="3" algn="just"/>
            <a:r>
              <a:rPr lang="en-US" altLang="it-IT" sz="1000" dirty="0" err="1" smtClean="0"/>
              <a:t>Caso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dei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flussi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migratori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nel</a:t>
            </a:r>
            <a:r>
              <a:rPr lang="en-US" altLang="it-IT" sz="1000" dirty="0" smtClean="0"/>
              <a:t> 2012015</a:t>
            </a:r>
          </a:p>
          <a:p>
            <a:pPr lvl="3" algn="just"/>
            <a:r>
              <a:rPr lang="en-US" altLang="it-IT" sz="1000" dirty="0" err="1" smtClean="0"/>
              <a:t>Caso</a:t>
            </a:r>
            <a:r>
              <a:rPr lang="en-US" altLang="it-IT" sz="1000" dirty="0" smtClean="0"/>
              <a:t>  Covid-19 </a:t>
            </a:r>
          </a:p>
          <a:p>
            <a:pPr lvl="2" algn="just"/>
            <a:r>
              <a:rPr lang="en-US" altLang="it-IT" sz="1400" dirty="0"/>
              <a:t>Procedure in </a:t>
            </a:r>
            <a:r>
              <a:rPr lang="en-US" altLang="it-IT" sz="1400" dirty="0" err="1"/>
              <a:t>caso</a:t>
            </a:r>
            <a:r>
              <a:rPr lang="en-US" altLang="it-IT" sz="1400" dirty="0"/>
              <a:t> di </a:t>
            </a:r>
            <a:r>
              <a:rPr lang="en-US" altLang="it-IT" sz="1400" dirty="0" err="1"/>
              <a:t>minaccia</a:t>
            </a:r>
            <a:r>
              <a:rPr lang="en-US" altLang="it-IT" sz="1400" dirty="0"/>
              <a:t> grave all </a:t>
            </a:r>
            <a:r>
              <a:rPr lang="en-US" altLang="it-IT" sz="1400" dirty="0" err="1"/>
              <a:t>ordine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pubblico</a:t>
            </a:r>
            <a:r>
              <a:rPr lang="en-US" altLang="it-IT" sz="1400" dirty="0"/>
              <a:t> o </a:t>
            </a:r>
            <a:r>
              <a:rPr lang="en-US" altLang="it-IT" sz="1400" dirty="0" err="1"/>
              <a:t>alla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sicurezza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interna</a:t>
            </a:r>
            <a:r>
              <a:rPr lang="en-US" altLang="it-IT" sz="1400" dirty="0"/>
              <a:t> di un </a:t>
            </a:r>
            <a:r>
              <a:rPr lang="en-US" altLang="it-IT" sz="1400" dirty="0" err="1"/>
              <a:t>Stato</a:t>
            </a:r>
            <a:r>
              <a:rPr lang="en-US" altLang="it-IT" sz="1400" dirty="0"/>
              <a:t> </a:t>
            </a:r>
            <a:r>
              <a:rPr lang="en-US" altLang="it-IT" sz="1400" dirty="0" err="1"/>
              <a:t>membro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imputabile</a:t>
            </a:r>
            <a:r>
              <a:rPr lang="en-US" altLang="it-IT" sz="1400" dirty="0" smtClean="0"/>
              <a:t> a  </a:t>
            </a:r>
            <a:r>
              <a:rPr lang="en-US" altLang="it-IT" sz="1400" dirty="0" err="1" smtClean="0"/>
              <a:t>carenze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gravi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persistenti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controllo</a:t>
            </a:r>
            <a:r>
              <a:rPr lang="en-US" altLang="it-IT" sz="1400" dirty="0" smtClean="0"/>
              <a:t> di </a:t>
            </a:r>
            <a:r>
              <a:rPr lang="en-US" altLang="it-IT" sz="1400" dirty="0" err="1" smtClean="0"/>
              <a:t>frontiera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alle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frontiere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esterne</a:t>
            </a:r>
            <a:r>
              <a:rPr lang="en-US" altLang="it-IT" sz="1400" dirty="0" smtClean="0"/>
              <a:t> da parte di un </a:t>
            </a:r>
            <a:r>
              <a:rPr lang="en-US" altLang="it-IT" sz="1400" dirty="0" err="1" smtClean="0"/>
              <a:t>Stato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membro</a:t>
            </a:r>
            <a:r>
              <a:rPr lang="en-US" altLang="it-IT" sz="1400" dirty="0" smtClean="0"/>
              <a:t> (art. 29)</a:t>
            </a:r>
          </a:p>
          <a:p>
            <a:pPr lvl="3" algn="just"/>
            <a:r>
              <a:rPr lang="en-US" altLang="it-IT" sz="1000" dirty="0" err="1" smtClean="0"/>
              <a:t>Procedura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attivabile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dalla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Commissione</a:t>
            </a:r>
            <a:r>
              <a:rPr lang="en-US" altLang="it-IT" sz="1000" dirty="0" smtClean="0"/>
              <a:t> con </a:t>
            </a:r>
            <a:r>
              <a:rPr lang="en-US" altLang="it-IT" sz="1000" dirty="0" err="1" smtClean="0"/>
              <a:t>raccomandazione</a:t>
            </a:r>
            <a:r>
              <a:rPr lang="en-US" altLang="it-IT" sz="1000" dirty="0" smtClean="0"/>
              <a:t> del </a:t>
            </a:r>
            <a:r>
              <a:rPr lang="en-US" altLang="it-IT" sz="1000" dirty="0" err="1" smtClean="0"/>
              <a:t>Consiglio</a:t>
            </a:r>
            <a:r>
              <a:rPr lang="en-US" altLang="it-IT" sz="1000" dirty="0" smtClean="0"/>
              <a:t> (6 </a:t>
            </a:r>
            <a:r>
              <a:rPr lang="en-US" altLang="it-IT" sz="1000" dirty="0" err="1" smtClean="0"/>
              <a:t>mesi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fino</a:t>
            </a:r>
            <a:r>
              <a:rPr lang="en-US" altLang="it-IT" sz="1000" dirty="0" smtClean="0"/>
              <a:t> a 2 </a:t>
            </a:r>
            <a:r>
              <a:rPr lang="en-US" altLang="it-IT" sz="1000" dirty="0" err="1" smtClean="0"/>
              <a:t>anni</a:t>
            </a:r>
            <a:r>
              <a:rPr lang="en-US" altLang="it-IT" sz="1000" dirty="0" smtClean="0"/>
              <a:t>)</a:t>
            </a:r>
          </a:p>
          <a:p>
            <a:endParaRPr lang="en-US" altLang="it-IT" sz="22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20118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La protezione dei cittadini di Stati Terzi</a:t>
            </a:r>
          </a:p>
          <a:p>
            <a:pPr algn="l"/>
            <a:r>
              <a:rPr lang="it-IT" sz="3200" dirty="0" smtClean="0"/>
              <a:t>Protezione internazionale 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Articolo</a:t>
            </a:r>
            <a:r>
              <a:rPr lang="en-US" altLang="it-IT" sz="2400" dirty="0" smtClean="0"/>
              <a:t> 67.2 e art. 78.3 TFUE  </a:t>
            </a:r>
          </a:p>
          <a:p>
            <a:pPr lvl="1"/>
            <a:r>
              <a:rPr lang="en-US" altLang="it-IT" sz="2000" dirty="0" smtClean="0"/>
              <a:t>Sistema commune di </a:t>
            </a:r>
            <a:r>
              <a:rPr lang="en-US" altLang="it-IT" sz="2000" dirty="0" err="1" smtClean="0"/>
              <a:t>protezione</a:t>
            </a:r>
            <a:r>
              <a:rPr lang="en-US" altLang="it-IT" sz="2000" dirty="0" smtClean="0"/>
              <a:t> a </a:t>
            </a:r>
            <a:r>
              <a:rPr lang="en-US" altLang="it-IT" sz="2000" dirty="0" err="1" smtClean="0"/>
              <a:t>favore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rifugiati</a:t>
            </a:r>
            <a:r>
              <a:rPr lang="en-US" altLang="it-IT" sz="2000" dirty="0" smtClean="0"/>
              <a:t> a </a:t>
            </a:r>
            <a:r>
              <a:rPr lang="en-US" altLang="it-IT" sz="2000" dirty="0" err="1" smtClean="0"/>
              <a:t>livello</a:t>
            </a:r>
            <a:r>
              <a:rPr lang="en-US" altLang="it-IT" sz="2000" dirty="0" smtClean="0"/>
              <a:t> UE</a:t>
            </a:r>
          </a:p>
          <a:p>
            <a:pPr lvl="2"/>
            <a:r>
              <a:rPr lang="en-US" altLang="it-IT" sz="1600" dirty="0" smtClean="0"/>
              <a:t>La </a:t>
            </a:r>
            <a:r>
              <a:rPr lang="en-US" altLang="it-IT" sz="1600" dirty="0" err="1" smtClean="0"/>
              <a:t>protezione</a:t>
            </a:r>
            <a:r>
              <a:rPr lang="en-US" altLang="it-IT" sz="1600" dirty="0" smtClean="0"/>
              <a:t>, secondo la </a:t>
            </a:r>
            <a:r>
              <a:rPr lang="en-US" altLang="it-IT" sz="1600" dirty="0" err="1" smtClean="0"/>
              <a:t>Convenzione</a:t>
            </a:r>
            <a:r>
              <a:rPr lang="en-US" altLang="it-IT" sz="1600" dirty="0" smtClean="0"/>
              <a:t> di Ginevra 1951 e </a:t>
            </a:r>
            <a:r>
              <a:rPr lang="en-US" altLang="it-IT" sz="1600" dirty="0" err="1" smtClean="0"/>
              <a:t>relativo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protocollo</a:t>
            </a:r>
            <a:r>
              <a:rPr lang="en-US" altLang="it-IT" sz="1600" dirty="0" smtClean="0"/>
              <a:t>, a un </a:t>
            </a:r>
            <a:r>
              <a:rPr lang="en-US" altLang="it-IT" sz="1600" dirty="0" err="1" smtClean="0"/>
              <a:t>livello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adeguato</a:t>
            </a:r>
            <a:endParaRPr lang="en-US" altLang="it-IT" sz="1600" dirty="0" smtClean="0"/>
          </a:p>
          <a:p>
            <a:pPr lvl="2"/>
            <a:r>
              <a:rPr lang="en-US" altLang="it-IT" sz="1600" dirty="0" smtClean="0"/>
              <a:t>Le procedure per le </a:t>
            </a:r>
            <a:r>
              <a:rPr lang="en-US" altLang="it-IT" sz="1600" dirty="0" err="1" smtClean="0"/>
              <a:t>domande</a:t>
            </a:r>
            <a:r>
              <a:rPr lang="en-US" altLang="it-IT" sz="1600" dirty="0" smtClean="0"/>
              <a:t> di </a:t>
            </a:r>
            <a:r>
              <a:rPr lang="en-US" altLang="it-IT" sz="1600" dirty="0" err="1" smtClean="0"/>
              <a:t>asilo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esaminate</a:t>
            </a:r>
            <a:r>
              <a:rPr lang="en-US" altLang="it-IT" sz="1600" dirty="0" smtClean="0"/>
              <a:t> secondo </a:t>
            </a:r>
            <a:r>
              <a:rPr lang="en-US" altLang="it-IT" sz="1600" dirty="0" err="1" smtClean="0"/>
              <a:t>una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procedura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unificata</a:t>
            </a:r>
            <a:r>
              <a:rPr lang="en-US" altLang="it-IT" sz="1600" dirty="0" smtClean="0"/>
              <a:t> UE</a:t>
            </a:r>
          </a:p>
          <a:p>
            <a:pPr lvl="1"/>
            <a:r>
              <a:rPr lang="en-US" altLang="it-IT" sz="2000" dirty="0" smtClean="0"/>
              <a:t>Common European Asylum System (CEAS)</a:t>
            </a:r>
          </a:p>
          <a:p>
            <a:pPr lvl="2"/>
            <a:r>
              <a:rPr lang="en-US" altLang="it-IT" sz="1100" dirty="0" smtClean="0"/>
              <a:t>Dir. 2011/95/UE (</a:t>
            </a:r>
            <a:r>
              <a:rPr lang="en-US" altLang="it-IT" sz="1100" dirty="0" err="1" smtClean="0"/>
              <a:t>direttiva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qualifiche</a:t>
            </a:r>
            <a:r>
              <a:rPr lang="en-US" altLang="it-IT" sz="1100" dirty="0" smtClean="0"/>
              <a:t>)</a:t>
            </a:r>
          </a:p>
          <a:p>
            <a:pPr lvl="2"/>
            <a:r>
              <a:rPr lang="en-US" altLang="it-IT" sz="1100" dirty="0" smtClean="0"/>
              <a:t>Dir. 2013/32/UE (procedure)</a:t>
            </a:r>
          </a:p>
          <a:p>
            <a:pPr lvl="2"/>
            <a:r>
              <a:rPr lang="en-US" altLang="it-IT" sz="1100" dirty="0" smtClean="0"/>
              <a:t>Dir. 2013/33/UE (</a:t>
            </a:r>
            <a:r>
              <a:rPr lang="en-US" altLang="it-IT" sz="1100" dirty="0" err="1" smtClean="0"/>
              <a:t>accoglienza</a:t>
            </a:r>
            <a:r>
              <a:rPr lang="en-US" altLang="it-IT" sz="1100" dirty="0" smtClean="0"/>
              <a:t>)</a:t>
            </a:r>
          </a:p>
          <a:p>
            <a:pPr lvl="2"/>
            <a:r>
              <a:rPr lang="en-US" altLang="it-IT" sz="1100" dirty="0" smtClean="0"/>
              <a:t>Dir. 2001/55/BE (</a:t>
            </a:r>
            <a:r>
              <a:rPr lang="en-US" altLang="it-IT" sz="1100" dirty="0" err="1" smtClean="0"/>
              <a:t>sfollati</a:t>
            </a:r>
            <a:r>
              <a:rPr lang="en-US" altLang="it-IT" sz="1100" dirty="0" smtClean="0"/>
              <a:t>)</a:t>
            </a:r>
          </a:p>
          <a:p>
            <a:pPr lvl="2"/>
            <a:r>
              <a:rPr lang="en-US" altLang="it-IT" sz="1100" dirty="0" err="1" smtClean="0"/>
              <a:t>Rreg</a:t>
            </a:r>
            <a:r>
              <a:rPr lang="en-US" altLang="it-IT" sz="1100" dirty="0" smtClean="0"/>
              <a:t>. BE 604/2013 (Dublin III) </a:t>
            </a:r>
          </a:p>
          <a:p>
            <a:pPr lvl="2"/>
            <a:r>
              <a:rPr lang="en-US" altLang="it-IT" sz="1100" dirty="0" err="1" smtClean="0"/>
              <a:t>Rreg</a:t>
            </a:r>
            <a:r>
              <a:rPr lang="en-US" altLang="it-IT" sz="1100" dirty="0" smtClean="0"/>
              <a:t>. BE 603/2013 (</a:t>
            </a:r>
            <a:r>
              <a:rPr lang="en-US" altLang="it-IT" sz="1100" dirty="0" err="1" smtClean="0"/>
              <a:t>Eurodac</a:t>
            </a:r>
            <a:r>
              <a:rPr lang="en-US" altLang="it-IT" sz="1100" dirty="0" smtClean="0"/>
              <a:t> per </a:t>
            </a:r>
            <a:r>
              <a:rPr lang="en-US" altLang="it-IT" sz="1100" dirty="0" err="1" smtClean="0"/>
              <a:t>il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confronto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delle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impronte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digitali</a:t>
            </a:r>
            <a:r>
              <a:rPr lang="en-US" altLang="it-IT" sz="1100" dirty="0" smtClean="0"/>
              <a:t>)</a:t>
            </a:r>
          </a:p>
          <a:p>
            <a:pPr lvl="2"/>
            <a:r>
              <a:rPr lang="en-US" altLang="it-IT" sz="1100" dirty="0" smtClean="0"/>
              <a:t>COM (2020) final “Il </a:t>
            </a:r>
            <a:r>
              <a:rPr lang="en-US" altLang="it-IT" sz="1100" dirty="0" err="1" smtClean="0"/>
              <a:t>nuovo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patto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sulla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migrazione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asilo</a:t>
            </a:r>
            <a:r>
              <a:rPr lang="en-US" altLang="it-IT" sz="1100" dirty="0" smtClean="0"/>
              <a:t>” – </a:t>
            </a:r>
            <a:r>
              <a:rPr lang="en-US" altLang="it-IT" sz="1100" dirty="0" err="1" smtClean="0"/>
              <a:t>proposte</a:t>
            </a:r>
            <a:r>
              <a:rPr lang="en-US" altLang="it-IT" sz="1100" dirty="0" smtClean="0"/>
              <a:t> di </a:t>
            </a:r>
            <a:r>
              <a:rPr lang="en-US" altLang="it-IT" sz="1100" dirty="0" err="1" smtClean="0"/>
              <a:t>modifica</a:t>
            </a:r>
            <a:r>
              <a:rPr lang="en-US" altLang="it-IT" sz="1100" dirty="0" smtClean="0"/>
              <a:t> </a:t>
            </a:r>
          </a:p>
          <a:p>
            <a:pPr lvl="1"/>
            <a:r>
              <a:rPr lang="en-US" altLang="it-IT" sz="1800" dirty="0" err="1" smtClean="0"/>
              <a:t>Gli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stranieri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esposti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loro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paesi</a:t>
            </a:r>
            <a:r>
              <a:rPr lang="en-US" altLang="it-IT" sz="1800" dirty="0" smtClean="0"/>
              <a:t> a </a:t>
            </a:r>
            <a:r>
              <a:rPr lang="en-US" altLang="it-IT" sz="1800" dirty="0" err="1" smtClean="0"/>
              <a:t>rischio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minacce</a:t>
            </a:r>
            <a:r>
              <a:rPr lang="en-US" altLang="it-IT" sz="1800" dirty="0" smtClean="0"/>
              <a:t> di </a:t>
            </a:r>
            <a:r>
              <a:rPr lang="en-US" altLang="it-IT" sz="1800" dirty="0" err="1" smtClean="0"/>
              <a:t>violazioni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diritti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umani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prendono</a:t>
            </a:r>
            <a:r>
              <a:rPr lang="en-US" altLang="it-IT" sz="1800" dirty="0" smtClean="0"/>
              <a:t> lo status di (</a:t>
            </a:r>
            <a:r>
              <a:rPr lang="en-US" altLang="it-IT" sz="1800" dirty="0" err="1" smtClean="0"/>
              <a:t>articolo</a:t>
            </a:r>
            <a:r>
              <a:rPr lang="en-US" altLang="it-IT" sz="1800" dirty="0" smtClean="0"/>
              <a:t> 78.2 a, b, c): </a:t>
            </a:r>
          </a:p>
          <a:p>
            <a:pPr lvl="2"/>
            <a:r>
              <a:rPr lang="en-US" altLang="it-IT" sz="1600" dirty="0" err="1" smtClean="0"/>
              <a:t>Rifugiato</a:t>
            </a:r>
            <a:r>
              <a:rPr lang="en-US" altLang="it-IT" sz="1600" dirty="0" smtClean="0"/>
              <a:t>  </a:t>
            </a:r>
          </a:p>
          <a:p>
            <a:pPr lvl="2"/>
            <a:r>
              <a:rPr lang="en-US" altLang="it-IT" sz="1600" dirty="0" err="1" smtClean="0"/>
              <a:t>Protezione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sussidiaria</a:t>
            </a:r>
            <a:endParaRPr lang="en-US" altLang="it-IT" sz="1600" dirty="0" smtClean="0"/>
          </a:p>
          <a:p>
            <a:pPr lvl="2"/>
            <a:r>
              <a:rPr lang="en-US" altLang="it-IT" sz="1600" dirty="0" err="1" smtClean="0"/>
              <a:t>Protezione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temporanea</a:t>
            </a:r>
            <a:r>
              <a:rPr lang="en-US" altLang="it-IT" sz="1600" dirty="0" smtClean="0"/>
              <a:t> </a:t>
            </a:r>
            <a:endParaRPr lang="en-US" altLang="it-IT" sz="4000" dirty="0" smtClean="0"/>
          </a:p>
          <a:p>
            <a:pPr lvl="1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7893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3496</TotalTime>
  <Words>4418</Words>
  <Application>Microsoft Office PowerPoint</Application>
  <PresentationFormat>On-screen Show (4:3)</PresentationFormat>
  <Paragraphs>423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282</cp:revision>
  <dcterms:created xsi:type="dcterms:W3CDTF">2016-10-18T10:02:39Z</dcterms:created>
  <dcterms:modified xsi:type="dcterms:W3CDTF">2022-03-22T13:21:23Z</dcterms:modified>
</cp:coreProperties>
</file>