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81" r:id="rId4"/>
    <p:sldId id="282" r:id="rId5"/>
    <p:sldId id="283" r:id="rId6"/>
    <p:sldId id="284" r:id="rId7"/>
    <p:sldId id="285" r:id="rId8"/>
    <p:sldId id="286" r:id="rId9"/>
    <p:sldId id="280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Nunito Sans Black" pitchFamily="2" charset="0"/>
      <p:regular r:id="rId17"/>
      <p:bold r:id="rId18"/>
      <p:boldItalic r:id="rId19"/>
    </p:embeddedFont>
    <p:embeddedFont>
      <p:font typeface="Nunito Sans Bold Bold" panose="020B0604020202020204" charset="0"/>
      <p:regular r:id="rId20"/>
    </p:embeddedFont>
    <p:embeddedFont>
      <p:font typeface="Nunito Sans Regular" panose="020B0604020202020204" charset="0"/>
      <p:regular r:id="rId21"/>
    </p:embeddedFont>
    <p:embeddedFont>
      <p:font typeface="Nunito Sans Regular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92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8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1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0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9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9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0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4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8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0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nduena.gjevori@uniel.edu.al" TargetMode="External"/><Relationship Id="rId2" Type="http://schemas.openxmlformats.org/officeDocument/2006/relationships/hyperlink" Target="mailto:arber.gjeta@uniel.edu.a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42900"/>
            <a:ext cx="5033052" cy="165084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642807" y="6896100"/>
            <a:ext cx="1576803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Jean Monnet Chair in UE -  </a:t>
            </a:r>
          </a:p>
          <a:p>
            <a:pPr algn="ctr"/>
            <a:r>
              <a:rPr lang="fr-F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EU </a:t>
            </a:r>
            <a:r>
              <a:rPr lang="fr-FR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Enlargement</a:t>
            </a:r>
            <a:r>
              <a:rPr lang="fr-F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and Acquis Adoption </a:t>
            </a:r>
            <a:r>
              <a:rPr lang="fr-FR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Burden</a:t>
            </a:r>
            <a:r>
              <a:rPr lang="fr-F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fr-FR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Albanian</a:t>
            </a:r>
            <a:r>
              <a:rPr lang="fr-F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Challenges</a:t>
            </a:r>
          </a:p>
          <a:p>
            <a:pPr algn="ctr"/>
            <a:r>
              <a:rPr lang="fr-F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EEAABAC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4544" y="9132900"/>
            <a:ext cx="53655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Assoc. Prof. Dr. Arber </a:t>
            </a:r>
            <a:r>
              <a:rPr lang="en-US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Gjeta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Dr.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Anduena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Gjevori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697200" y="94869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14.10.2021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17FCC4-0FB9-45A6-B9B7-E01DBC4A7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400300"/>
            <a:ext cx="9677400" cy="43826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0" y="2407396"/>
            <a:ext cx="8378251" cy="7014929"/>
            <a:chOff x="-223743" y="-9525"/>
            <a:chExt cx="11171001" cy="9353236"/>
          </a:xfrm>
        </p:grpSpPr>
        <p:sp>
          <p:nvSpPr>
            <p:cNvPr id="3" name="TextBox 3"/>
            <p:cNvSpPr txBox="1"/>
            <p:nvPr/>
          </p:nvSpPr>
          <p:spPr>
            <a:xfrm>
              <a:off x="0" y="1906340"/>
              <a:ext cx="10947258" cy="584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800" spc="112" dirty="0">
                  <a:solidFill>
                    <a:srgbClr val="1B344D"/>
                  </a:solidFill>
                  <a:latin typeface="Nunito Sans Bold Bold"/>
                </a:rPr>
                <a:t>OUTLINE OF TOPICS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0947258" cy="1354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400"/>
                </a:lnSpc>
              </a:pPr>
              <a:r>
                <a:rPr lang="en-US" sz="4800" dirty="0">
                  <a:solidFill>
                    <a:srgbClr val="1B344D"/>
                  </a:solidFill>
                  <a:latin typeface="Nunito Sans Black"/>
                </a:rPr>
                <a:t>Presentation at a glance</a:t>
              </a:r>
              <a:endParaRPr lang="en-US" sz="7000" dirty="0">
                <a:solidFill>
                  <a:srgbClr val="1B344D"/>
                </a:solidFill>
                <a:latin typeface="Nunito Sans Black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223743" y="3598550"/>
              <a:ext cx="11171001" cy="57451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3200" dirty="0">
                  <a:solidFill>
                    <a:srgbClr val="1B344D"/>
                  </a:solidFill>
                  <a:latin typeface="Nunito Sans Regular"/>
                </a:rPr>
                <a:t>Jean Monnet Activities – what is a Jean Monet Chair? </a:t>
              </a:r>
            </a:p>
            <a:p>
              <a:pPr algn="l">
                <a:lnSpc>
                  <a:spcPts val="2800"/>
                </a:lnSpc>
              </a:pPr>
              <a:endParaRPr lang="en-US" sz="3200" dirty="0">
                <a:solidFill>
                  <a:srgbClr val="1B344D"/>
                </a:solidFill>
                <a:latin typeface="Nunito Sans Regular"/>
              </a:endParaRPr>
            </a:p>
            <a:p>
              <a:pPr algn="l">
                <a:lnSpc>
                  <a:spcPts val="2800"/>
                </a:lnSpc>
              </a:pPr>
              <a:r>
                <a:rPr lang="en-US" sz="3200" dirty="0">
                  <a:solidFill>
                    <a:srgbClr val="1B344D"/>
                  </a:solidFill>
                  <a:latin typeface="Nunito Sans Regular"/>
                </a:rPr>
                <a:t>Why to apply for a Jean Monnet Activity</a:t>
              </a:r>
            </a:p>
            <a:p>
              <a:pPr algn="l">
                <a:lnSpc>
                  <a:spcPts val="2800"/>
                </a:lnSpc>
              </a:pPr>
              <a:endParaRPr lang="en-US" sz="3200" dirty="0">
                <a:solidFill>
                  <a:srgbClr val="1B344D"/>
                </a:solidFill>
                <a:latin typeface="Nunito Sans Regular"/>
              </a:endParaRPr>
            </a:p>
            <a:p>
              <a:pPr algn="l">
                <a:lnSpc>
                  <a:spcPts val="2800"/>
                </a:lnSpc>
              </a:pPr>
              <a:r>
                <a:rPr lang="en-US" sz="3200" dirty="0">
                  <a:solidFill>
                    <a:srgbClr val="1B344D"/>
                  </a:solidFill>
                  <a:latin typeface="Nunito Sans Regular"/>
                </a:rPr>
                <a:t>Background for applying</a:t>
              </a:r>
            </a:p>
            <a:p>
              <a:pPr>
                <a:lnSpc>
                  <a:spcPts val="2800"/>
                </a:lnSpc>
              </a:pPr>
              <a:endParaRPr lang="en-US" sz="3200" dirty="0">
                <a:solidFill>
                  <a:srgbClr val="1B344D"/>
                </a:solidFill>
                <a:latin typeface="Nunito Sans Regular"/>
              </a:endParaRPr>
            </a:p>
            <a:p>
              <a:pPr>
                <a:lnSpc>
                  <a:spcPts val="2800"/>
                </a:lnSpc>
              </a:pPr>
              <a:r>
                <a:rPr lang="en-US" sz="3200" dirty="0">
                  <a:solidFill>
                    <a:srgbClr val="1B344D"/>
                  </a:solidFill>
                  <a:latin typeface="Nunito Sans Regular"/>
                </a:rPr>
                <a:t>Writing and shaping </a:t>
              </a:r>
              <a:r>
                <a:rPr lang="en-GB" sz="2800" i="1" dirty="0"/>
                <a:t>EEAABAC</a:t>
              </a:r>
            </a:p>
            <a:p>
              <a:pPr>
                <a:lnSpc>
                  <a:spcPts val="2800"/>
                </a:lnSpc>
              </a:pPr>
              <a:endParaRPr lang="en-GB" sz="3200" dirty="0">
                <a:solidFill>
                  <a:srgbClr val="1B344D"/>
                </a:solidFill>
                <a:latin typeface="Nunito Sans Regular"/>
              </a:endParaRPr>
            </a:p>
            <a:p>
              <a:pPr>
                <a:lnSpc>
                  <a:spcPts val="2800"/>
                </a:lnSpc>
              </a:pPr>
              <a:r>
                <a:rPr lang="en-GB" sz="3200" dirty="0">
                  <a:solidFill>
                    <a:srgbClr val="1B344D"/>
                  </a:solidFill>
                  <a:latin typeface="Nunito Sans Regular"/>
                </a:rPr>
                <a:t>Preparation and Implementation of the project</a:t>
              </a:r>
            </a:p>
            <a:p>
              <a:pPr>
                <a:lnSpc>
                  <a:spcPts val="2800"/>
                </a:lnSpc>
              </a:pPr>
              <a:endParaRPr lang="en-US" sz="3200" dirty="0">
                <a:solidFill>
                  <a:srgbClr val="1B344D"/>
                </a:solidFill>
                <a:latin typeface="Nunito Sans Regular"/>
              </a:endParaRPr>
            </a:p>
            <a:p>
              <a:pPr>
                <a:lnSpc>
                  <a:spcPts val="2800"/>
                </a:lnSpc>
              </a:pPr>
              <a:r>
                <a:rPr lang="en-US" sz="3200" dirty="0">
                  <a:solidFill>
                    <a:srgbClr val="1B344D"/>
                  </a:solidFill>
                  <a:latin typeface="Nunito Sans Regular"/>
                </a:rPr>
                <a:t>Impact on University and community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3008704"/>
              <a:ext cx="10947258" cy="12700"/>
            </a:xfrm>
            <a:prstGeom prst="rect">
              <a:avLst/>
            </a:prstGeom>
            <a:solidFill>
              <a:srgbClr val="C0F0F7"/>
            </a:solidFill>
          </p:spPr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45" y="190500"/>
            <a:ext cx="1568142" cy="11094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88" y="190500"/>
            <a:ext cx="1005896" cy="11094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697200" y="94869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15.10.2020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1B344D"/>
                </a:solidFill>
                <a:latin typeface="Nunito Sans Regular"/>
              </a:rPr>
              <a:t>Jean Monnet Activities – what is a Jean Monet Chair? ⃰  </a:t>
            </a:r>
            <a:br>
              <a:rPr lang="en-US" dirty="0">
                <a:solidFill>
                  <a:srgbClr val="1B344D"/>
                </a:solidFill>
                <a:latin typeface="Nunito Sans Regular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095500"/>
            <a:ext cx="15773400" cy="716994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A Jean Monnet Chair is a teaching post with a </a:t>
            </a:r>
            <a:r>
              <a:rPr lang="en-US" dirty="0" err="1"/>
              <a:t>specialisation</a:t>
            </a:r>
            <a:r>
              <a:rPr lang="en-US" dirty="0"/>
              <a:t> in European Union studies for university professors. It can only be held by one professor, who must provide the minimum of 90 teaching hours per academic year over a period of three consecutive years.</a:t>
            </a:r>
          </a:p>
          <a:p>
            <a:pPr algn="just"/>
            <a:r>
              <a:rPr lang="en-US" dirty="0"/>
              <a:t>Additional activities each year</a:t>
            </a:r>
          </a:p>
          <a:p>
            <a:pPr lvl="1" algn="just"/>
            <a:r>
              <a:rPr lang="en-US" dirty="0"/>
              <a:t>provide teaching/lectures to students from other departments (e.g. architecture, medicine, </a:t>
            </a:r>
            <a:r>
              <a:rPr lang="en-US" dirty="0" err="1"/>
              <a:t>etc</a:t>
            </a:r>
            <a:r>
              <a:rPr lang="en-US" dirty="0"/>
              <a:t>) to better prepare them for their future professional life</a:t>
            </a:r>
          </a:p>
          <a:p>
            <a:pPr lvl="1" algn="just"/>
            <a:r>
              <a:rPr lang="en-US" dirty="0"/>
              <a:t>encourage, advise and mentor young teachers and researchers in EU studies subject areas</a:t>
            </a:r>
          </a:p>
          <a:p>
            <a:pPr lvl="1" algn="just"/>
            <a:r>
              <a:rPr lang="en-US" dirty="0"/>
              <a:t>conduct, monitor and supervise research on EU subjects for other educational levels such as teacher training and compulsory education</a:t>
            </a:r>
          </a:p>
          <a:p>
            <a:pPr lvl="1" algn="just"/>
            <a:r>
              <a:rPr lang="en-US" dirty="0"/>
              <a:t>conferences, seminars/webinars, workshops, etc. targeting policy makers at local, regional and national level as well as civil society</a:t>
            </a:r>
          </a:p>
          <a:p>
            <a:pPr algn="just"/>
            <a:r>
              <a:rPr lang="en-US" dirty="0"/>
              <a:t>Always bear in mind to consult the whole detailed Erasmus+ </a:t>
            </a:r>
            <a:r>
              <a:rPr lang="en-US" dirty="0" err="1"/>
              <a:t>Programme</a:t>
            </a:r>
            <a:r>
              <a:rPr lang="en-US" dirty="0"/>
              <a:t> Guide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>
                <a:latin typeface="Nunito Sans Regular" panose="020B0604020202020204" charset="0"/>
              </a:rPr>
              <a:t>⃰https://eacea.ec.europa.eu/</a:t>
            </a:r>
            <a:r>
              <a:rPr lang="en-US" dirty="0" err="1">
                <a:latin typeface="Nunito Sans Regular" panose="020B0604020202020204" charset="0"/>
              </a:rPr>
              <a:t>erasmus</a:t>
            </a:r>
            <a:r>
              <a:rPr lang="en-US" dirty="0">
                <a:latin typeface="Nunito Sans Regular" panose="020B0604020202020204" charset="0"/>
              </a:rPr>
              <a:t>-plus/actions/jean-</a:t>
            </a:r>
            <a:r>
              <a:rPr lang="en-US" dirty="0" err="1">
                <a:latin typeface="Nunito Sans Regular" panose="020B0604020202020204" charset="0"/>
              </a:rPr>
              <a:t>monnet</a:t>
            </a:r>
            <a:r>
              <a:rPr lang="en-US" dirty="0">
                <a:latin typeface="Nunito Sans Regular" panose="020B0604020202020204" charset="0"/>
              </a:rPr>
              <a:t>/jean-</a:t>
            </a:r>
            <a:r>
              <a:rPr lang="en-US" dirty="0" err="1">
                <a:latin typeface="Nunito Sans Regular" panose="020B0604020202020204" charset="0"/>
              </a:rPr>
              <a:t>monnet</a:t>
            </a:r>
            <a:r>
              <a:rPr lang="en-US" dirty="0">
                <a:latin typeface="Nunito Sans Regular" panose="020B0604020202020204" charset="0"/>
              </a:rPr>
              <a:t>-</a:t>
            </a:r>
            <a:r>
              <a:rPr lang="en-US" dirty="0" err="1">
                <a:latin typeface="Nunito Sans Regular" panose="020B0604020202020204" charset="0"/>
              </a:rPr>
              <a:t>chairs_en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60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1B344D"/>
                </a:solidFill>
                <a:latin typeface="Nunito Sans Regular"/>
              </a:rPr>
              <a:t>Why to apply for a Jean Monnet Activity</a:t>
            </a:r>
            <a:br>
              <a:rPr lang="en-US" dirty="0">
                <a:solidFill>
                  <a:srgbClr val="1B344D"/>
                </a:solidFill>
                <a:latin typeface="Nunito Sans Regular"/>
              </a:rPr>
            </a:br>
            <a:br>
              <a:rPr lang="en-US" dirty="0">
                <a:solidFill>
                  <a:srgbClr val="1B344D"/>
                </a:solidFill>
                <a:latin typeface="Nunito Sans Regular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095500"/>
            <a:ext cx="15773400" cy="7169945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Enhancing the EU topics within institutions </a:t>
            </a:r>
          </a:p>
          <a:p>
            <a:pPr algn="just"/>
            <a:r>
              <a:rPr lang="en-US" dirty="0"/>
              <a:t>Prestige of the award, Building a curriculum in academia </a:t>
            </a:r>
          </a:p>
          <a:p>
            <a:pPr algn="just"/>
            <a:r>
              <a:rPr lang="en-US" dirty="0"/>
              <a:t>Well supported from the Agency</a:t>
            </a:r>
          </a:p>
          <a:p>
            <a:pPr algn="just"/>
            <a:r>
              <a:rPr lang="en-US" dirty="0"/>
              <a:t>Teaching in EU related topics </a:t>
            </a:r>
          </a:p>
          <a:p>
            <a:pPr algn="just"/>
            <a:r>
              <a:rPr lang="en-US" dirty="0"/>
              <a:t>Commitment to conduct research of quality </a:t>
            </a:r>
          </a:p>
          <a:p>
            <a:pPr algn="just"/>
            <a:r>
              <a:rPr lang="en-US" dirty="0"/>
              <a:t>To have a considerable impact on HEI, Institutions and stakeholders (which derives from the prestige of the Activity) that may be lower if not within a JM activity and with EU support</a:t>
            </a:r>
          </a:p>
          <a:p>
            <a:pPr algn="just"/>
            <a:r>
              <a:rPr lang="en-US" dirty="0"/>
              <a:t>To disseminate faster and to reach a higher number of beneficiaries like professionals, students and young researchers </a:t>
            </a:r>
          </a:p>
          <a:p>
            <a:pPr algn="just"/>
            <a:r>
              <a:rPr lang="en-US" dirty="0"/>
              <a:t>Etc.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1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B344D"/>
                </a:solidFill>
                <a:latin typeface="Nunito Sans Regular"/>
              </a:rPr>
              <a:t>Background for applying </a:t>
            </a:r>
            <a:br>
              <a:rPr lang="en-US" dirty="0">
                <a:solidFill>
                  <a:srgbClr val="1B344D"/>
                </a:solidFill>
                <a:latin typeface="Nunito Sans Regular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095500"/>
            <a:ext cx="15773400" cy="7169945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A good idea of teaching and research</a:t>
            </a:r>
          </a:p>
          <a:p>
            <a:pPr algn="just"/>
            <a:r>
              <a:rPr lang="en-US" dirty="0"/>
              <a:t>An excellent team  </a:t>
            </a:r>
          </a:p>
          <a:p>
            <a:pPr algn="just"/>
            <a:r>
              <a:rPr lang="en-US" dirty="0"/>
              <a:t>A good prior curriculum of the team members with focus in EU topics</a:t>
            </a:r>
          </a:p>
          <a:p>
            <a:pPr algn="just"/>
            <a:r>
              <a:rPr lang="en-US" dirty="0"/>
              <a:t>An excellent preparation in reading carefully the </a:t>
            </a:r>
            <a:r>
              <a:rPr lang="en-US" dirty="0" err="1"/>
              <a:t>Programme</a:t>
            </a:r>
            <a:r>
              <a:rPr lang="en-US" dirty="0"/>
              <a:t> Guide</a:t>
            </a:r>
          </a:p>
          <a:p>
            <a:pPr algn="just"/>
            <a:r>
              <a:rPr lang="en-US" dirty="0"/>
              <a:t>A realistic assessment of the need for an action in the specific field</a:t>
            </a:r>
          </a:p>
          <a:p>
            <a:pPr lvl="1" algn="just"/>
            <a:r>
              <a:rPr lang="en-US" dirty="0"/>
              <a:t>We shifted the focus of the research in last year application</a:t>
            </a:r>
          </a:p>
          <a:p>
            <a:pPr lvl="1" algn="just"/>
            <a:r>
              <a:rPr lang="en-US" dirty="0"/>
              <a:t>2 years ago our application was not selected and we learned lessons from the received review</a:t>
            </a:r>
          </a:p>
          <a:p>
            <a:pPr algn="just"/>
            <a:r>
              <a:rPr lang="en-US" dirty="0"/>
              <a:t>A strong institutional support </a:t>
            </a:r>
          </a:p>
          <a:p>
            <a:pPr lvl="1" algn="just"/>
            <a:r>
              <a:rPr lang="en-US" dirty="0"/>
              <a:t>To avoid threats during implementation </a:t>
            </a:r>
          </a:p>
          <a:p>
            <a:pPr lvl="1"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84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B344D"/>
                </a:solidFill>
                <a:latin typeface="Nunito Sans Regular"/>
              </a:rPr>
              <a:t>Writing and shaping  EEAABAC</a:t>
            </a:r>
            <a:br>
              <a:rPr lang="en-US" dirty="0">
                <a:solidFill>
                  <a:srgbClr val="1B344D"/>
                </a:solidFill>
                <a:latin typeface="Nunito Sans Regular"/>
              </a:rPr>
            </a:br>
            <a:endParaRPr lang="en-US" dirty="0">
              <a:solidFill>
                <a:srgbClr val="1B344D"/>
              </a:solidFill>
              <a:latin typeface="Nunito Sans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095500"/>
            <a:ext cx="15773400" cy="716994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A good idea of teaching and research</a:t>
            </a:r>
          </a:p>
          <a:p>
            <a:pPr algn="just"/>
            <a:r>
              <a:rPr lang="en-US" dirty="0"/>
              <a:t>An excellent team  </a:t>
            </a:r>
          </a:p>
          <a:p>
            <a:pPr algn="just"/>
            <a:r>
              <a:rPr lang="en-US" dirty="0"/>
              <a:t>Project at a glance</a:t>
            </a:r>
          </a:p>
          <a:p>
            <a:pPr lvl="1" algn="just"/>
            <a:r>
              <a:rPr lang="en-US" dirty="0"/>
              <a:t> aims to raise awareness, increase teaching in EU law within University of Elbasan, creating a highly expertise panel for debating on EU acquis adoption, perform quality research and reaching a large number of beneficiaries through deliverables even after the project.</a:t>
            </a:r>
          </a:p>
          <a:p>
            <a:pPr lvl="1" algn="just"/>
            <a:r>
              <a:rPr lang="en-US" dirty="0"/>
              <a:t>Improving courses in EU law and proposing new courses for students in EU related topics (ongoing)</a:t>
            </a:r>
          </a:p>
          <a:p>
            <a:pPr lvl="1" algn="just"/>
            <a:r>
              <a:rPr lang="en-US" dirty="0"/>
              <a:t>research will be focused on acquis adoption in Albania, dealing with the state of art, the achievements so far, importance of a correct and faster approximation, problematics and solutions for the ongoing process of legal harmonization</a:t>
            </a:r>
          </a:p>
          <a:p>
            <a:pPr lvl="2" algn="just"/>
            <a:r>
              <a:rPr lang="en-US" dirty="0"/>
              <a:t>1 monograph </a:t>
            </a:r>
          </a:p>
          <a:p>
            <a:pPr lvl="2" algn="just"/>
            <a:r>
              <a:rPr lang="en-US" dirty="0"/>
              <a:t>2 articles</a:t>
            </a:r>
          </a:p>
          <a:p>
            <a:pPr lvl="1" algn="just"/>
            <a:r>
              <a:rPr lang="en-US" dirty="0"/>
              <a:t>Organizing 2 events </a:t>
            </a:r>
          </a:p>
          <a:p>
            <a:pPr lvl="2" algn="just"/>
            <a:r>
              <a:rPr lang="en-US" dirty="0"/>
              <a:t>Roundtable</a:t>
            </a:r>
          </a:p>
          <a:p>
            <a:pPr lvl="2" algn="just"/>
            <a:r>
              <a:rPr lang="en-US" dirty="0"/>
              <a:t>Conference</a:t>
            </a:r>
          </a:p>
          <a:p>
            <a:pPr lvl="1" algn="just"/>
            <a:r>
              <a:rPr lang="en-US" dirty="0"/>
              <a:t>Launching a website of the Chair </a:t>
            </a:r>
          </a:p>
          <a:p>
            <a:pPr lvl="1" algn="just"/>
            <a:r>
              <a:rPr lang="en-US" dirty="0"/>
              <a:t>Presence in medium (active in local media during the first year)</a:t>
            </a:r>
          </a:p>
          <a:p>
            <a:pPr lvl="1"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65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1B344D"/>
                </a:solidFill>
                <a:latin typeface="Nunito Sans Regular"/>
              </a:rPr>
              <a:t>Preparation and Implementation of the project</a:t>
            </a:r>
            <a:br>
              <a:rPr lang="en-US" dirty="0">
                <a:solidFill>
                  <a:srgbClr val="1B344D"/>
                </a:solidFill>
                <a:latin typeface="Nunito Sans Regular"/>
              </a:rPr>
            </a:br>
            <a:endParaRPr lang="en-US" dirty="0">
              <a:solidFill>
                <a:srgbClr val="1B344D"/>
              </a:solidFill>
              <a:latin typeface="Nunito Sans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095500"/>
            <a:ext cx="15773400" cy="7169945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Preparing syllabuses</a:t>
            </a:r>
          </a:p>
          <a:p>
            <a:pPr algn="just"/>
            <a:r>
              <a:rPr lang="en-US" dirty="0"/>
              <a:t>Preparing curricula – flexibility of the University to embrace new topics</a:t>
            </a:r>
          </a:p>
          <a:p>
            <a:pPr lvl="1" algn="just"/>
            <a:r>
              <a:rPr lang="en-US" dirty="0"/>
              <a:t>Inclusion within curricula of mandatory and elective courses (this year to be offered in the whole Faculty as </a:t>
            </a:r>
            <a:r>
              <a:rPr lang="en-US" dirty="0" err="1"/>
              <a:t>extracurriculum</a:t>
            </a:r>
            <a:r>
              <a:rPr lang="en-US" dirty="0"/>
              <a:t> courses)</a:t>
            </a:r>
          </a:p>
          <a:p>
            <a:pPr lvl="1" algn="just"/>
            <a:r>
              <a:rPr lang="en-US" dirty="0"/>
              <a:t>Main aim is to be ready to activate a Master program on EU topics</a:t>
            </a:r>
          </a:p>
          <a:p>
            <a:pPr algn="just"/>
            <a:r>
              <a:rPr lang="en-US" dirty="0"/>
              <a:t>Covid-19 threat in terms of implementation and a good dissemination</a:t>
            </a:r>
          </a:p>
          <a:p>
            <a:pPr lvl="1" algn="just"/>
            <a:r>
              <a:rPr lang="en-US" dirty="0"/>
              <a:t>As foreseen there was a delay in starting of the project and organizing events due to Covid-19 (3-6 months)</a:t>
            </a:r>
          </a:p>
          <a:p>
            <a:pPr lvl="1" algn="just"/>
            <a:r>
              <a:rPr lang="en-US" dirty="0"/>
              <a:t>Impact on dissemination and visibility of the Chair</a:t>
            </a:r>
          </a:p>
          <a:p>
            <a:pPr algn="just"/>
            <a:r>
              <a:rPr lang="en-US" dirty="0"/>
              <a:t>Preparation of the lay out of the website (coming soon)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455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dirty="0">
                <a:solidFill>
                  <a:srgbClr val="1B344D"/>
                </a:solidFill>
                <a:latin typeface="Nunito Sans Regular"/>
              </a:rPr>
              <a:t>Impact on University and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095500"/>
            <a:ext cx="15773400" cy="7169945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Expected impact</a:t>
            </a:r>
          </a:p>
          <a:p>
            <a:pPr lvl="1" algn="just"/>
            <a:r>
              <a:rPr lang="en-US" dirty="0"/>
              <a:t>University</a:t>
            </a:r>
          </a:p>
          <a:p>
            <a:pPr lvl="1" algn="just"/>
            <a:r>
              <a:rPr lang="en-US" dirty="0"/>
              <a:t>Community</a:t>
            </a:r>
          </a:p>
          <a:p>
            <a:pPr lvl="1" algn="just"/>
            <a:endParaRPr lang="en-US" dirty="0"/>
          </a:p>
          <a:p>
            <a:pPr algn="just"/>
            <a:r>
              <a:rPr lang="en-US" dirty="0"/>
              <a:t>Constant assessment of the project during its lifetime</a:t>
            </a:r>
          </a:p>
          <a:p>
            <a:pPr algn="just"/>
            <a:r>
              <a:rPr lang="en-US" dirty="0"/>
              <a:t>Higher impact of the research in the scientific community </a:t>
            </a:r>
          </a:p>
          <a:p>
            <a:pPr lvl="1" algn="just"/>
            <a:r>
              <a:rPr lang="en-US" dirty="0"/>
              <a:t>The EU enlargement is an important issue in EU now </a:t>
            </a:r>
          </a:p>
          <a:p>
            <a:pPr lvl="1" algn="just"/>
            <a:r>
              <a:rPr lang="en-US" dirty="0"/>
              <a:t>Events will raise award on EU and also give important insights of the enlargement process in Albania</a:t>
            </a:r>
          </a:p>
          <a:p>
            <a:pPr algn="just"/>
            <a:r>
              <a:rPr lang="en-US" dirty="0"/>
              <a:t>High impact on students and professionals of the Summer School (prepared for launching)</a:t>
            </a:r>
          </a:p>
          <a:p>
            <a:pPr lvl="1" algn="just"/>
            <a:r>
              <a:rPr lang="en-US" dirty="0"/>
              <a:t>EU Law and Institutions for the professionals  of the future</a:t>
            </a:r>
          </a:p>
        </p:txBody>
      </p:sp>
    </p:spTree>
    <p:extLst>
      <p:ext uri="{BB962C8B-B14F-4D97-AF65-F5344CB8AC3E}">
        <p14:creationId xmlns:p14="http://schemas.microsoft.com/office/powerpoint/2010/main" val="556574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80034" y="1643471"/>
            <a:ext cx="7568010" cy="8853270"/>
            <a:chOff x="-314715" y="-9525"/>
            <a:chExt cx="10090680" cy="11804356"/>
          </a:xfrm>
        </p:grpSpPr>
        <p:sp>
          <p:nvSpPr>
            <p:cNvPr id="3" name="AutoShape 3"/>
            <p:cNvSpPr/>
            <p:nvPr/>
          </p:nvSpPr>
          <p:spPr>
            <a:xfrm>
              <a:off x="0" y="1521054"/>
              <a:ext cx="9461252" cy="12752"/>
            </a:xfrm>
            <a:prstGeom prst="rect">
              <a:avLst/>
            </a:prstGeom>
            <a:solidFill>
              <a:srgbClr val="C0F0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9461252" cy="1426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7000" dirty="0">
                  <a:solidFill>
                    <a:srgbClr val="1B344D"/>
                  </a:solidFill>
                  <a:latin typeface="Nunito Sans Black"/>
                </a:rPr>
                <a:t>Contacts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314715" y="1696344"/>
              <a:ext cx="10090680" cy="100984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3600" dirty="0">
                  <a:solidFill>
                    <a:srgbClr val="1B344D"/>
                  </a:solidFill>
                  <a:latin typeface="Nunito Sans Regular"/>
                </a:rPr>
                <a:t>Assoc. Prof. Dr. Arber </a:t>
              </a:r>
              <a:r>
                <a:rPr lang="en-US" sz="3600" dirty="0" err="1">
                  <a:solidFill>
                    <a:srgbClr val="1B344D"/>
                  </a:solidFill>
                  <a:latin typeface="Nunito Sans Regular"/>
                </a:rPr>
                <a:t>Gjeta</a:t>
              </a:r>
              <a:endParaRPr lang="en-US" sz="3600" dirty="0">
                <a:solidFill>
                  <a:srgbClr val="1B344D"/>
                </a:solidFill>
                <a:latin typeface="Nunito Sans Regular"/>
              </a:endParaRPr>
            </a:p>
            <a:p>
              <a:pPr algn="l">
                <a:lnSpc>
                  <a:spcPts val="2800"/>
                </a:lnSpc>
              </a:pPr>
              <a:endParaRPr lang="en-US" sz="3600" dirty="0">
                <a:solidFill>
                  <a:srgbClr val="1B344D"/>
                </a:solidFill>
                <a:latin typeface="Nunito Sans Regular"/>
              </a:endParaRPr>
            </a:p>
            <a:p>
              <a:pPr algn="l">
                <a:lnSpc>
                  <a:spcPts val="2800"/>
                </a:lnSpc>
              </a:pPr>
              <a:r>
                <a:rPr lang="en-US" sz="3200" dirty="0">
                  <a:solidFill>
                    <a:srgbClr val="1B344D"/>
                  </a:solidFill>
                  <a:latin typeface="Nunito Sans Regular"/>
                </a:rPr>
                <a:t>Professor of Business Law</a:t>
              </a:r>
            </a:p>
            <a:p>
              <a:pPr algn="l">
                <a:lnSpc>
                  <a:spcPts val="2800"/>
                </a:lnSpc>
              </a:pPr>
              <a:r>
                <a:rPr lang="en-US" sz="3200" dirty="0">
                  <a:solidFill>
                    <a:srgbClr val="1B344D"/>
                  </a:solidFill>
                  <a:latin typeface="Nunito Sans Regular"/>
                </a:rPr>
                <a:t>Head of Department of Law, </a:t>
              </a:r>
            </a:p>
            <a:p>
              <a:pPr algn="l">
                <a:lnSpc>
                  <a:spcPts val="2800"/>
                </a:lnSpc>
              </a:pPr>
              <a:r>
                <a:rPr lang="en-US" sz="3200" dirty="0">
                  <a:solidFill>
                    <a:srgbClr val="1B344D"/>
                  </a:solidFill>
                  <a:latin typeface="Nunito Sans Regular"/>
                </a:rPr>
                <a:t>Faculty of Economics, UE </a:t>
              </a:r>
            </a:p>
            <a:p>
              <a:pPr algn="l">
                <a:lnSpc>
                  <a:spcPts val="2800"/>
                </a:lnSpc>
              </a:pPr>
              <a:r>
                <a:rPr lang="en-US" sz="3200" dirty="0">
                  <a:solidFill>
                    <a:srgbClr val="1B344D"/>
                  </a:solidFill>
                  <a:latin typeface="Nunito Sans Regular"/>
                </a:rPr>
                <a:t>Email: </a:t>
              </a:r>
              <a:r>
                <a:rPr lang="en-US" sz="3200" dirty="0">
                  <a:solidFill>
                    <a:srgbClr val="1B344D"/>
                  </a:solidFill>
                  <a:latin typeface="Nunito Sans Regular"/>
                  <a:hlinkClick r:id="rId2"/>
                </a:rPr>
                <a:t>arber.gjeta@uniel.edu.al</a:t>
              </a:r>
              <a:endParaRPr lang="en-US" sz="3200" dirty="0">
                <a:solidFill>
                  <a:srgbClr val="1B344D"/>
                </a:solidFill>
                <a:latin typeface="Nunito Sans Regular"/>
              </a:endParaRPr>
            </a:p>
            <a:p>
              <a:pPr algn="l">
                <a:lnSpc>
                  <a:spcPts val="2800"/>
                </a:lnSpc>
              </a:pPr>
              <a:endParaRPr lang="en-US" sz="2000" dirty="0">
                <a:solidFill>
                  <a:srgbClr val="1B344D"/>
                </a:solidFill>
                <a:latin typeface="Nunito Sans Regular"/>
              </a:endParaRPr>
            </a:p>
            <a:p>
              <a:pPr algn="l">
                <a:lnSpc>
                  <a:spcPts val="2800"/>
                </a:lnSpc>
              </a:pPr>
              <a:r>
                <a:rPr lang="en-US" sz="3600" dirty="0">
                  <a:solidFill>
                    <a:srgbClr val="1B344D"/>
                  </a:solidFill>
                  <a:latin typeface="Nunito Sans Regular"/>
                </a:rPr>
                <a:t>Dr. </a:t>
              </a:r>
              <a:r>
                <a:rPr lang="en-US" sz="3600" dirty="0" err="1">
                  <a:solidFill>
                    <a:srgbClr val="1B344D"/>
                  </a:solidFill>
                  <a:latin typeface="Nunito Sans Regular"/>
                </a:rPr>
                <a:t>Anduena</a:t>
              </a:r>
              <a:r>
                <a:rPr lang="en-US" sz="3600" dirty="0">
                  <a:solidFill>
                    <a:srgbClr val="1B344D"/>
                  </a:solidFill>
                  <a:latin typeface="Nunito Sans Regular"/>
                </a:rPr>
                <a:t> </a:t>
              </a:r>
              <a:r>
                <a:rPr lang="en-US" sz="3600" dirty="0" err="1">
                  <a:solidFill>
                    <a:srgbClr val="1B344D"/>
                  </a:solidFill>
                  <a:latin typeface="Nunito Sans Regular"/>
                </a:rPr>
                <a:t>Gjevori</a:t>
              </a:r>
              <a:endParaRPr lang="en-US" sz="3600" dirty="0">
                <a:solidFill>
                  <a:srgbClr val="1B344D"/>
                </a:solidFill>
                <a:latin typeface="Nunito Sans Regular"/>
              </a:endParaRPr>
            </a:p>
            <a:p>
              <a:pPr algn="l">
                <a:lnSpc>
                  <a:spcPts val="2800"/>
                </a:lnSpc>
              </a:pPr>
              <a:endParaRPr lang="en-US" sz="3200" dirty="0">
                <a:solidFill>
                  <a:srgbClr val="1B344D"/>
                </a:solidFill>
                <a:latin typeface="Nunito Sans Regular"/>
              </a:endParaRPr>
            </a:p>
            <a:p>
              <a:pPr algn="l">
                <a:lnSpc>
                  <a:spcPts val="2800"/>
                </a:lnSpc>
              </a:pPr>
              <a:r>
                <a:rPr lang="en-US" sz="3200" dirty="0">
                  <a:solidFill>
                    <a:srgbClr val="1B344D"/>
                  </a:solidFill>
                  <a:latin typeface="Nunito Sans Regular"/>
                </a:rPr>
                <a:t>Professor of EU and International Law</a:t>
              </a:r>
            </a:p>
            <a:p>
              <a:pPr algn="l">
                <a:lnSpc>
                  <a:spcPts val="2800"/>
                </a:lnSpc>
              </a:pPr>
              <a:r>
                <a:rPr lang="en-US" sz="3200" dirty="0">
                  <a:solidFill>
                    <a:srgbClr val="1B344D"/>
                  </a:solidFill>
                  <a:latin typeface="Nunito Sans Regular"/>
                </a:rPr>
                <a:t>Department of Law, </a:t>
              </a:r>
            </a:p>
            <a:p>
              <a:pPr algn="l">
                <a:lnSpc>
                  <a:spcPts val="2800"/>
                </a:lnSpc>
              </a:pPr>
              <a:r>
                <a:rPr lang="en-US" sz="3200" dirty="0">
                  <a:solidFill>
                    <a:srgbClr val="1B344D"/>
                  </a:solidFill>
                  <a:latin typeface="Nunito Sans Regular"/>
                </a:rPr>
                <a:t>Faculty of Economics, UE </a:t>
              </a:r>
            </a:p>
            <a:p>
              <a:pPr algn="l">
                <a:lnSpc>
                  <a:spcPts val="2800"/>
                </a:lnSpc>
              </a:pPr>
              <a:r>
                <a:rPr lang="en-US" sz="3200" dirty="0">
                  <a:solidFill>
                    <a:srgbClr val="1B344D"/>
                  </a:solidFill>
                  <a:latin typeface="Nunito Sans Regular"/>
                </a:rPr>
                <a:t>Email: </a:t>
              </a:r>
              <a:r>
                <a:rPr lang="en-US" sz="3200" dirty="0">
                  <a:solidFill>
                    <a:srgbClr val="1B344D"/>
                  </a:solidFill>
                  <a:latin typeface="Nunito Sans Regular"/>
                  <a:hlinkClick r:id="rId3"/>
                </a:rPr>
                <a:t>anduena.gjevori@uniel.edu.al</a:t>
              </a:r>
              <a:r>
                <a:rPr lang="en-US" sz="3200" dirty="0">
                  <a:solidFill>
                    <a:srgbClr val="1B344D"/>
                  </a:solidFill>
                  <a:latin typeface="Nunito Sans Regular"/>
                </a:rPr>
                <a:t> </a:t>
              </a:r>
            </a:p>
            <a:p>
              <a:pPr algn="l">
                <a:lnSpc>
                  <a:spcPts val="2800"/>
                </a:lnSpc>
              </a:pPr>
              <a:endParaRPr lang="en-US" sz="3200" dirty="0">
                <a:solidFill>
                  <a:srgbClr val="1B344D"/>
                </a:solidFill>
                <a:latin typeface="Nunito Sans Regular"/>
              </a:endParaRPr>
            </a:p>
            <a:p>
              <a:pPr algn="l">
                <a:lnSpc>
                  <a:spcPts val="2800"/>
                </a:lnSpc>
              </a:pPr>
              <a:r>
                <a:rPr lang="en-US" sz="3600" dirty="0">
                  <a:solidFill>
                    <a:srgbClr val="1B344D"/>
                  </a:solidFill>
                  <a:latin typeface="Nunito Sans Regular"/>
                </a:rPr>
                <a:t>Dr. </a:t>
              </a:r>
              <a:r>
                <a:rPr lang="en-US" sz="3600" dirty="0" err="1">
                  <a:solidFill>
                    <a:srgbClr val="1B344D"/>
                  </a:solidFill>
                  <a:latin typeface="Nunito Sans Regular"/>
                </a:rPr>
                <a:t>Artan</a:t>
              </a:r>
              <a:r>
                <a:rPr lang="en-US" sz="3600" dirty="0">
                  <a:solidFill>
                    <a:srgbClr val="1B344D"/>
                  </a:solidFill>
                  <a:latin typeface="Nunito Sans Regular"/>
                </a:rPr>
                <a:t> </a:t>
              </a:r>
              <a:r>
                <a:rPr lang="en-US" sz="3600" dirty="0" err="1">
                  <a:solidFill>
                    <a:srgbClr val="1B344D"/>
                  </a:solidFill>
                  <a:latin typeface="Nunito Sans Regular"/>
                </a:rPr>
                <a:t>Spahiu</a:t>
              </a:r>
              <a:endParaRPr lang="en-US" sz="3600" dirty="0">
                <a:solidFill>
                  <a:srgbClr val="1B344D"/>
                </a:solidFill>
                <a:latin typeface="Nunito Sans Regular"/>
              </a:endParaRPr>
            </a:p>
            <a:p>
              <a:pPr algn="l">
                <a:lnSpc>
                  <a:spcPts val="2800"/>
                </a:lnSpc>
              </a:pPr>
              <a:endParaRPr lang="en-US" sz="3200" dirty="0">
                <a:solidFill>
                  <a:srgbClr val="1B344D"/>
                </a:solidFill>
                <a:latin typeface="Nunito Sans Regular"/>
              </a:endParaRPr>
            </a:p>
            <a:p>
              <a:pPr algn="l">
                <a:lnSpc>
                  <a:spcPts val="2800"/>
                </a:lnSpc>
              </a:pPr>
              <a:r>
                <a:rPr lang="en-US" sz="3200" dirty="0">
                  <a:solidFill>
                    <a:srgbClr val="1B344D"/>
                  </a:solidFill>
                  <a:latin typeface="Nunito Sans Regular"/>
                </a:rPr>
                <a:t>Professor of Civil Law</a:t>
              </a:r>
            </a:p>
            <a:p>
              <a:pPr algn="l">
                <a:lnSpc>
                  <a:spcPts val="2800"/>
                </a:lnSpc>
              </a:pPr>
              <a:r>
                <a:rPr lang="en-US" sz="3200" dirty="0">
                  <a:solidFill>
                    <a:srgbClr val="1B344D"/>
                  </a:solidFill>
                  <a:latin typeface="Nunito Sans Regular"/>
                </a:rPr>
                <a:t>Department of Law, </a:t>
              </a:r>
            </a:p>
            <a:p>
              <a:pPr algn="l">
                <a:lnSpc>
                  <a:spcPts val="2800"/>
                </a:lnSpc>
              </a:pPr>
              <a:r>
                <a:rPr lang="en-US" sz="3200" dirty="0">
                  <a:solidFill>
                    <a:srgbClr val="1B344D"/>
                  </a:solidFill>
                  <a:latin typeface="Nunito Sans Regular"/>
                </a:rPr>
                <a:t>Faculty of Economics, UE </a:t>
              </a:r>
            </a:p>
            <a:p>
              <a:pPr algn="l">
                <a:lnSpc>
                  <a:spcPts val="2800"/>
                </a:lnSpc>
              </a:pPr>
              <a:r>
                <a:rPr lang="en-US" sz="3200" dirty="0">
                  <a:solidFill>
                    <a:srgbClr val="1B344D"/>
                  </a:solidFill>
                  <a:latin typeface="Nunito Sans Regular"/>
                </a:rPr>
                <a:t>Email: </a:t>
              </a:r>
              <a:r>
                <a:rPr lang="en-US" sz="3200" dirty="0">
                  <a:solidFill>
                    <a:srgbClr val="1B344D"/>
                  </a:solidFill>
                  <a:latin typeface="Nunito Sans Regular"/>
                  <a:hlinkClick r:id="rId3"/>
                </a:rPr>
                <a:t>artan.spahiu@uniel.edu.al</a:t>
              </a:r>
              <a:r>
                <a:rPr lang="en-US" sz="3200" dirty="0">
                  <a:solidFill>
                    <a:srgbClr val="1B344D"/>
                  </a:solidFill>
                  <a:latin typeface="Nunito Sans Regular"/>
                </a:rPr>
                <a:t> </a:t>
              </a:r>
            </a:p>
            <a:p>
              <a:pPr algn="l">
                <a:lnSpc>
                  <a:spcPts val="2800"/>
                </a:lnSpc>
              </a:pPr>
              <a:endParaRPr lang="en-US" sz="3200" dirty="0">
                <a:solidFill>
                  <a:srgbClr val="1B344D"/>
                </a:solidFill>
                <a:latin typeface="Nunito Sans Regular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639807"/>
              <a:ext cx="9461252" cy="559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 lang="en-US" sz="2400" dirty="0">
                <a:solidFill>
                  <a:srgbClr val="1B344D"/>
                </a:solidFill>
                <a:latin typeface="Nunito Sans Regular Bold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98220"/>
            <a:ext cx="6679620" cy="46817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97" y="1235514"/>
            <a:ext cx="5069226" cy="16627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14800" y="90297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14.10.2021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</TotalTime>
  <Words>871</Words>
  <Application>Microsoft Office PowerPoint</Application>
  <PresentationFormat>Custom</PresentationFormat>
  <Paragraphs>107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Nunito Sans Regular</vt:lpstr>
      <vt:lpstr>Arial</vt:lpstr>
      <vt:lpstr>Nunito Sans Black</vt:lpstr>
      <vt:lpstr>Nunito Sans Bold Bold</vt:lpstr>
      <vt:lpstr>Calibri Light</vt:lpstr>
      <vt:lpstr>Nunito Sans Regular Bold</vt:lpstr>
      <vt:lpstr>Office Theme</vt:lpstr>
      <vt:lpstr>PowerPoint Presentation</vt:lpstr>
      <vt:lpstr>PowerPoint Presentation</vt:lpstr>
      <vt:lpstr>Jean Monnet Activities – what is a Jean Monet Chair? ⃰   </vt:lpstr>
      <vt:lpstr>Why to apply for a Jean Monnet Activity  </vt:lpstr>
      <vt:lpstr>Background for applying  </vt:lpstr>
      <vt:lpstr>Writing and shaping  EEAABAC </vt:lpstr>
      <vt:lpstr>Preparation and Implementation of the project </vt:lpstr>
      <vt:lpstr>Impact on University and community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Green Simple Illustrated People Statistics Infographic Education Presentation</dc:title>
  <dc:creator>Eda Çela</dc:creator>
  <cp:lastModifiedBy>ARBER</cp:lastModifiedBy>
  <cp:revision>20</cp:revision>
  <dcterms:created xsi:type="dcterms:W3CDTF">2006-08-16T00:00:00Z</dcterms:created>
  <dcterms:modified xsi:type="dcterms:W3CDTF">2021-10-13T15:56:51Z</dcterms:modified>
  <dc:identifier>DAEKHLFcLvc</dc:identifier>
</cp:coreProperties>
</file>