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93" r:id="rId4"/>
    <p:sldId id="282" r:id="rId5"/>
    <p:sldId id="294" r:id="rId6"/>
    <p:sldId id="297" r:id="rId7"/>
    <p:sldId id="295" r:id="rId8"/>
    <p:sldId id="296" r:id="rId9"/>
    <p:sldId id="298" r:id="rId10"/>
    <p:sldId id="299" r:id="rId11"/>
    <p:sldId id="280" r:id="rId12"/>
    <p:sldId id="276" r:id="rId13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7.5.2023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Sherbimet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portuale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dhe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legjislacioni</a:t>
            </a:r>
            <a:r>
              <a:rPr lang="en-US" sz="2800" dirty="0" smtClean="0">
                <a:solidFill>
                  <a:prstClr val="black"/>
                </a:solidFill>
              </a:rPr>
              <a:t> BE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Transporti detar dhe sherbimet portuale (IX)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industries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sherbimet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(IX)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Kuadri ligjor per sherbimet portuale  Rreg. 352/17 (IX)</a:t>
            </a:r>
          </a:p>
          <a:p>
            <a:pPr algn="ctr">
              <a:spcBef>
                <a:spcPct val="0"/>
              </a:spcBef>
              <a:defRPr/>
            </a:pP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02 Maj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97310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BE dhe portet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9401" y="10643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Studime</a:t>
            </a:r>
            <a:r>
              <a:rPr lang="en-US" altLang="it-IT" sz="2000" dirty="0" smtClean="0"/>
              <a:t> 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Studimi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tarifat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diferencuara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portuale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promovuar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jane ne </a:t>
            </a:r>
            <a:r>
              <a:rPr lang="en-US" altLang="it-IT" sz="1600" dirty="0" err="1" smtClean="0"/>
              <a:t>linje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mbrojtjen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mjedisore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qendrueshem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050" dirty="0" err="1" smtClean="0"/>
              <a:t>Qershor</a:t>
            </a:r>
            <a:r>
              <a:rPr lang="en-US" altLang="it-IT" sz="1050" dirty="0" smtClean="0"/>
              <a:t> 2017 </a:t>
            </a:r>
            <a:r>
              <a:rPr lang="en-US" altLang="it-IT" sz="1050" dirty="0" err="1" smtClean="0"/>
              <a:t>raporti</a:t>
            </a:r>
            <a:r>
              <a:rPr lang="en-US" altLang="it-IT" sz="1050" dirty="0" smtClean="0"/>
              <a:t> final </a:t>
            </a:r>
          </a:p>
          <a:p>
            <a:pPr lvl="2" algn="just"/>
            <a:r>
              <a:rPr lang="en-US" altLang="it-IT" sz="1050" dirty="0" err="1" smtClean="0"/>
              <a:t>efaidnbmnnnibpcajpcglclefindmkaj</a:t>
            </a:r>
            <a:r>
              <a:rPr lang="en-US" altLang="it-IT" sz="1050" dirty="0" smtClean="0"/>
              <a:t>/https</a:t>
            </a:r>
            <a:r>
              <a:rPr lang="en-US" altLang="it-IT" sz="1050" dirty="0"/>
              <a:t>://</a:t>
            </a:r>
            <a:r>
              <a:rPr lang="en-US" altLang="it-IT" sz="1050" dirty="0" smtClean="0"/>
              <a:t>transport.ec.europa.eu/system/files/2017-06/2017-06-differentiated-port-infrastructure-charges-report.pdf</a:t>
            </a:r>
          </a:p>
          <a:p>
            <a:pPr lvl="2" algn="just"/>
            <a:endParaRPr lang="en-US" altLang="it-IT" sz="1050" dirty="0"/>
          </a:p>
          <a:p>
            <a:pPr lvl="1" algn="just"/>
            <a:r>
              <a:rPr lang="en-US" altLang="it-IT" sz="1600" dirty="0" err="1"/>
              <a:t>Portius</a:t>
            </a:r>
            <a:r>
              <a:rPr lang="en-US" altLang="it-IT" sz="1600" dirty="0"/>
              <a:t> - Port </a:t>
            </a:r>
            <a:r>
              <a:rPr lang="en-US" altLang="it-IT" sz="1600" dirty="0" err="1"/>
              <a:t>Labour</a:t>
            </a:r>
            <a:r>
              <a:rPr lang="en-US" altLang="it-IT" sz="1600" dirty="0"/>
              <a:t> in the EU - </a:t>
            </a:r>
            <a:r>
              <a:rPr lang="en-US" altLang="it-IT" sz="1600" dirty="0" err="1"/>
              <a:t>Labour</a:t>
            </a:r>
            <a:r>
              <a:rPr lang="en-US" altLang="it-IT" sz="1600" dirty="0"/>
              <a:t> Market, Qualifications &amp; Training, Health &amp; </a:t>
            </a:r>
            <a:r>
              <a:rPr lang="en-US" altLang="it-IT" sz="1600" dirty="0" smtClean="0"/>
              <a:t>Safety 2014</a:t>
            </a:r>
          </a:p>
          <a:p>
            <a:pPr lvl="1" algn="just"/>
            <a:r>
              <a:rPr lang="en-US" altLang="it-IT" sz="1600" dirty="0"/>
              <a:t>Study aimed at supporting an impact assessment on: "Measures to enhance the efficiency and quality of port services in the </a:t>
            </a:r>
            <a:r>
              <a:rPr lang="en-US" altLang="it-IT" sz="1600" dirty="0" smtClean="0"/>
              <a:t>EU  2013</a:t>
            </a:r>
          </a:p>
          <a:p>
            <a:pPr lvl="2" algn="just"/>
            <a:r>
              <a:rPr lang="en-US" altLang="it-IT" sz="1050" dirty="0" err="1" smtClean="0"/>
              <a:t>efaidnbmnnnibpcajpcglclefindmkaj</a:t>
            </a:r>
            <a:r>
              <a:rPr lang="en-US" altLang="it-IT" sz="1050" dirty="0" smtClean="0"/>
              <a:t>/https</a:t>
            </a:r>
            <a:r>
              <a:rPr lang="en-US" altLang="it-IT" sz="1050" dirty="0"/>
              <a:t>://transport.ec.europa.eu/system/files/2016-09/2013-07-ia-port-services.pdf</a:t>
            </a:r>
            <a:endParaRPr lang="en-US" altLang="it-IT" sz="1050" dirty="0"/>
          </a:p>
          <a:p>
            <a:pPr algn="just"/>
            <a:endParaRPr lang="en-US" altLang="it-IT" sz="1800" dirty="0" smtClean="0"/>
          </a:p>
          <a:p>
            <a:pPr algn="just"/>
            <a:r>
              <a:rPr lang="en-US" altLang="it-IT" sz="1800" dirty="0" err="1" smtClean="0"/>
              <a:t>Permbledhje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vleresimit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impaktit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Komunikimit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Rregullores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2013</a:t>
            </a:r>
          </a:p>
          <a:p>
            <a:pPr lvl="1" algn="just"/>
            <a:r>
              <a:rPr lang="en-US" altLang="it-IT" sz="1400" dirty="0" smtClean="0"/>
              <a:t>SWD(2013) 182 final </a:t>
            </a:r>
          </a:p>
          <a:p>
            <a:pPr lvl="1" algn="just"/>
            <a:endParaRPr lang="en-US" altLang="it-IT" sz="1400" dirty="0"/>
          </a:p>
          <a:p>
            <a:pPr algn="just"/>
            <a:r>
              <a:rPr lang="en-US" altLang="it-IT" sz="1800" dirty="0" err="1" smtClean="0"/>
              <a:t>Nderhyrja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aktuale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legjislative</a:t>
            </a:r>
            <a:r>
              <a:rPr lang="en-US" altLang="it-IT" sz="1800" dirty="0" smtClean="0"/>
              <a:t> ne BE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kete</a:t>
            </a:r>
            <a:r>
              <a:rPr lang="en-US" altLang="it-IT" sz="1800" dirty="0" smtClean="0"/>
              <a:t> faze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ndryshime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metejshme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perpos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normatives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reflektohet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fusha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tjera</a:t>
            </a:r>
            <a:endParaRPr lang="en-US" altLang="it-IT" sz="1800" dirty="0" smtClean="0"/>
          </a:p>
          <a:p>
            <a:pPr lvl="1" algn="just"/>
            <a:r>
              <a:rPr lang="en-US" altLang="it-IT" sz="1400" dirty="0" err="1" smtClean="0"/>
              <a:t>Psh</a:t>
            </a:r>
            <a:r>
              <a:rPr lang="en-US" altLang="it-IT" sz="1400" dirty="0" smtClean="0"/>
              <a:t>. </a:t>
            </a:r>
            <a:r>
              <a:rPr lang="en-US" altLang="it-IT" sz="1400" dirty="0" err="1" smtClean="0"/>
              <a:t>Rregullorja</a:t>
            </a:r>
            <a:r>
              <a:rPr lang="en-US" altLang="it-IT" sz="1400" dirty="0" smtClean="0"/>
              <a:t> e re Block Exemptions e </a:t>
            </a:r>
            <a:r>
              <a:rPr lang="en-US" altLang="it-IT" sz="1400" dirty="0" err="1" smtClean="0"/>
              <a:t>perditesuar</a:t>
            </a:r>
            <a:r>
              <a:rPr lang="en-US" altLang="it-IT" sz="1400" dirty="0" smtClean="0"/>
              <a:t> e 17 Maj 2017</a:t>
            </a:r>
          </a:p>
          <a:p>
            <a:pPr lvl="2" algn="just"/>
            <a:r>
              <a:rPr lang="en-US" altLang="it-IT" sz="1000" dirty="0" err="1" smtClean="0"/>
              <a:t>Liri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madhe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shtetet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finanacuar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disa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investime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porte</a:t>
            </a:r>
            <a:r>
              <a:rPr lang="en-US" altLang="it-IT" sz="1000" dirty="0" smtClean="0"/>
              <a:t> pa </a:t>
            </a:r>
            <a:r>
              <a:rPr lang="en-US" altLang="it-IT" sz="1000" dirty="0" err="1" smtClean="0"/>
              <a:t>patur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nevoje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miratimin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paraprak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teKomisionit</a:t>
            </a:r>
            <a:r>
              <a:rPr lang="en-US" altLang="it-IT" sz="1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95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(IX)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Sherbimet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portuale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dhe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legjislacioni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i</a:t>
            </a:r>
            <a:r>
              <a:rPr lang="en-US" sz="2400" dirty="0" smtClean="0">
                <a:solidFill>
                  <a:srgbClr val="2F2B20"/>
                </a:solidFill>
              </a:rPr>
              <a:t> BE 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Transporti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publik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loka</a:t>
            </a:r>
            <a:r>
              <a:rPr lang="en-US" dirty="0" err="1">
                <a:solidFill>
                  <a:srgbClr val="2F2B20"/>
                </a:solidFill>
              </a:rPr>
              <a:t>l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12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Transporti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detar</a:t>
            </a:r>
            <a:endParaRPr lang="en-US" altLang="it-IT" sz="2800" dirty="0" smtClean="0"/>
          </a:p>
          <a:p>
            <a:pPr lvl="1" algn="just"/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nderhyrje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se BE per ta </a:t>
            </a:r>
            <a:r>
              <a:rPr lang="en-US" altLang="it-IT" sz="1600" dirty="0" err="1" smtClean="0"/>
              <a:t>rregulluar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liberalizuar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thelb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nderhyrjen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komunitare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vendimet</a:t>
            </a:r>
            <a:r>
              <a:rPr lang="en-US" altLang="it-IT" sz="1600" dirty="0" smtClean="0"/>
              <a:t> e GJED: French Seamen’s e ‘73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Corsisa</a:t>
            </a:r>
            <a:r>
              <a:rPr lang="en-US" altLang="it-IT" sz="1600" dirty="0" smtClean="0"/>
              <a:t> Ferries e ‘89</a:t>
            </a:r>
          </a:p>
          <a:p>
            <a:pPr lvl="2" algn="just"/>
            <a:r>
              <a:rPr lang="en-US" altLang="it-IT" sz="1050" dirty="0" err="1" smtClean="0"/>
              <a:t>Ceshtja</a:t>
            </a:r>
            <a:r>
              <a:rPr lang="en-US" altLang="it-IT" sz="1050" dirty="0" smtClean="0"/>
              <a:t> 167/73 </a:t>
            </a:r>
            <a:r>
              <a:rPr lang="en-US" altLang="it-IT" sz="1050" dirty="0" err="1" smtClean="0"/>
              <a:t>Komisioni</a:t>
            </a:r>
            <a:r>
              <a:rPr lang="en-US" altLang="it-IT" sz="1050" dirty="0" smtClean="0"/>
              <a:t> v. France</a:t>
            </a:r>
          </a:p>
          <a:p>
            <a:pPr lvl="2" algn="just"/>
            <a:r>
              <a:rPr lang="en-US" altLang="it-IT" sz="1050" dirty="0" err="1" smtClean="0"/>
              <a:t>Ceshtja</a:t>
            </a:r>
            <a:r>
              <a:rPr lang="en-US" altLang="it-IT" sz="1050" dirty="0" smtClean="0"/>
              <a:t> C-49/89 Corsica Ferries France v. Direction </a:t>
            </a:r>
            <a:r>
              <a:rPr lang="en-US" altLang="it-IT" sz="1050" dirty="0" err="1" smtClean="0"/>
              <a:t>Genrale</a:t>
            </a:r>
            <a:r>
              <a:rPr lang="en-US" altLang="it-IT" sz="1050" dirty="0" smtClean="0"/>
              <a:t> des </a:t>
            </a:r>
            <a:r>
              <a:rPr lang="en-US" altLang="it-IT" sz="1050" dirty="0" err="1" smtClean="0"/>
              <a:t>douanes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francais</a:t>
            </a:r>
            <a:endParaRPr lang="en-US" altLang="it-IT" sz="1050" dirty="0" smtClean="0"/>
          </a:p>
          <a:p>
            <a:pPr algn="just"/>
            <a:r>
              <a:rPr lang="en-US" altLang="it-IT" sz="1850" dirty="0" err="1" smtClean="0"/>
              <a:t>Legislacioni</a:t>
            </a:r>
            <a:r>
              <a:rPr lang="en-US" altLang="it-IT" sz="1850" dirty="0" smtClean="0"/>
              <a:t> </a:t>
            </a:r>
            <a:r>
              <a:rPr lang="en-US" altLang="it-IT" sz="1850" dirty="0" err="1" smtClean="0"/>
              <a:t>i</a:t>
            </a:r>
            <a:r>
              <a:rPr lang="en-US" altLang="it-IT" sz="1850" dirty="0" smtClean="0"/>
              <a:t> BE </a:t>
            </a:r>
          </a:p>
          <a:p>
            <a:pPr lvl="1" algn="just"/>
            <a:r>
              <a:rPr lang="en-US" altLang="it-IT" sz="1450" dirty="0" err="1" smtClean="0"/>
              <a:t>Transporti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detar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subjekt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rregulave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pergjithshme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Traktatit</a:t>
            </a:r>
            <a:r>
              <a:rPr lang="en-US" altLang="it-IT" sz="1450" dirty="0" smtClean="0"/>
              <a:t> </a:t>
            </a:r>
          </a:p>
          <a:p>
            <a:pPr lvl="1" algn="just"/>
            <a:r>
              <a:rPr lang="en-US" altLang="it-IT" sz="1450" dirty="0" err="1" smtClean="0"/>
              <a:t>Paketa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Detare</a:t>
            </a:r>
            <a:r>
              <a:rPr lang="en-US" altLang="it-IT" sz="1450" dirty="0" smtClean="0"/>
              <a:t> e 86 </a:t>
            </a:r>
          </a:p>
          <a:p>
            <a:pPr lvl="2" algn="just"/>
            <a:r>
              <a:rPr lang="en-US" altLang="it-IT" sz="1050" dirty="0" smtClean="0"/>
              <a:t>Reg. 4055/86, 4056, 4057, 4058 </a:t>
            </a:r>
          </a:p>
          <a:p>
            <a:pPr lvl="1" algn="just"/>
            <a:r>
              <a:rPr lang="en-US" altLang="it-IT" sz="1450" dirty="0" err="1" smtClean="0"/>
              <a:t>Qellimi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ishte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aplikoheshin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parimet</a:t>
            </a:r>
            <a:r>
              <a:rPr lang="en-US" altLang="it-IT" sz="1450" dirty="0" smtClean="0"/>
              <a:t> e </a:t>
            </a:r>
            <a:r>
              <a:rPr lang="en-US" altLang="it-IT" sz="1450" dirty="0" err="1" smtClean="0"/>
              <a:t>lirise</a:t>
            </a:r>
            <a:r>
              <a:rPr lang="en-US" altLang="it-IT" sz="1450" dirty="0" smtClean="0"/>
              <a:t> se </a:t>
            </a:r>
            <a:r>
              <a:rPr lang="en-US" altLang="it-IT" sz="1450" dirty="0" err="1" smtClean="0"/>
              <a:t>ofrimit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sherbimeve</a:t>
            </a:r>
            <a:r>
              <a:rPr lang="en-US" altLang="it-IT" sz="1450" dirty="0" smtClean="0"/>
              <a:t>, </a:t>
            </a:r>
            <a:r>
              <a:rPr lang="en-US" altLang="it-IT" sz="1450" dirty="0" err="1" smtClean="0"/>
              <a:t>konkurenca</a:t>
            </a:r>
            <a:r>
              <a:rPr lang="en-US" altLang="it-IT" sz="1450" dirty="0" smtClean="0"/>
              <a:t> e lire, </a:t>
            </a:r>
            <a:r>
              <a:rPr lang="en-US" altLang="it-IT" sz="1450" dirty="0" err="1" smtClean="0"/>
              <a:t>ndalimi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cmimeve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padrejta</a:t>
            </a:r>
            <a:r>
              <a:rPr lang="en-US" altLang="it-IT" sz="1450" dirty="0" smtClean="0"/>
              <a:t>, </a:t>
            </a:r>
            <a:r>
              <a:rPr lang="en-US" altLang="it-IT" sz="1450" dirty="0" err="1" smtClean="0"/>
              <a:t>akses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i</a:t>
            </a:r>
            <a:r>
              <a:rPr lang="en-US" altLang="it-IT" sz="1450" dirty="0" smtClean="0"/>
              <a:t> lire per </a:t>
            </a:r>
            <a:r>
              <a:rPr lang="en-US" altLang="it-IT" sz="1450" dirty="0" err="1" smtClean="0"/>
              <a:t>tregun</a:t>
            </a:r>
            <a:r>
              <a:rPr lang="en-US" altLang="it-IT" sz="1450" dirty="0" smtClean="0"/>
              <a:t> e </a:t>
            </a:r>
            <a:r>
              <a:rPr lang="en-US" altLang="it-IT" sz="1450" dirty="0" err="1" smtClean="0"/>
              <a:t>transportit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detar</a:t>
            </a:r>
            <a:r>
              <a:rPr lang="en-US" altLang="it-IT" sz="1450" dirty="0" smtClean="0"/>
              <a:t>. </a:t>
            </a:r>
          </a:p>
          <a:p>
            <a:pPr lvl="1" algn="just"/>
            <a:r>
              <a:rPr lang="en-US" altLang="it-IT" sz="1450" dirty="0" err="1" smtClean="0"/>
              <a:t>Liberalizimi</a:t>
            </a:r>
            <a:r>
              <a:rPr lang="en-US" altLang="it-IT" sz="1450" dirty="0" smtClean="0"/>
              <a:t> me </a:t>
            </a:r>
            <a:r>
              <a:rPr lang="en-US" altLang="it-IT" sz="1450" dirty="0" err="1" smtClean="0"/>
              <a:t>tejshem</a:t>
            </a:r>
            <a:r>
              <a:rPr lang="en-US" altLang="it-IT" sz="1450" dirty="0" smtClean="0"/>
              <a:t> </a:t>
            </a:r>
          </a:p>
          <a:p>
            <a:pPr lvl="2" algn="just"/>
            <a:r>
              <a:rPr lang="en-US" altLang="it-IT" sz="1050" dirty="0" err="1" smtClean="0"/>
              <a:t>Rreg</a:t>
            </a:r>
            <a:r>
              <a:rPr lang="en-US" altLang="it-IT" sz="1050" dirty="0" smtClean="0"/>
              <a:t>. 577/92 </a:t>
            </a:r>
            <a:r>
              <a:rPr lang="en-US" altLang="it-IT" sz="1050" dirty="0" err="1" smtClean="0"/>
              <a:t>aplikon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parimin</a:t>
            </a:r>
            <a:r>
              <a:rPr lang="en-US" altLang="it-IT" sz="1050" dirty="0" smtClean="0"/>
              <a:t> e </a:t>
            </a:r>
            <a:r>
              <a:rPr lang="en-US" altLang="it-IT" sz="1050" dirty="0" err="1" smtClean="0"/>
              <a:t>lirise</a:t>
            </a:r>
            <a:r>
              <a:rPr lang="en-US" altLang="it-IT" sz="1050" dirty="0" smtClean="0"/>
              <a:t> per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ofruar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sherbime</a:t>
            </a:r>
            <a:r>
              <a:rPr lang="en-US" altLang="it-IT" sz="1050" dirty="0" smtClean="0"/>
              <a:t> per </a:t>
            </a:r>
            <a:r>
              <a:rPr lang="en-US" altLang="it-IT" sz="1050" dirty="0" err="1" smtClean="0"/>
              <a:t>transportin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detar</a:t>
            </a:r>
            <a:r>
              <a:rPr lang="en-US" altLang="it-IT" sz="1050" dirty="0" smtClean="0"/>
              <a:t> ne </a:t>
            </a:r>
            <a:r>
              <a:rPr lang="en-US" altLang="it-IT" sz="1050" dirty="0" err="1" smtClean="0"/>
              <a:t>Shtetet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antare</a:t>
            </a:r>
            <a:r>
              <a:rPr lang="en-US" altLang="it-IT" sz="1050" dirty="0" smtClean="0"/>
              <a:t> (</a:t>
            </a:r>
            <a:r>
              <a:rPr lang="en-US" altLang="it-IT" sz="1050" dirty="0" err="1" smtClean="0"/>
              <a:t>kabotazhi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detar</a:t>
            </a:r>
            <a:r>
              <a:rPr lang="en-US" altLang="it-IT" sz="1050" dirty="0" smtClean="0"/>
              <a:t>)</a:t>
            </a:r>
          </a:p>
          <a:p>
            <a:pPr algn="just"/>
            <a:r>
              <a:rPr lang="en-US" altLang="it-IT" sz="1850" dirty="0" err="1" smtClean="0"/>
              <a:t>Portet</a:t>
            </a:r>
            <a:r>
              <a:rPr lang="en-US" altLang="it-IT" sz="1850" dirty="0" smtClean="0"/>
              <a:t> </a:t>
            </a:r>
            <a:r>
              <a:rPr lang="en-US" altLang="it-IT" sz="1850" dirty="0" err="1" smtClean="0"/>
              <a:t>detare</a:t>
            </a:r>
            <a:r>
              <a:rPr lang="en-US" altLang="it-IT" sz="1850" dirty="0" smtClean="0"/>
              <a:t> </a:t>
            </a:r>
            <a:r>
              <a:rPr lang="en-US" altLang="it-IT" sz="1850" dirty="0" err="1" smtClean="0"/>
              <a:t>luajne</a:t>
            </a:r>
            <a:r>
              <a:rPr lang="en-US" altLang="it-IT" sz="1850" dirty="0" smtClean="0"/>
              <a:t> </a:t>
            </a:r>
            <a:r>
              <a:rPr lang="en-US" altLang="it-IT" sz="1850" dirty="0" err="1" smtClean="0"/>
              <a:t>rol</a:t>
            </a:r>
            <a:r>
              <a:rPr lang="en-US" altLang="it-IT" sz="1850" dirty="0" smtClean="0"/>
              <a:t> </a:t>
            </a:r>
            <a:r>
              <a:rPr lang="en-US" altLang="it-IT" sz="1850" dirty="0" err="1" smtClean="0"/>
              <a:t>thelbesor</a:t>
            </a:r>
            <a:r>
              <a:rPr lang="en-US" altLang="it-IT" sz="1850" dirty="0" smtClean="0"/>
              <a:t> </a:t>
            </a:r>
          </a:p>
          <a:p>
            <a:pPr lvl="1" algn="just"/>
            <a:r>
              <a:rPr lang="en-US" altLang="it-IT" sz="1450" dirty="0" smtClean="0"/>
              <a:t>Per </a:t>
            </a:r>
            <a:r>
              <a:rPr lang="en-US" altLang="it-IT" sz="1450" dirty="0" err="1" smtClean="0"/>
              <a:t>transportin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detar</a:t>
            </a:r>
            <a:endParaRPr lang="en-US" altLang="it-IT" sz="1450" dirty="0" smtClean="0"/>
          </a:p>
          <a:p>
            <a:pPr lvl="1" algn="just"/>
            <a:r>
              <a:rPr lang="en-US" altLang="it-IT" sz="1450" dirty="0" smtClean="0"/>
              <a:t>Ne </a:t>
            </a:r>
            <a:r>
              <a:rPr lang="en-US" altLang="it-IT" sz="1450" dirty="0" err="1" smtClean="0"/>
              <a:t>ekonomine</a:t>
            </a:r>
            <a:r>
              <a:rPr lang="en-US" altLang="it-IT" sz="1450" dirty="0" smtClean="0"/>
              <a:t> e BE – </a:t>
            </a:r>
            <a:r>
              <a:rPr lang="en-US" altLang="it-IT" sz="1450" dirty="0" err="1" smtClean="0"/>
              <a:t>pjese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kryesore</a:t>
            </a:r>
            <a:r>
              <a:rPr lang="en-US" altLang="it-IT" sz="1450" dirty="0" smtClean="0"/>
              <a:t> e </a:t>
            </a:r>
            <a:r>
              <a:rPr lang="en-US" altLang="it-IT" sz="1450" dirty="0" err="1" smtClean="0"/>
              <a:t>shkembimeve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ndodhin</a:t>
            </a:r>
            <a:r>
              <a:rPr lang="en-US" altLang="it-IT" sz="1450" dirty="0" smtClean="0"/>
              <a:t> ne </a:t>
            </a:r>
            <a:r>
              <a:rPr lang="en-US" altLang="it-IT" sz="1450" dirty="0" err="1" smtClean="0"/>
              <a:t>Portet</a:t>
            </a:r>
            <a:r>
              <a:rPr lang="en-US" altLang="it-IT" sz="1450" dirty="0" smtClean="0"/>
              <a:t> e </a:t>
            </a:r>
            <a:r>
              <a:rPr lang="en-US" altLang="it-IT" sz="1450" dirty="0" err="1" smtClean="0"/>
              <a:t>Bashkimit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Europian</a:t>
            </a:r>
            <a:endParaRPr lang="en-US" altLang="it-IT" sz="1450" dirty="0" smtClean="0"/>
          </a:p>
          <a:p>
            <a:pPr lvl="2" algn="just"/>
            <a:r>
              <a:rPr lang="en-US" altLang="it-IT" sz="1050" dirty="0" smtClean="0"/>
              <a:t>Jane </a:t>
            </a:r>
            <a:r>
              <a:rPr lang="en-US" altLang="it-IT" sz="1050" dirty="0" err="1" smtClean="0"/>
              <a:t>infrastruktura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rendesishtme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per </a:t>
            </a:r>
            <a:r>
              <a:rPr lang="en-US" altLang="it-IT" sz="1050" dirty="0" err="1" smtClean="0"/>
              <a:t>punesimin</a:t>
            </a:r>
            <a:r>
              <a:rPr lang="en-US" altLang="it-IT" sz="1050" dirty="0" smtClean="0"/>
              <a:t> </a:t>
            </a:r>
          </a:p>
          <a:p>
            <a:pPr lvl="2" algn="just"/>
            <a:r>
              <a:rPr lang="en-US" altLang="it-IT" sz="1050" dirty="0" err="1" smtClean="0"/>
              <a:t>Pasagjeret</a:t>
            </a:r>
            <a:r>
              <a:rPr lang="en-US" altLang="it-IT" sz="1050" dirty="0" smtClean="0"/>
              <a:t> </a:t>
            </a:r>
          </a:p>
          <a:p>
            <a:pPr lvl="2" algn="just"/>
            <a:r>
              <a:rPr lang="en-US" altLang="it-IT" sz="1050" dirty="0" smtClean="0"/>
              <a:t>Import </a:t>
            </a:r>
            <a:r>
              <a:rPr lang="en-US" altLang="it-IT" sz="1050" dirty="0" err="1" smtClean="0"/>
              <a:t>Eksportet</a:t>
            </a:r>
            <a:endParaRPr lang="en-US" altLang="it-IT" sz="1050" dirty="0" smtClean="0"/>
          </a:p>
          <a:p>
            <a:pPr lvl="2" algn="just"/>
            <a:r>
              <a:rPr lang="en-US" altLang="it-IT" sz="1050" dirty="0" smtClean="0"/>
              <a:t>Jane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rendesishem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sepse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garantojne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vazhdimesine</a:t>
            </a:r>
            <a:r>
              <a:rPr lang="en-US" altLang="it-IT" sz="1050" dirty="0" smtClean="0"/>
              <a:t> territorial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BE </a:t>
            </a:r>
          </a:p>
          <a:p>
            <a:pPr lvl="1" algn="just"/>
            <a:r>
              <a:rPr lang="en-US" altLang="it-IT" sz="1450" dirty="0" err="1" smtClean="0"/>
              <a:t>Ndryshe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nga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sherbimet</a:t>
            </a:r>
            <a:r>
              <a:rPr lang="en-US" altLang="it-IT" sz="1450" dirty="0" smtClean="0"/>
              <a:t> e </a:t>
            </a:r>
            <a:r>
              <a:rPr lang="en-US" altLang="it-IT" sz="1450" dirty="0" err="1" smtClean="0"/>
              <a:t>transportit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detar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aksesi</a:t>
            </a:r>
            <a:r>
              <a:rPr lang="en-US" altLang="it-IT" sz="1450" dirty="0" smtClean="0"/>
              <a:t> ne </a:t>
            </a:r>
            <a:r>
              <a:rPr lang="en-US" altLang="it-IT" sz="1450" dirty="0" err="1" smtClean="0"/>
              <a:t>sherbimet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portuale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nuk</a:t>
            </a:r>
            <a:r>
              <a:rPr lang="en-US" altLang="it-IT" sz="1450" dirty="0" smtClean="0"/>
              <a:t> jane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liberalizuara</a:t>
            </a:r>
            <a:r>
              <a:rPr lang="en-US" altLang="it-IT" sz="1450" dirty="0" smtClean="0"/>
              <a:t> </a:t>
            </a:r>
          </a:p>
          <a:p>
            <a:pPr lvl="2" algn="just"/>
            <a:r>
              <a:rPr lang="en-US" altLang="it-IT" sz="1050" dirty="0" err="1" smtClean="0"/>
              <a:t>Veshtiresi</a:t>
            </a:r>
            <a:r>
              <a:rPr lang="en-US" altLang="it-IT" sz="1050" dirty="0" smtClean="0"/>
              <a:t> per BE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nderhyje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liberalizoje</a:t>
            </a:r>
            <a:r>
              <a:rPr lang="en-US" altLang="it-IT" sz="1050" dirty="0" smtClean="0"/>
              <a:t> </a:t>
            </a:r>
            <a:endParaRPr lang="en-US" altLang="it-IT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Qendrimi BE per portet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Qendrimi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Komisionit</a:t>
            </a:r>
            <a:endParaRPr lang="en-US" altLang="it-IT" sz="2800" dirty="0" smtClean="0"/>
          </a:p>
          <a:p>
            <a:pPr lvl="1" algn="just"/>
            <a:r>
              <a:rPr lang="en-US" altLang="it-IT" sz="2400" dirty="0" smtClean="0"/>
              <a:t>Per </a:t>
            </a:r>
            <a:r>
              <a:rPr lang="en-US" altLang="it-IT" sz="2400" dirty="0" err="1" smtClean="0"/>
              <a:t>transportin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detar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shume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rendesi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eficenca</a:t>
            </a:r>
            <a:r>
              <a:rPr lang="en-US" altLang="it-IT" sz="2400" dirty="0" smtClean="0"/>
              <a:t>, </a:t>
            </a:r>
            <a:r>
              <a:rPr lang="en-US" altLang="it-IT" sz="2400" dirty="0" err="1" smtClean="0"/>
              <a:t>vlefshmeria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besueshmeria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portuale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smtClean="0"/>
              <a:t>Kane </a:t>
            </a:r>
            <a:r>
              <a:rPr lang="en-US" altLang="it-IT" sz="2400" dirty="0" err="1" smtClean="0"/>
              <a:t>nevoje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rregullohen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ceshtje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si</a:t>
            </a:r>
            <a:endParaRPr lang="en-US" altLang="it-IT" sz="2400" dirty="0" smtClean="0"/>
          </a:p>
          <a:p>
            <a:pPr lvl="2" algn="just"/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financimi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portuale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Tarifat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portuale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administrative me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mire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porteve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Rishikimi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kufizimeve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ofrimin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portuale</a:t>
            </a:r>
            <a:r>
              <a:rPr lang="en-US" altLang="it-IT" sz="2000" dirty="0" smtClean="0"/>
              <a:t> </a:t>
            </a:r>
            <a:endParaRPr lang="en-US" altLang="it-IT" sz="1600" dirty="0" smtClean="0"/>
          </a:p>
          <a:p>
            <a:pPr lvl="1" algn="just"/>
            <a:r>
              <a:rPr lang="en-US" altLang="it-IT" sz="2400" dirty="0" smtClean="0"/>
              <a:t>White paper 2011</a:t>
            </a:r>
          </a:p>
          <a:p>
            <a:pPr lvl="2" algn="just"/>
            <a:r>
              <a:rPr lang="en-US" altLang="it-IT" sz="2000" dirty="0" smtClean="0"/>
              <a:t>On transport and Single Market II – COM(2012) 573 final</a:t>
            </a:r>
          </a:p>
          <a:p>
            <a:pPr lvl="2" algn="just"/>
            <a:r>
              <a:rPr lang="en-US" altLang="it-IT" sz="2000" dirty="0" err="1" smtClean="0"/>
              <a:t>Nevoja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porte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lidhura</a:t>
            </a:r>
            <a:r>
              <a:rPr lang="en-US" altLang="it-IT" sz="2000" dirty="0" smtClean="0"/>
              <a:t> mire </a:t>
            </a:r>
            <a:r>
              <a:rPr lang="en-US" altLang="it-IT" sz="2000" dirty="0" smtClean="0"/>
              <a:t>me format e </a:t>
            </a:r>
            <a:r>
              <a:rPr lang="en-US" altLang="it-IT" sz="2000" dirty="0" err="1" smtClean="0"/>
              <a:t>tjera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transportit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Financim</a:t>
            </a:r>
            <a:r>
              <a:rPr lang="en-US" altLang="it-IT" sz="2000" dirty="0" smtClean="0"/>
              <a:t> transparent </a:t>
            </a:r>
            <a:r>
              <a:rPr lang="en-US" altLang="it-IT" sz="2000" dirty="0" err="1" smtClean="0"/>
              <a:t>porteve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Sherbime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portuale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eficiente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besueshme</a:t>
            </a:r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8530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Struktura e industrise portuale dhe sherbimet portuale </a:t>
            </a:r>
            <a:r>
              <a:rPr lang="it-IT" sz="3200" dirty="0" smtClean="0"/>
              <a:t>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model uniform per </a:t>
            </a:r>
            <a:r>
              <a:rPr lang="en-US" altLang="it-IT" sz="2000" dirty="0" err="1" smtClean="0"/>
              <a:t>strukturen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organizimin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porteve</a:t>
            </a:r>
            <a:r>
              <a:rPr lang="en-US" altLang="it-IT" sz="2000" dirty="0" smtClean="0"/>
              <a:t> ne BE</a:t>
            </a:r>
          </a:p>
          <a:p>
            <a:pPr lvl="1" algn="just"/>
            <a:r>
              <a:rPr lang="en-US" altLang="it-IT" sz="1600" dirty="0" err="1" smtClean="0"/>
              <a:t>Cdo</a:t>
            </a:r>
            <a:r>
              <a:rPr lang="en-US" altLang="it-IT" sz="1600" dirty="0" smtClean="0"/>
              <a:t> port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cdo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ndikim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historik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madh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menyren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rregullimit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porti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Pronesia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Organizimi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Financimi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porteve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err="1" smtClean="0"/>
              <a:t>Modelet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aktivitetet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port </a:t>
            </a:r>
          </a:p>
          <a:p>
            <a:pPr lvl="1" algn="just"/>
            <a:r>
              <a:rPr lang="en-US" altLang="it-IT" sz="1600" dirty="0" err="1" smtClean="0"/>
              <a:t>Infrastruktura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portuale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portuale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Perdoruesit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portit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Perdoruesit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perfundimtare</a:t>
            </a:r>
            <a:endParaRPr lang="en-US" altLang="it-IT" sz="1600" dirty="0" smtClean="0"/>
          </a:p>
          <a:p>
            <a:pPr lvl="1" algn="just"/>
            <a:endParaRPr lang="en-US" altLang="it-IT" sz="1600" dirty="0"/>
          </a:p>
          <a:p>
            <a:pPr algn="just"/>
            <a:r>
              <a:rPr lang="en-US" altLang="it-IT" sz="2000" dirty="0" err="1" smtClean="0"/>
              <a:t>Autoriteti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portual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pergjegjesi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planifikimin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autorizimin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koordinimin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kontrollin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brenda</a:t>
            </a:r>
            <a:r>
              <a:rPr lang="en-US" altLang="it-IT" sz="2000" dirty="0" smtClean="0"/>
              <a:t> ne port</a:t>
            </a:r>
          </a:p>
          <a:p>
            <a:pPr algn="just"/>
            <a:r>
              <a:rPr lang="en-US" altLang="it-IT" sz="2000" dirty="0" err="1" smtClean="0"/>
              <a:t>Landlordi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portit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pronesi</a:t>
            </a:r>
            <a:r>
              <a:rPr lang="en-US" altLang="it-IT" sz="2000" dirty="0" smtClean="0"/>
              <a:t> token </a:t>
            </a:r>
            <a:r>
              <a:rPr lang="en-US" altLang="it-IT" sz="2000" dirty="0" err="1" smtClean="0"/>
              <a:t>ku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ndertohet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infrastrukturen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esenciale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Autoriteti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portual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Qeveria</a:t>
            </a:r>
            <a:r>
              <a:rPr lang="en-US" altLang="it-IT" sz="1600" dirty="0" smtClean="0"/>
              <a:t> </a:t>
            </a:r>
          </a:p>
          <a:p>
            <a:pPr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97310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Struktura e industrise portuale dhe sherbimet portuale II`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Modeli</a:t>
            </a:r>
            <a:r>
              <a:rPr lang="en-US" altLang="it-IT" sz="2000" dirty="0" smtClean="0"/>
              <a:t> dominant </a:t>
            </a:r>
            <a:r>
              <a:rPr lang="en-US" altLang="it-IT" sz="2000" dirty="0" err="1" smtClean="0"/>
              <a:t>historikisht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pronesia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kombinuar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integrim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vertikal</a:t>
            </a:r>
            <a:r>
              <a:rPr lang="en-US" altLang="it-IT" sz="2000" dirty="0" smtClean="0"/>
              <a:t> midis </a:t>
            </a:r>
            <a:r>
              <a:rPr lang="en-US" altLang="it-IT" sz="2000" dirty="0" err="1" smtClean="0"/>
              <a:t>landlordit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operatorit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Gjithsesi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punes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porte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vecante</a:t>
            </a:r>
            <a:r>
              <a:rPr lang="en-US" altLang="it-IT" sz="1600" dirty="0" smtClean="0"/>
              <a:t> (me </a:t>
            </a:r>
            <a:r>
              <a:rPr lang="en-US" altLang="it-IT" sz="1600" dirty="0" err="1" smtClean="0"/>
              <a:t>dockers</a:t>
            </a:r>
            <a:r>
              <a:rPr lang="en-US" altLang="it-IT" sz="1600" dirty="0" smtClean="0"/>
              <a:t>)</a:t>
            </a:r>
            <a:endParaRPr lang="en-US" altLang="it-IT" sz="1600" dirty="0"/>
          </a:p>
          <a:p>
            <a:pPr algn="just"/>
            <a:r>
              <a:rPr lang="en-US" altLang="it-IT" sz="2400" dirty="0" err="1" smtClean="0"/>
              <a:t>Modelet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portuale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kryesore</a:t>
            </a:r>
            <a:r>
              <a:rPr lang="en-US" altLang="it-IT" sz="2400" dirty="0" smtClean="0"/>
              <a:t> ne BE </a:t>
            </a:r>
          </a:p>
          <a:p>
            <a:pPr lvl="1" algn="just"/>
            <a:r>
              <a:rPr lang="en-US" altLang="it-IT" sz="1600" dirty="0" smtClean="0"/>
              <a:t>Port </a:t>
            </a:r>
            <a:r>
              <a:rPr lang="en-US" altLang="it-IT" sz="1600" dirty="0" err="1" smtClean="0"/>
              <a:t>sherbimesh</a:t>
            </a:r>
            <a:r>
              <a:rPr lang="en-US" altLang="it-IT" sz="1600" dirty="0" smtClean="0"/>
              <a:t> (tool port)</a:t>
            </a:r>
          </a:p>
          <a:p>
            <a:pPr lvl="2" algn="just"/>
            <a:r>
              <a:rPr lang="en-US" altLang="it-IT" sz="1000" dirty="0" err="1" smtClean="0"/>
              <a:t>Autoriteti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portual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pronesi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infrastrukturen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superstrukturen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jep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qera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operatoret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tjere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kryejne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veprimitari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tregtare</a:t>
            </a:r>
            <a:endParaRPr lang="en-US" altLang="it-IT" sz="1000" dirty="0"/>
          </a:p>
          <a:p>
            <a:pPr lvl="2" algn="just"/>
            <a:r>
              <a:rPr lang="en-US" altLang="it-IT" sz="1000" dirty="0" err="1" smtClean="0"/>
              <a:t>Autoriteti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portual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funksionet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rregullatore</a:t>
            </a:r>
            <a:endParaRPr lang="en-US" altLang="it-IT" sz="1000" dirty="0" smtClean="0"/>
          </a:p>
          <a:p>
            <a:pPr lvl="1" algn="just"/>
            <a:r>
              <a:rPr lang="en-US" altLang="it-IT" sz="1400" dirty="0" smtClean="0"/>
              <a:t>Landlord port </a:t>
            </a:r>
          </a:p>
          <a:p>
            <a:pPr lvl="2" algn="just"/>
            <a:r>
              <a:rPr lang="en-US" altLang="it-IT" sz="1000" dirty="0" smtClean="0"/>
              <a:t>Forma me e </a:t>
            </a:r>
            <a:r>
              <a:rPr lang="en-US" altLang="it-IT" sz="1000" dirty="0" err="1" smtClean="0"/>
              <a:t>perhapur</a:t>
            </a:r>
            <a:r>
              <a:rPr lang="en-US" altLang="it-IT" sz="1000" dirty="0" smtClean="0"/>
              <a:t> ne BE </a:t>
            </a:r>
          </a:p>
          <a:p>
            <a:pPr lvl="2" algn="just"/>
            <a:r>
              <a:rPr lang="en-US" altLang="it-IT" sz="1000" dirty="0" err="1" smtClean="0"/>
              <a:t>Landlordi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zakonisht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Autoriteti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portual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jete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pronesi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)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pronesi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infrastrukturen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bazike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esenciale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kalatat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dallgethyesit</a:t>
            </a:r>
            <a:r>
              <a:rPr lang="en-US" altLang="it-IT" sz="1000" dirty="0" smtClean="0"/>
              <a:t>)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ruan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funksionet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kontrollit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rrregullatore</a:t>
            </a:r>
            <a:endParaRPr lang="en-US" altLang="it-IT" sz="1000" dirty="0"/>
          </a:p>
          <a:p>
            <a:pPr lvl="2" algn="just"/>
            <a:r>
              <a:rPr lang="en-US" altLang="it-IT" sz="1000" dirty="0" err="1" smtClean="0"/>
              <a:t>Jep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koncesion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periudhe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gjate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infrastrukturen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operatore</a:t>
            </a:r>
            <a:r>
              <a:rPr lang="en-US" altLang="it-IT" sz="1000" dirty="0" smtClean="0"/>
              <a:t> private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cilet</a:t>
            </a:r>
            <a:r>
              <a:rPr lang="en-US" altLang="it-IT" sz="1000" dirty="0" smtClean="0"/>
              <a:t> do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superstrukturen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tyre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terminale</a:t>
            </a:r>
            <a:r>
              <a:rPr lang="en-US" altLang="it-IT" sz="1000" dirty="0" smtClean="0"/>
              <a:t> e me </a:t>
            </a:r>
            <a:r>
              <a:rPr lang="en-US" altLang="it-IT" sz="1000" dirty="0" err="1" smtClean="0"/>
              <a:t>mjete</a:t>
            </a:r>
            <a:r>
              <a:rPr lang="en-US" altLang="it-IT" sz="1000" dirty="0" smtClean="0"/>
              <a:t> handling </a:t>
            </a:r>
            <a:r>
              <a:rPr lang="en-US" altLang="it-IT" sz="1000" dirty="0" smtClean="0"/>
              <a:t>(</a:t>
            </a:r>
            <a:r>
              <a:rPr lang="en-US" altLang="it-IT" sz="1000" dirty="0" err="1" smtClean="0"/>
              <a:t>psh</a:t>
            </a:r>
            <a:r>
              <a:rPr lang="en-US" altLang="it-IT" sz="1000" dirty="0" smtClean="0"/>
              <a:t>. </a:t>
            </a:r>
            <a:r>
              <a:rPr lang="en-US" altLang="it-IT" sz="1000" dirty="0" err="1" smtClean="0"/>
              <a:t>Ndertesat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vincat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jene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landlordit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jep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perdorim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operatoreve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tjere</a:t>
            </a:r>
            <a:r>
              <a:rPr lang="en-US" altLang="it-IT" sz="1000" dirty="0" smtClean="0"/>
              <a:t>)</a:t>
            </a:r>
            <a:endParaRPr lang="en-US" altLang="it-IT" sz="1000" dirty="0" smtClean="0"/>
          </a:p>
          <a:p>
            <a:pPr lvl="1" algn="just"/>
            <a:r>
              <a:rPr lang="en-US" altLang="it-IT" sz="1400" dirty="0" smtClean="0"/>
              <a:t>Porte </a:t>
            </a:r>
            <a:r>
              <a:rPr lang="en-US" altLang="it-IT" sz="1400" dirty="0" err="1" smtClean="0"/>
              <a:t>komplet</a:t>
            </a:r>
            <a:r>
              <a:rPr lang="en-US" altLang="it-IT" sz="1400" dirty="0" smtClean="0"/>
              <a:t> private </a:t>
            </a:r>
          </a:p>
          <a:p>
            <a:pPr lvl="2" algn="just"/>
            <a:r>
              <a:rPr lang="en-US" altLang="it-IT" sz="1000" dirty="0" smtClean="0"/>
              <a:t>Me </a:t>
            </a:r>
            <a:r>
              <a:rPr lang="en-US" altLang="it-IT" sz="1000" dirty="0" err="1" smtClean="0"/>
              <a:t>shume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perdorur</a:t>
            </a:r>
            <a:r>
              <a:rPr lang="en-US" altLang="it-IT" sz="1000" dirty="0" smtClean="0"/>
              <a:t> ne Britani </a:t>
            </a:r>
          </a:p>
          <a:p>
            <a:pPr lvl="2" algn="just"/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toka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portit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private </a:t>
            </a:r>
          </a:p>
          <a:p>
            <a:pPr lvl="2" algn="just"/>
            <a:r>
              <a:rPr lang="en-US" altLang="it-IT" sz="1000" dirty="0" err="1" smtClean="0"/>
              <a:t>Infrastruktura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superstruktura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menaxhim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privat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800" dirty="0" err="1" smtClean="0"/>
              <a:t>Portet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natyren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infrastrukturave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kapacitet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kufizuar</a:t>
            </a:r>
            <a:r>
              <a:rPr lang="en-US" altLang="it-IT" sz="1800" dirty="0" smtClean="0"/>
              <a:t> (Essential facilities)</a:t>
            </a:r>
          </a:p>
          <a:p>
            <a:pPr lvl="1" algn="just"/>
            <a:r>
              <a:rPr lang="en-US" altLang="it-IT" sz="1400" dirty="0" err="1" smtClean="0"/>
              <a:t>Probleme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konkurencen</a:t>
            </a:r>
            <a:r>
              <a:rPr lang="en-US" altLang="it-IT" sz="1400" dirty="0" smtClean="0"/>
              <a:t> e lire ne to</a:t>
            </a:r>
          </a:p>
          <a:p>
            <a:pPr lvl="1" algn="just"/>
            <a:r>
              <a:rPr lang="en-US" altLang="it-IT" sz="1400" dirty="0" err="1" smtClean="0"/>
              <a:t>Komisioni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shqyrtuar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pak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raste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portet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ne to </a:t>
            </a:r>
          </a:p>
          <a:p>
            <a:pPr lvl="1" algn="just"/>
            <a:r>
              <a:rPr lang="en-US" altLang="it-IT" sz="1400" dirty="0" err="1" smtClean="0"/>
              <a:t>Problemi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kryesor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Veshtiresia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aksesin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port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ofrohen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ekskusiviteti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 jane monopole de facto </a:t>
            </a:r>
          </a:p>
          <a:p>
            <a:pPr lvl="1" algn="just"/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19398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97310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Struktura e industrise portuale dhe sherbimet portuale </a:t>
            </a:r>
            <a:r>
              <a:rPr lang="it-IT" sz="3200" dirty="0" smtClean="0"/>
              <a:t>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Porti</a:t>
            </a:r>
            <a:r>
              <a:rPr lang="en-US" altLang="it-IT" sz="2400" dirty="0" smtClean="0"/>
              <a:t> </a:t>
            </a:r>
            <a:endParaRPr lang="en-US" altLang="it-IT" sz="2400" dirty="0" smtClean="0"/>
          </a:p>
          <a:p>
            <a:pPr lvl="1" algn="just"/>
            <a:r>
              <a:rPr lang="en-US" altLang="it-IT" sz="2400" dirty="0" err="1" smtClean="0"/>
              <a:t>Infrastruktura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portit</a:t>
            </a:r>
            <a:endParaRPr lang="en-US" altLang="it-IT" sz="2400" dirty="0" smtClean="0"/>
          </a:p>
          <a:p>
            <a:pPr lvl="2" algn="just"/>
            <a:r>
              <a:rPr lang="en-US" altLang="it-IT" sz="1200" dirty="0" err="1" smtClean="0"/>
              <a:t>Vendi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ankorimit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pjesa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kalates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anije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lidhet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Kalata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struktura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anija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vendoset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shkarkim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Makinerite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ngarkim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shkarkim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Ndertesa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terminalit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Vendet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ruajtjes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se </a:t>
            </a:r>
            <a:r>
              <a:rPr lang="en-US" altLang="it-IT" sz="1200" dirty="0" err="1" smtClean="0"/>
              <a:t>mallrave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konteinereve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2000" dirty="0" err="1" smtClean="0"/>
              <a:t>Perdoruesit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portit</a:t>
            </a:r>
            <a:endParaRPr lang="en-US" altLang="it-IT" sz="2000" dirty="0" smtClean="0"/>
          </a:p>
          <a:p>
            <a:pPr lvl="2" algn="just"/>
            <a:r>
              <a:rPr lang="en-US" altLang="it-IT" sz="1200" dirty="0" err="1" smtClean="0"/>
              <a:t>Anije</a:t>
            </a:r>
            <a:r>
              <a:rPr lang="en-US" altLang="it-IT" sz="1200" dirty="0" smtClean="0"/>
              <a:t> private </a:t>
            </a:r>
          </a:p>
          <a:p>
            <a:pPr lvl="2" algn="just"/>
            <a:r>
              <a:rPr lang="en-US" altLang="it-IT" sz="1200" dirty="0" err="1" smtClean="0"/>
              <a:t>Krociera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anije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pasagjere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Tragetet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linjes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Anije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ndryshme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linjes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Perdoruesit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perfundimtare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pasagjeret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rakomandataret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pritesit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mallit</a:t>
            </a:r>
            <a:r>
              <a:rPr lang="en-US" altLang="it-IT" sz="1200" dirty="0" smtClean="0"/>
              <a:t> , </a:t>
            </a:r>
            <a:r>
              <a:rPr lang="en-US" altLang="it-IT" sz="1200" dirty="0" err="1" smtClean="0"/>
              <a:t>spedicioneret</a:t>
            </a:r>
            <a:endParaRPr lang="en-US" altLang="it-IT" sz="1200" dirty="0"/>
          </a:p>
          <a:p>
            <a:pPr lvl="1" algn="just"/>
            <a:r>
              <a:rPr lang="en-US" altLang="it-IT" sz="2000" dirty="0" err="1" smtClean="0"/>
              <a:t>Sherbimet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portuale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200" dirty="0" err="1" smtClean="0"/>
              <a:t>Pilotimi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Terheqja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rimorkim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smtClean="0"/>
              <a:t>Handling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mallrave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900" dirty="0" err="1" smtClean="0"/>
              <a:t>Levizja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platforme</a:t>
            </a:r>
            <a:r>
              <a:rPr lang="en-US" altLang="it-IT" sz="900" dirty="0" smtClean="0"/>
              <a:t> </a:t>
            </a:r>
          </a:p>
          <a:p>
            <a:pPr lvl="3" algn="just"/>
            <a:r>
              <a:rPr lang="en-US" altLang="it-IT" sz="900" dirty="0" smtClean="0"/>
              <a:t>Stevedore – </a:t>
            </a:r>
            <a:r>
              <a:rPr lang="en-US" altLang="it-IT" sz="900" dirty="0" err="1" smtClean="0"/>
              <a:t>ngarkimi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shkarkimi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ajijes</a:t>
            </a:r>
            <a:r>
              <a:rPr lang="en-US" altLang="it-IT" sz="900" dirty="0" smtClean="0"/>
              <a:t> </a:t>
            </a:r>
            <a:r>
              <a:rPr lang="en-US" altLang="it-IT" sz="900" dirty="0" smtClean="0"/>
              <a:t>  </a:t>
            </a:r>
            <a:endParaRPr lang="en-US" altLang="it-IT" sz="900" dirty="0"/>
          </a:p>
        </p:txBody>
      </p:sp>
    </p:spTree>
    <p:extLst>
      <p:ext uri="{BB962C8B-B14F-4D97-AF65-F5344CB8AC3E}">
        <p14:creationId xmlns:p14="http://schemas.microsoft.com/office/powerpoint/2010/main" val="195279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97310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Struktura e industrise portuale dhe sherbimet portuale III`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Portet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natyren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infrastrukturave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kapacitet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kufizuar</a:t>
            </a:r>
            <a:r>
              <a:rPr lang="en-US" altLang="it-IT" sz="1800" dirty="0" smtClean="0"/>
              <a:t> (Essential facilities)</a:t>
            </a:r>
          </a:p>
          <a:p>
            <a:pPr algn="just"/>
            <a:r>
              <a:rPr lang="en-US" altLang="it-IT" sz="1800" dirty="0" err="1" smtClean="0"/>
              <a:t>Rastet</a:t>
            </a:r>
            <a:endParaRPr lang="en-US" altLang="it-IT" sz="1800" dirty="0" smtClean="0"/>
          </a:p>
          <a:p>
            <a:pPr lvl="1" algn="just"/>
            <a:r>
              <a:rPr lang="en-US" altLang="it-IT" sz="1400" dirty="0" smtClean="0"/>
              <a:t>Situate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sipermarrje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monopolin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prish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konkurencen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marresit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Ceshtja</a:t>
            </a:r>
            <a:r>
              <a:rPr lang="en-US" altLang="it-IT" sz="1000" dirty="0" smtClean="0"/>
              <a:t>  C- 242/95 GT-Links vs. DSB</a:t>
            </a:r>
          </a:p>
          <a:p>
            <a:pPr lvl="1" algn="just"/>
            <a:r>
              <a:rPr lang="en-US" altLang="it-IT" sz="1400" dirty="0" err="1" smtClean="0"/>
              <a:t>Rrezikon</a:t>
            </a:r>
            <a:r>
              <a:rPr lang="en-US" altLang="it-IT" sz="1400" dirty="0" smtClean="0"/>
              <a:t> planet e </a:t>
            </a:r>
            <a:r>
              <a:rPr lang="en-US" altLang="it-IT" sz="1400" dirty="0" err="1" smtClean="0"/>
              <a:t>konkuruesit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tij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hapur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detar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Vendim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Europian</a:t>
            </a:r>
            <a:r>
              <a:rPr lang="en-US" altLang="it-IT" sz="1000" dirty="0" smtClean="0"/>
              <a:t> 94/119/KE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21 </a:t>
            </a:r>
            <a:r>
              <a:rPr lang="en-US" altLang="it-IT" sz="1000" dirty="0" err="1" smtClean="0"/>
              <a:t>Dhjetor</a:t>
            </a:r>
            <a:r>
              <a:rPr lang="en-US" altLang="it-IT" sz="1000" dirty="0" smtClean="0"/>
              <a:t> 1993 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refuzimin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garantuar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akses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facilitetet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portit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Rodby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Danimarke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Ose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kompani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cila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monopolin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disa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abuzon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poziten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saj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dominante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Ceshtja</a:t>
            </a:r>
            <a:r>
              <a:rPr lang="en-US" altLang="it-IT" sz="1000" dirty="0" smtClean="0"/>
              <a:t> C-266/95 Corsica Ferries France vs. </a:t>
            </a:r>
            <a:r>
              <a:rPr lang="en-US" altLang="it-IT" sz="1000" dirty="0" err="1" smtClean="0"/>
              <a:t>Gruppo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Antichi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Ormeggiatori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diPorto</a:t>
            </a:r>
            <a:r>
              <a:rPr lang="en-US" altLang="it-IT" sz="1000" dirty="0" smtClean="0"/>
              <a:t> di Genova </a:t>
            </a:r>
          </a:p>
          <a:p>
            <a:pPr lvl="2" algn="just"/>
            <a:r>
              <a:rPr lang="en-US" altLang="it-IT" sz="1000" dirty="0" err="1" smtClean="0"/>
              <a:t>Ceshtja</a:t>
            </a:r>
            <a:r>
              <a:rPr lang="en-US" altLang="it-IT" sz="1000" dirty="0" smtClean="0"/>
              <a:t> C-179/90 Merci </a:t>
            </a:r>
            <a:r>
              <a:rPr lang="en-US" altLang="it-IT" sz="1000" dirty="0" err="1" smtClean="0"/>
              <a:t>convenzionali</a:t>
            </a:r>
            <a:r>
              <a:rPr lang="en-US" altLang="it-IT" sz="1000" dirty="0" smtClean="0"/>
              <a:t> Porto di Genova  vs. </a:t>
            </a:r>
            <a:r>
              <a:rPr lang="en-US" altLang="it-IT" sz="1000" dirty="0" err="1" smtClean="0"/>
              <a:t>Siderurgica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Gabrieli</a:t>
            </a:r>
            <a:r>
              <a:rPr lang="en-US" altLang="it-IT" sz="1000" dirty="0" smtClean="0"/>
              <a:t> </a:t>
            </a:r>
          </a:p>
          <a:p>
            <a:pPr lvl="2" algn="just"/>
            <a:endParaRPr lang="en-US" altLang="it-IT" sz="1000" dirty="0"/>
          </a:p>
          <a:p>
            <a:pPr algn="just"/>
            <a:r>
              <a:rPr lang="en-US" altLang="it-IT" sz="1800" dirty="0" smtClean="0"/>
              <a:t>Ne </a:t>
            </a:r>
            <a:r>
              <a:rPr lang="en-US" altLang="it-IT" sz="1800" dirty="0" err="1" smtClean="0"/>
              <a:t>keto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ceshtje</a:t>
            </a:r>
            <a:r>
              <a:rPr lang="en-US" altLang="it-IT" sz="1800" dirty="0" smtClean="0"/>
              <a:t>  </a:t>
            </a:r>
            <a:r>
              <a:rPr lang="en-US" altLang="it-IT" sz="1800" dirty="0" err="1" smtClean="0"/>
              <a:t>Komisioni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perkufizuar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portet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Essential facility </a:t>
            </a:r>
          </a:p>
          <a:p>
            <a:pPr lvl="1" algn="just"/>
            <a:r>
              <a:rPr lang="en-US" altLang="it-IT" sz="1400" dirty="0" smtClean="0"/>
              <a:t>Duke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future ne </a:t>
            </a:r>
            <a:r>
              <a:rPr lang="en-US" altLang="it-IT" sz="1400" dirty="0" err="1" smtClean="0"/>
              <a:t>doktrinen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perkatese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 C-163/96 </a:t>
            </a:r>
            <a:r>
              <a:rPr lang="en-US" altLang="it-IT" sz="1400" dirty="0" err="1" smtClean="0"/>
              <a:t>Raso</a:t>
            </a:r>
            <a:r>
              <a:rPr lang="en-US" altLang="it-IT" sz="1400" dirty="0" smtClean="0"/>
              <a:t> vs. Italian Republic </a:t>
            </a:r>
          </a:p>
          <a:p>
            <a:pPr lvl="1" algn="just"/>
            <a:r>
              <a:rPr lang="en-US" altLang="it-IT" sz="1400" dirty="0" err="1" smtClean="0"/>
              <a:t>Ceshtje</a:t>
            </a:r>
            <a:r>
              <a:rPr lang="en-US" altLang="it-IT" sz="1400" dirty="0" smtClean="0"/>
              <a:t> C-533/12 P. SNCM vs. Corsica Ferries </a:t>
            </a:r>
          </a:p>
          <a:p>
            <a:pPr lvl="1" algn="just"/>
            <a:endParaRPr lang="en-US" altLang="it-IT" sz="1400" dirty="0"/>
          </a:p>
          <a:p>
            <a:pPr lvl="1" algn="just"/>
            <a:endParaRPr lang="en-US" altLang="it-IT" sz="1400" dirty="0" smtClean="0"/>
          </a:p>
          <a:p>
            <a:pPr lvl="1" algn="just"/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16892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97310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Kuadri legjislativ per Sherbimet portuale Rreg. 352/17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Rregullat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konkurrences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Politikat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strategjite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biznesit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europiane</a:t>
            </a:r>
            <a:r>
              <a:rPr lang="en-US" altLang="it-IT" sz="1400" dirty="0"/>
              <a:t> </a:t>
            </a:r>
            <a:r>
              <a:rPr lang="en-US" altLang="it-IT" sz="1400" dirty="0" smtClean="0"/>
              <a:t>jo ne </a:t>
            </a:r>
            <a:r>
              <a:rPr lang="en-US" altLang="it-IT" sz="1400" dirty="0" err="1" smtClean="0"/>
              <a:t>linje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Sidomos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perket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financimi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tarifimit</a:t>
            </a:r>
            <a:r>
              <a:rPr lang="en-US" altLang="it-IT" sz="1400" dirty="0" smtClean="0"/>
              <a:t> per infrastructure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mosdiskriminimit</a:t>
            </a:r>
            <a:r>
              <a:rPr lang="en-US" altLang="it-IT" sz="1400" dirty="0" smtClean="0"/>
              <a:t>, transparences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drejtesise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Rezistence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aktoret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interesuar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800" dirty="0" smtClean="0"/>
              <a:t>Ne 2001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2004 </a:t>
            </a:r>
          </a:p>
          <a:p>
            <a:pPr lvl="1" algn="just"/>
            <a:r>
              <a:rPr lang="en-US" altLang="it-IT" sz="1400" dirty="0" err="1" smtClean="0"/>
              <a:t>Propozime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Komisionit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Paketa</a:t>
            </a:r>
            <a:r>
              <a:rPr lang="en-US" altLang="it-IT" sz="1400" dirty="0" smtClean="0"/>
              <a:t> e pare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Paketa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dyte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Para: </a:t>
            </a:r>
            <a:r>
              <a:rPr lang="en-US" altLang="it-IT" sz="1400" dirty="0" err="1" smtClean="0"/>
              <a:t>liria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ofrimit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operatoret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komunitare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: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tekniko-nautike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pilotimi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terheqja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ankorimi</a:t>
            </a:r>
            <a:r>
              <a:rPr lang="en-US" altLang="it-IT" sz="1400" dirty="0" smtClean="0"/>
              <a:t>); handling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pasagjeret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dyta</a:t>
            </a:r>
            <a:r>
              <a:rPr lang="en-US" altLang="it-IT" sz="1400" dirty="0" smtClean="0"/>
              <a:t>: </a:t>
            </a:r>
            <a:r>
              <a:rPr lang="en-US" altLang="it-IT" sz="1400" dirty="0" err="1" smtClean="0"/>
              <a:t>shtohej</a:t>
            </a:r>
            <a:r>
              <a:rPr lang="en-US" altLang="it-IT" sz="1400" dirty="0" smtClean="0"/>
              <a:t> self handling per </a:t>
            </a:r>
            <a:r>
              <a:rPr lang="en-US" altLang="it-IT" sz="1400" dirty="0" err="1" smtClean="0"/>
              <a:t>pasagjeret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U </a:t>
            </a:r>
            <a:r>
              <a:rPr lang="en-US" altLang="it-IT" sz="1400" dirty="0" err="1" smtClean="0"/>
              <a:t>hodhen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Parlamenti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Problematika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kryesore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ishte</a:t>
            </a:r>
            <a:r>
              <a:rPr lang="en-US" altLang="it-IT" sz="1400" dirty="0" smtClean="0"/>
              <a:t> Self handling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Kundershtim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punonjesit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portuale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800" dirty="0" smtClean="0"/>
              <a:t>Ne 2017 </a:t>
            </a:r>
            <a:r>
              <a:rPr lang="en-US" altLang="it-IT" sz="1800" dirty="0" err="1" smtClean="0"/>
              <a:t>hyrja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fuqi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Rregullore</a:t>
            </a:r>
            <a:r>
              <a:rPr lang="en-US" altLang="it-IT" sz="1800" dirty="0" smtClean="0"/>
              <a:t> 352/17 </a:t>
            </a:r>
          </a:p>
          <a:p>
            <a:pPr lvl="1" algn="just"/>
            <a:r>
              <a:rPr lang="en-US" altLang="it-IT" sz="1400" dirty="0" err="1" smtClean="0"/>
              <a:t>Vendosja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kuadri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ofrimin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rregulla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njejta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transparencen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financiare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porteve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Hapje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pjesshme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prek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normat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sociale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punes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shteteve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– do </a:t>
            </a:r>
            <a:r>
              <a:rPr lang="en-US" altLang="it-IT" sz="1000" dirty="0" err="1" smtClean="0"/>
              <a:t>diskutohen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grupe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interesi</a:t>
            </a:r>
            <a:endParaRPr lang="en-US" altLang="it-IT" sz="1000" dirty="0" smtClean="0"/>
          </a:p>
          <a:p>
            <a:pPr lvl="1" algn="just"/>
            <a:r>
              <a:rPr lang="en-US" altLang="it-IT" sz="1400" dirty="0" smtClean="0"/>
              <a:t>Transparence </a:t>
            </a:r>
            <a:r>
              <a:rPr lang="en-US" altLang="it-IT" sz="1400" dirty="0" err="1" smtClean="0"/>
              <a:t>financiare</a:t>
            </a:r>
            <a:r>
              <a:rPr lang="en-US" altLang="it-IT" sz="1400" dirty="0" smtClean="0"/>
              <a:t> per 7 </a:t>
            </a:r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: </a:t>
            </a:r>
            <a:r>
              <a:rPr lang="en-US" altLang="it-IT" sz="1400" dirty="0" err="1" smtClean="0"/>
              <a:t>mbushja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karburant</a:t>
            </a:r>
            <a:r>
              <a:rPr lang="en-US" altLang="it-IT" sz="1400" dirty="0" smtClean="0"/>
              <a:t> (bunkering); cargo handling; </a:t>
            </a:r>
            <a:r>
              <a:rPr lang="en-US" altLang="it-IT" sz="1400" dirty="0" err="1" smtClean="0"/>
              <a:t>lidhja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anijes</a:t>
            </a:r>
            <a:r>
              <a:rPr lang="en-US" altLang="it-IT" sz="1400" dirty="0" smtClean="0"/>
              <a:t> (mooring);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pasagjeret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mbledhja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mbetjeve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pilotimi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terheqja</a:t>
            </a:r>
            <a:r>
              <a:rPr lang="en-US" altLang="it-IT" sz="1400" dirty="0" smtClean="0"/>
              <a:t> (towage</a:t>
            </a:r>
            <a:r>
              <a:rPr lang="en-US" altLang="it-IT" sz="1400" dirty="0" smtClean="0"/>
              <a:t>)</a:t>
            </a:r>
          </a:p>
          <a:p>
            <a:pPr lvl="1" algn="just"/>
            <a:r>
              <a:rPr lang="en-US" altLang="it-IT" sz="1400" dirty="0" smtClean="0"/>
              <a:t>Cargo handling </a:t>
            </a:r>
            <a:r>
              <a:rPr lang="en-US" altLang="it-IT" sz="1400" dirty="0" err="1" smtClean="0"/>
              <a:t>dhesherbimet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pasagjeret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jane </a:t>
            </a:r>
            <a:r>
              <a:rPr lang="en-US" altLang="it-IT" sz="1400" dirty="0" err="1" smtClean="0"/>
              <a:t>subjekt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aksesit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lire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rregullohen</a:t>
            </a:r>
            <a:r>
              <a:rPr lang="en-US" altLang="it-IT" sz="1400" dirty="0" smtClean="0"/>
              <a:t> me Dir. 2014/23/BE per </a:t>
            </a:r>
            <a:r>
              <a:rPr lang="en-US" altLang="it-IT" sz="1400" dirty="0" err="1" smtClean="0"/>
              <a:t>kontratat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koncesionit</a:t>
            </a:r>
            <a:r>
              <a:rPr lang="en-US" altLang="it-IT" sz="1400" dirty="0" smtClean="0"/>
              <a:t>  </a:t>
            </a:r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1534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97310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BE dhe portet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9401" y="10643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Portet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Europes</a:t>
            </a:r>
            <a:r>
              <a:rPr lang="en-US" altLang="it-IT" sz="1800" dirty="0" smtClean="0"/>
              <a:t> </a:t>
            </a:r>
            <a:endParaRPr lang="en-US" altLang="it-IT" sz="1800" dirty="0" smtClean="0"/>
          </a:p>
          <a:p>
            <a:pPr lvl="1" algn="just"/>
            <a:r>
              <a:rPr lang="en-US" altLang="it-IT" sz="1400" dirty="0" smtClean="0"/>
              <a:t>Porta </a:t>
            </a:r>
            <a:r>
              <a:rPr lang="en-US" altLang="it-IT" sz="1400" dirty="0" err="1" smtClean="0"/>
              <a:t>kryesore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korridoret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boteror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74% e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hyjne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dalin</a:t>
            </a:r>
            <a:r>
              <a:rPr lang="en-US" altLang="it-IT" sz="1400" dirty="0" smtClean="0"/>
              <a:t> ne Europe me </a:t>
            </a:r>
            <a:r>
              <a:rPr lang="en-US" altLang="it-IT" sz="1400" dirty="0" err="1" smtClean="0"/>
              <a:t>det</a:t>
            </a:r>
            <a:r>
              <a:rPr lang="en-US" altLang="it-IT" sz="1400" dirty="0" smtClean="0"/>
              <a:t>  duke </a:t>
            </a:r>
            <a:r>
              <a:rPr lang="en-US" altLang="it-IT" sz="1400" dirty="0" err="1" smtClean="0"/>
              <a:t>ndihmuar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tregun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Gjenerojne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punesim</a:t>
            </a:r>
            <a:endParaRPr lang="en-US" altLang="it-IT" sz="1400" dirty="0" smtClean="0"/>
          </a:p>
          <a:p>
            <a:pPr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nevoje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porte</a:t>
            </a:r>
            <a:r>
              <a:rPr lang="en-US" altLang="it-IT" sz="1800" dirty="0" smtClean="0"/>
              <a:t> me performance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larte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Ulet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kongjestionimi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Ulen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kostot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levizjes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Ulet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ndotja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ambjent</a:t>
            </a:r>
            <a:endParaRPr lang="en-US" altLang="it-IT" sz="1400" dirty="0" smtClean="0"/>
          </a:p>
          <a:p>
            <a:pPr algn="just"/>
            <a:r>
              <a:rPr lang="en-US" altLang="it-IT" sz="1800" dirty="0" smtClean="0"/>
              <a:t>BE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identifikuar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rol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rendesishem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portet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brenda</a:t>
            </a:r>
            <a:r>
              <a:rPr lang="en-US" altLang="it-IT" sz="1800" dirty="0" smtClean="0"/>
              <a:t> TEN-T</a:t>
            </a:r>
          </a:p>
          <a:p>
            <a:pPr lvl="1" algn="just"/>
            <a:r>
              <a:rPr lang="en-US" altLang="it-IT" sz="1400" dirty="0" err="1" smtClean="0"/>
              <a:t>Komisioni</a:t>
            </a:r>
            <a:r>
              <a:rPr lang="en-US" altLang="it-IT" sz="1400" dirty="0" smtClean="0"/>
              <a:t> ne 2013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ndermarre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iniciativ</a:t>
            </a:r>
            <a:r>
              <a:rPr lang="en-US" altLang="it-IT" sz="1400" dirty="0" err="1" smtClean="0"/>
              <a:t>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permiresuar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operacionet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ne 329 </a:t>
            </a:r>
            <a:r>
              <a:rPr lang="en-US" altLang="it-IT" sz="1400" dirty="0" err="1" smtClean="0"/>
              <a:t>porte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jane </a:t>
            </a:r>
            <a:r>
              <a:rPr lang="en-US" altLang="it-IT" sz="1400" dirty="0" err="1" smtClean="0"/>
              <a:t>pjese</a:t>
            </a:r>
            <a:r>
              <a:rPr lang="en-US" altLang="it-IT" sz="1400" dirty="0" smtClean="0"/>
              <a:t> e TEN-T</a:t>
            </a:r>
          </a:p>
          <a:p>
            <a:pPr lvl="1" algn="just"/>
            <a:r>
              <a:rPr lang="en-US" altLang="it-IT" sz="1400" dirty="0" err="1" smtClean="0"/>
              <a:t>Implementimi</a:t>
            </a:r>
            <a:r>
              <a:rPr lang="en-US" altLang="it-IT" sz="1400" dirty="0" smtClean="0"/>
              <a:t> me masa </a:t>
            </a:r>
            <a:r>
              <a:rPr lang="en-US" altLang="it-IT" sz="1400" dirty="0" err="1" smtClean="0"/>
              <a:t>ligjore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joligjore</a:t>
            </a:r>
            <a:r>
              <a:rPr lang="en-US" altLang="it-IT" sz="1400" dirty="0" smtClean="0"/>
              <a:t>  (COM (2013) 295 final Ports: an </a:t>
            </a:r>
            <a:r>
              <a:rPr lang="en-US" altLang="it-IT" sz="1400" dirty="0" err="1" smtClean="0"/>
              <a:t>enginefor</a:t>
            </a:r>
            <a:r>
              <a:rPr lang="en-US" altLang="it-IT" sz="1400" dirty="0" smtClean="0"/>
              <a:t> growth)</a:t>
            </a:r>
          </a:p>
          <a:p>
            <a:pPr algn="just"/>
            <a:r>
              <a:rPr lang="en-US" altLang="it-IT" sz="1800" dirty="0" smtClean="0"/>
              <a:t>Masa </a:t>
            </a:r>
            <a:r>
              <a:rPr lang="en-US" altLang="it-IT" sz="1800" dirty="0" err="1" smtClean="0"/>
              <a:t>ligjore</a:t>
            </a:r>
            <a:r>
              <a:rPr lang="en-US" altLang="it-IT" sz="1800" dirty="0" smtClean="0"/>
              <a:t> – </a:t>
            </a:r>
            <a:r>
              <a:rPr lang="en-US" altLang="it-IT" sz="1800" dirty="0" err="1" smtClean="0"/>
              <a:t>rreg</a:t>
            </a:r>
            <a:r>
              <a:rPr lang="en-US" altLang="it-IT" sz="1800" dirty="0" smtClean="0"/>
              <a:t>. BE 2017/352 </a:t>
            </a:r>
          </a:p>
          <a:p>
            <a:pPr lvl="1" algn="just"/>
            <a:r>
              <a:rPr lang="en-US" altLang="it-IT" sz="1400" dirty="0" err="1" smtClean="0"/>
              <a:t>Vendosja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kuadri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ofrimin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portuale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rregulla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perbasketa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transparencen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financiare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porteve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800" dirty="0" smtClean="0"/>
              <a:t>Masa </a:t>
            </a:r>
            <a:r>
              <a:rPr lang="en-US" altLang="it-IT" sz="1800" dirty="0" err="1" smtClean="0"/>
              <a:t>joligjore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Aplikimi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modernizimi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rregullave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ndihmat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shteterore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smtClean="0"/>
              <a:t>Maj 2016 </a:t>
            </a:r>
            <a:r>
              <a:rPr lang="en-US" altLang="it-IT" sz="1000" dirty="0" err="1" smtClean="0"/>
              <a:t>Njoftimi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perkufizimin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ndihmave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shteterore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Dhjetor</a:t>
            </a:r>
            <a:r>
              <a:rPr lang="en-US" altLang="it-IT" sz="1000" dirty="0" smtClean="0"/>
              <a:t> 2016 </a:t>
            </a:r>
            <a:r>
              <a:rPr lang="en-US" altLang="it-IT" sz="1000" dirty="0" err="1" smtClean="0"/>
              <a:t>Percaktim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detajuar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Portet</a:t>
            </a:r>
            <a:r>
              <a:rPr lang="en-US" altLang="it-IT" sz="1000" dirty="0" smtClean="0"/>
              <a:t>  </a:t>
            </a:r>
          </a:p>
          <a:p>
            <a:pPr lvl="1" algn="just"/>
            <a:r>
              <a:rPr lang="en-US" altLang="it-IT" sz="1400" dirty="0" err="1" smtClean="0"/>
              <a:t>Promovimi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dialogut</a:t>
            </a:r>
            <a:r>
              <a:rPr lang="en-US" altLang="it-IT" sz="1400" dirty="0" smtClean="0"/>
              <a:t> social ne BE midis </a:t>
            </a:r>
            <a:r>
              <a:rPr lang="en-US" altLang="it-IT" sz="1400" dirty="0" err="1" smtClean="0"/>
              <a:t>punetoreve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punedhenesve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tyre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Suport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financiar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portet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kuader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TEN –T (</a:t>
            </a:r>
            <a:r>
              <a:rPr lang="en-US" altLang="it-IT" sz="1400" dirty="0" err="1" smtClean="0"/>
              <a:t>rreg</a:t>
            </a:r>
            <a:r>
              <a:rPr lang="en-US" altLang="it-IT" sz="1400" dirty="0" smtClean="0"/>
              <a:t>. 1315/2013)</a:t>
            </a:r>
          </a:p>
          <a:p>
            <a:pPr lvl="1" algn="just"/>
            <a:r>
              <a:rPr lang="en-US" altLang="it-IT" sz="1400" dirty="0" err="1" smtClean="0"/>
              <a:t>Iniciativa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thjeshtuar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procedurat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porte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iniciativa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permiresuar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ambjentin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porte</a:t>
            </a:r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22497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3551</TotalTime>
  <Words>1637</Words>
  <Application>Microsoft Office PowerPoint</Application>
  <PresentationFormat>On-screen Show (4:3)</PresentationFormat>
  <Paragraphs>198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279</cp:revision>
  <dcterms:created xsi:type="dcterms:W3CDTF">2016-10-18T10:02:39Z</dcterms:created>
  <dcterms:modified xsi:type="dcterms:W3CDTF">2023-05-07T11:39:48Z</dcterms:modified>
</cp:coreProperties>
</file>