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7" r:id="rId2"/>
    <p:sldId id="259" r:id="rId3"/>
    <p:sldId id="282" r:id="rId4"/>
    <p:sldId id="277" r:id="rId5"/>
    <p:sldId id="290" r:id="rId6"/>
    <p:sldId id="291" r:id="rId7"/>
    <p:sldId id="292" r:id="rId8"/>
    <p:sldId id="293" r:id="rId9"/>
    <p:sldId id="294" r:id="rId10"/>
    <p:sldId id="295" r:id="rId11"/>
    <p:sldId id="296" r:id="rId12"/>
    <p:sldId id="297" r:id="rId13"/>
    <p:sldId id="298" r:id="rId14"/>
    <p:sldId id="299" r:id="rId15"/>
    <p:sldId id="300" r:id="rId16"/>
    <p:sldId id="301" r:id="rId17"/>
    <p:sldId id="302" r:id="rId18"/>
    <p:sldId id="303" r:id="rId19"/>
    <p:sldId id="304" r:id="rId20"/>
    <p:sldId id="306" r:id="rId21"/>
    <p:sldId id="305" r:id="rId22"/>
    <p:sldId id="280" r:id="rId23"/>
    <p:sldId id="276" r:id="rId24"/>
  </p:sldIdLst>
  <p:sldSz cx="9144000" cy="6858000" type="screen4x3"/>
  <p:notesSz cx="7315200" cy="9601200"/>
  <p:photoAlbum/>
  <p:defaultTextStyle>
    <a:defPPr>
      <a:defRPr lang="sq-A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8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B514BB8D-282C-414F-950F-3F4884C6A2B3}" type="datetimeFigureOut">
              <a:rPr lang="en-US" smtClean="0"/>
              <a:pPr/>
              <a:t>1/28/2023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7EC870C-0C6E-4BCE-BD5E-8214FDCF0C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5512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EC870C-0C6E-4BCE-BD5E-8214FDCF0C0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2114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28.1.2023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28.1.2023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28.1.2023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28.1.2023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28.1.2023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28.1.2023</a:t>
            </a:fld>
            <a:endParaRPr lang="sq-A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28.1.2023</a:t>
            </a:fld>
            <a:endParaRPr lang="sq-A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28.1.2023</a:t>
            </a:fld>
            <a:endParaRPr lang="sq-A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28.1.2023</a:t>
            </a:fld>
            <a:endParaRPr lang="sq-A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28.1.2023</a:t>
            </a:fld>
            <a:endParaRPr lang="sq-A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q-A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28.1.2023</a:t>
            </a:fld>
            <a:endParaRPr lang="sq-A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4B2A74-6AF2-4B21-9323-D939F4CC0C97}" type="datetimeFigureOut">
              <a:rPr lang="sq-AL" smtClean="0"/>
              <a:pPr/>
              <a:t>28.1.2023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q-A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mailto:arber.gjeta@uniel.edu.al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8"/>
            <a:ext cx="3214678" cy="92867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" name="Straight Connector 3"/>
          <p:cNvCxnSpPr/>
          <p:nvPr/>
        </p:nvCxnSpPr>
        <p:spPr>
          <a:xfrm>
            <a:off x="300010" y="1214422"/>
            <a:ext cx="8501122" cy="1588"/>
          </a:xfrm>
          <a:prstGeom prst="line">
            <a:avLst/>
          </a:prstGeom>
          <a:ln w="508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6643686"/>
            <a:ext cx="9144000" cy="214314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q-AL"/>
          </a:p>
        </p:txBody>
      </p:sp>
      <p:sp>
        <p:nvSpPr>
          <p:cNvPr id="9" name="Rectangle 8"/>
          <p:cNvSpPr/>
          <p:nvPr/>
        </p:nvSpPr>
        <p:spPr>
          <a:xfrm>
            <a:off x="71406" y="6550223"/>
            <a:ext cx="9144000" cy="307777"/>
          </a:xfrm>
          <a:prstGeom prst="rect">
            <a:avLst/>
          </a:prstGeom>
        </p:spPr>
        <p:txBody>
          <a:bodyPr wrap="square" anchor="b" anchorCtr="1">
            <a:normAutofit/>
          </a:bodyPr>
          <a:lstStyle/>
          <a:p>
            <a:pPr marL="515938" indent="-515938" algn="ctr"/>
            <a:r>
              <a:rPr lang="it-IT" sz="1200" b="1" i="1" dirty="0" smtClean="0">
                <a:solidFill>
                  <a:prstClr val="white"/>
                </a:solidFill>
              </a:rPr>
              <a:t>“Aleksand</a:t>
            </a:r>
            <a:r>
              <a:rPr lang="sq-AL" sz="1200" b="1" i="1" dirty="0">
                <a:solidFill>
                  <a:prstClr val="white"/>
                </a:solidFill>
              </a:rPr>
              <a:t>ë</a:t>
            </a:r>
            <a:r>
              <a:rPr lang="it-IT" sz="1200" b="1" i="1" dirty="0">
                <a:solidFill>
                  <a:prstClr val="white"/>
                </a:solidFill>
              </a:rPr>
              <a:t>r </a:t>
            </a:r>
            <a:r>
              <a:rPr lang="it-IT" sz="1200" b="1" i="1" dirty="0" smtClean="0">
                <a:solidFill>
                  <a:prstClr val="white"/>
                </a:solidFill>
              </a:rPr>
              <a:t>Xhuvani” </a:t>
            </a:r>
            <a:r>
              <a:rPr lang="it-IT" sz="1200" b="1" i="1" dirty="0" smtClean="0">
                <a:solidFill>
                  <a:schemeClr val="bg1"/>
                </a:solidFill>
              </a:rPr>
              <a:t>University, </a:t>
            </a:r>
            <a:r>
              <a:rPr lang="sq-AL" sz="1200" b="1" i="1" dirty="0" smtClean="0">
                <a:solidFill>
                  <a:schemeClr val="bg1"/>
                </a:solidFill>
              </a:rPr>
              <a:t>Elbasan</a:t>
            </a:r>
            <a:r>
              <a:rPr lang="it-IT" sz="1200" b="1" i="1" dirty="0" smtClean="0">
                <a:solidFill>
                  <a:schemeClr val="bg1"/>
                </a:solidFill>
              </a:rPr>
              <a:t>,</a:t>
            </a:r>
            <a:r>
              <a:rPr lang="sq-AL" sz="1200" b="1" i="1" dirty="0" smtClean="0">
                <a:solidFill>
                  <a:schemeClr val="bg1"/>
                </a:solidFill>
              </a:rPr>
              <a:t> </a:t>
            </a:r>
            <a:r>
              <a:rPr lang="sq-AL" sz="1200" b="1" i="1" dirty="0" err="1" smtClean="0">
                <a:solidFill>
                  <a:schemeClr val="bg1"/>
                </a:solidFill>
              </a:rPr>
              <a:t>Street</a:t>
            </a:r>
            <a:r>
              <a:rPr lang="it-IT" sz="1200" b="1" i="1" dirty="0" smtClean="0">
                <a:solidFill>
                  <a:schemeClr val="bg1"/>
                </a:solidFill>
              </a:rPr>
              <a:t> “Ismail Zyma” 3001</a:t>
            </a:r>
            <a:r>
              <a:rPr lang="sq-AL" sz="1200" b="1" i="1" dirty="0" smtClean="0">
                <a:solidFill>
                  <a:schemeClr val="bg1"/>
                </a:solidFill>
              </a:rPr>
              <a:t>,</a:t>
            </a:r>
            <a:r>
              <a:rPr lang="it-IT" sz="1200" b="1" i="1" dirty="0" smtClean="0">
                <a:solidFill>
                  <a:schemeClr val="bg1"/>
                </a:solidFill>
              </a:rPr>
              <a:t> tel :+355 54 252 593, Elbasan Albania</a:t>
            </a:r>
            <a:r>
              <a:rPr lang="sq-AL" sz="1200" b="1" i="1" dirty="0" smtClean="0">
                <a:solidFill>
                  <a:schemeClr val="bg1"/>
                </a:solidFill>
              </a:rPr>
              <a:t>, </a:t>
            </a:r>
            <a:r>
              <a:rPr lang="sq-AL" sz="1200" b="1" i="1" dirty="0" err="1" smtClean="0">
                <a:solidFill>
                  <a:schemeClr val="bg1"/>
                </a:solidFill>
              </a:rPr>
              <a:t>www.uniel.edu.al</a:t>
            </a:r>
            <a:endParaRPr lang="sq-AL" sz="1200" b="1" i="1" dirty="0">
              <a:solidFill>
                <a:schemeClr val="bg1"/>
              </a:solidFill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571472" y="1357298"/>
            <a:ext cx="7888960" cy="3151822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endParaRPr lang="it-IT" sz="3600" dirty="0" smtClean="0"/>
          </a:p>
          <a:p>
            <a:pPr lvl="0" algn="ctr">
              <a:spcBef>
                <a:spcPct val="0"/>
              </a:spcBef>
              <a:defRPr/>
            </a:pPr>
            <a:r>
              <a:rPr lang="en-US" sz="2800" dirty="0" smtClean="0"/>
              <a:t>BE </a:t>
            </a:r>
            <a:r>
              <a:rPr lang="en-US" sz="2800" dirty="0" err="1" smtClean="0"/>
              <a:t>dhe</a:t>
            </a:r>
            <a:r>
              <a:rPr lang="en-US" sz="2800" dirty="0" smtClean="0"/>
              <a:t> </a:t>
            </a:r>
            <a:r>
              <a:rPr lang="en-US" sz="2800" dirty="0" err="1" smtClean="0"/>
              <a:t>qytetaret</a:t>
            </a:r>
            <a:r>
              <a:rPr lang="en-US" sz="2800" dirty="0" smtClean="0"/>
              <a:t> e </a:t>
            </a:r>
            <a:r>
              <a:rPr lang="en-US" sz="2800" dirty="0" err="1" smtClean="0"/>
              <a:t>vendeve</a:t>
            </a:r>
            <a:r>
              <a:rPr lang="en-US" sz="2800" dirty="0" smtClean="0"/>
              <a:t> </a:t>
            </a:r>
            <a:r>
              <a:rPr lang="en-US" sz="2800" dirty="0" err="1" smtClean="0"/>
              <a:t>te</a:t>
            </a:r>
            <a:r>
              <a:rPr lang="en-US" sz="2800" dirty="0" smtClean="0"/>
              <a:t> </a:t>
            </a:r>
            <a:r>
              <a:rPr lang="en-US" sz="2800" dirty="0" err="1" smtClean="0"/>
              <a:t>treta</a:t>
            </a:r>
            <a:r>
              <a:rPr lang="en-US" sz="2800" dirty="0" smtClean="0"/>
              <a:t>. </a:t>
            </a:r>
          </a:p>
          <a:p>
            <a:pPr lvl="0" algn="ctr">
              <a:spcBef>
                <a:spcPct val="0"/>
              </a:spcBef>
              <a:defRPr/>
            </a:pPr>
            <a:endParaRPr lang="de-DE" sz="3200" b="1" i="1" dirty="0">
              <a:latin typeface="Arial Rounded MT Bold" pitchFamily="34" charset="0"/>
              <a:ea typeface="+mj-ea"/>
              <a:cs typeface="+mj-cs"/>
            </a:endParaRPr>
          </a:p>
          <a:p>
            <a:pPr marL="457200" lvl="0" indent="-457200" algn="ctr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de-DE" sz="20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Kontrollet ne kufinj (VIII)</a:t>
            </a:r>
          </a:p>
          <a:p>
            <a:pPr marL="457200" lvl="0" indent="-457200" algn="ctr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de-DE" sz="20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Te huajt me qendrim te ligjshem (VIII)</a:t>
            </a:r>
          </a:p>
          <a:p>
            <a:pPr marL="457200" lvl="0" indent="-457200" algn="ctr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de-DE" sz="20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Te huajt me qendrim te paligjshem (VIII)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Sottotitolo 2"/>
          <p:cNvSpPr txBox="1">
            <a:spLocks/>
          </p:cNvSpPr>
          <p:nvPr/>
        </p:nvSpPr>
        <p:spPr>
          <a:xfrm>
            <a:off x="827584" y="4581128"/>
            <a:ext cx="6461760" cy="1066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dirty="0" smtClean="0"/>
              <a:t>Elbasan, </a:t>
            </a:r>
            <a:r>
              <a:rPr lang="it-IT" dirty="0" smtClean="0">
                <a:solidFill>
                  <a:srgbClr val="FF0000"/>
                </a:solidFill>
              </a:rPr>
              <a:t>28 </a:t>
            </a:r>
            <a:r>
              <a:rPr lang="it-IT" dirty="0" smtClean="0">
                <a:solidFill>
                  <a:srgbClr val="FF0000"/>
                </a:solidFill>
              </a:rPr>
              <a:t>Janar </a:t>
            </a:r>
            <a:r>
              <a:rPr lang="it-IT" dirty="0" smtClean="0">
                <a:solidFill>
                  <a:srgbClr val="FF0000"/>
                </a:solidFill>
              </a:rPr>
              <a:t>2023</a:t>
            </a:r>
            <a:endParaRPr lang="it-IT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it-IT" dirty="0" smtClean="0"/>
          </a:p>
          <a:p>
            <a:endParaRPr lang="it-IT" dirty="0"/>
          </a:p>
        </p:txBody>
      </p:sp>
      <p:pic>
        <p:nvPicPr>
          <p:cNvPr id="8" name="Picture 7" descr="logosbeneficaireserasmusright_withthesupport-01_0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339709"/>
            <a:ext cx="2317750" cy="733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10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3200" dirty="0" smtClean="0"/>
              <a:t>Mbrojta e qytetareve te vendeve te treta </a:t>
            </a:r>
          </a:p>
          <a:p>
            <a:pPr algn="l"/>
            <a:r>
              <a:rPr lang="it-IT" sz="3200" dirty="0" smtClean="0"/>
              <a:t>Mbrojtja nderkombetare   II</a:t>
            </a:r>
            <a:endParaRPr lang="it-IT" sz="40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57200" y="1600200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it-IT" sz="2400" dirty="0" err="1" smtClean="0"/>
              <a:t>Statusi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i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refugjatit</a:t>
            </a:r>
            <a:endParaRPr lang="en-US" altLang="it-IT" sz="2400" dirty="0" smtClean="0"/>
          </a:p>
          <a:p>
            <a:pPr lvl="1"/>
            <a:r>
              <a:rPr lang="en-US" altLang="it-IT" sz="2000" dirty="0" err="1" smtClean="0"/>
              <a:t>Ekziston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rreziku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perndjekjes</a:t>
            </a:r>
            <a:r>
              <a:rPr lang="en-US" altLang="it-IT" sz="2000" dirty="0" smtClean="0"/>
              <a:t> ne </a:t>
            </a:r>
            <a:r>
              <a:rPr lang="en-US" altLang="it-IT" sz="2000" dirty="0" err="1" smtClean="0"/>
              <a:t>shtetin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tyre</a:t>
            </a:r>
            <a:endParaRPr lang="en-US" altLang="it-IT" sz="2000" dirty="0"/>
          </a:p>
          <a:p>
            <a:pPr lvl="1"/>
            <a:r>
              <a:rPr lang="en-US" altLang="it-IT" sz="2000" dirty="0" smtClean="0"/>
              <a:t>Dir. 2011/95/BE </a:t>
            </a:r>
            <a:r>
              <a:rPr lang="en-US" altLang="it-IT" sz="2000" dirty="0" err="1" smtClean="0"/>
              <a:t>percakton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kushtet</a:t>
            </a:r>
            <a:r>
              <a:rPr lang="en-US" altLang="it-IT" sz="2000" dirty="0" smtClean="0"/>
              <a:t> per </a:t>
            </a:r>
            <a:r>
              <a:rPr lang="en-US" altLang="it-IT" sz="2000" dirty="0" err="1" smtClean="0"/>
              <a:t>marrjen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statusit</a:t>
            </a:r>
            <a:r>
              <a:rPr lang="en-US" altLang="it-IT" sz="2000" dirty="0" smtClean="0"/>
              <a:t> (</a:t>
            </a:r>
            <a:r>
              <a:rPr lang="en-US" altLang="it-IT" sz="2000" dirty="0" err="1" smtClean="0"/>
              <a:t>nenet</a:t>
            </a:r>
            <a:r>
              <a:rPr lang="en-US" altLang="it-IT" sz="2000" dirty="0" smtClean="0"/>
              <a:t> 13, 18)</a:t>
            </a:r>
          </a:p>
          <a:p>
            <a:pPr lvl="2"/>
            <a:r>
              <a:rPr lang="en-US" altLang="it-IT" sz="1600" dirty="0" err="1" smtClean="0"/>
              <a:t>Rreziku</a:t>
            </a:r>
            <a:r>
              <a:rPr lang="en-US" altLang="it-IT" sz="1600" dirty="0" smtClean="0"/>
              <a:t> se </a:t>
            </a:r>
            <a:r>
              <a:rPr lang="en-US" altLang="it-IT" sz="1600" dirty="0" err="1" smtClean="0"/>
              <a:t>mund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ushtrohen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veprime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perndjekje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vendin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tij</a:t>
            </a:r>
            <a:r>
              <a:rPr lang="en-US" altLang="it-IT" sz="1600" dirty="0" smtClean="0"/>
              <a:t> (</a:t>
            </a:r>
            <a:r>
              <a:rPr lang="en-US" altLang="it-IT" sz="1600" dirty="0" err="1" smtClean="0"/>
              <a:t>neni</a:t>
            </a:r>
            <a:r>
              <a:rPr lang="en-US" altLang="it-IT" sz="1600" dirty="0" smtClean="0"/>
              <a:t> 9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10)</a:t>
            </a:r>
          </a:p>
          <a:p>
            <a:pPr lvl="3"/>
            <a:r>
              <a:rPr lang="en-US" altLang="it-IT" sz="1200" dirty="0" err="1" smtClean="0"/>
              <a:t>Duhen</a:t>
            </a:r>
            <a:r>
              <a:rPr lang="en-US" altLang="it-IT" sz="1200" dirty="0" smtClean="0"/>
              <a:t> pare </a:t>
            </a:r>
            <a:r>
              <a:rPr lang="en-US" altLang="it-IT" sz="1200" dirty="0" err="1" smtClean="0"/>
              <a:t>rast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pasrasti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shkelja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drejtave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themelore</a:t>
            </a:r>
            <a:endParaRPr lang="en-US" altLang="it-IT" sz="1200" dirty="0" smtClean="0"/>
          </a:p>
          <a:p>
            <a:pPr lvl="2"/>
            <a:r>
              <a:rPr lang="en-US" altLang="it-IT" sz="1600" dirty="0" err="1" smtClean="0"/>
              <a:t>Sistemi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drejtesisene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vendin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tij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nuk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eshte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gjendje</a:t>
            </a:r>
            <a:r>
              <a:rPr lang="en-US" altLang="it-IT" sz="1600" dirty="0" smtClean="0"/>
              <a:t> ta </a:t>
            </a:r>
            <a:r>
              <a:rPr lang="en-US" altLang="it-IT" sz="1600" dirty="0" err="1" smtClean="0"/>
              <a:t>mbroje</a:t>
            </a:r>
            <a:r>
              <a:rPr lang="en-US" altLang="it-IT" sz="1600" dirty="0" smtClean="0"/>
              <a:t> (</a:t>
            </a:r>
            <a:r>
              <a:rPr lang="en-US" altLang="it-IT" sz="1600" dirty="0" err="1" smtClean="0"/>
              <a:t>neni</a:t>
            </a:r>
            <a:r>
              <a:rPr lang="en-US" altLang="it-IT" sz="1600" dirty="0" smtClean="0"/>
              <a:t> 7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8)</a:t>
            </a:r>
          </a:p>
          <a:p>
            <a:pPr lvl="2"/>
            <a:r>
              <a:rPr lang="en-US" altLang="it-IT" sz="1600" dirty="0" err="1" smtClean="0"/>
              <a:t>Statusi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refugjatit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leshohet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nese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nuk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pengohet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nga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raste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renda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perjashtimit</a:t>
            </a:r>
            <a:r>
              <a:rPr lang="en-US" altLang="it-IT" sz="1600" dirty="0" smtClean="0"/>
              <a:t> </a:t>
            </a:r>
          </a:p>
          <a:p>
            <a:pPr lvl="3"/>
            <a:r>
              <a:rPr lang="en-US" altLang="it-IT" sz="1200" dirty="0" smtClean="0"/>
              <a:t>Kur </a:t>
            </a:r>
            <a:r>
              <a:rPr lang="en-US" altLang="it-IT" sz="1200" dirty="0" err="1" smtClean="0"/>
              <a:t>ka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kryer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krime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lufte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psh</a:t>
            </a:r>
            <a:r>
              <a:rPr lang="en-US" altLang="it-IT" sz="1200" dirty="0" smtClean="0"/>
              <a:t>. </a:t>
            </a:r>
          </a:p>
          <a:p>
            <a:pPr lvl="3"/>
            <a:r>
              <a:rPr lang="en-US" altLang="it-IT" sz="1200" dirty="0" err="1" smtClean="0"/>
              <a:t>Akte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terroriste</a:t>
            </a:r>
            <a:endParaRPr lang="en-US" altLang="it-IT" sz="1200" dirty="0" smtClean="0"/>
          </a:p>
          <a:p>
            <a:pPr lvl="3"/>
            <a:r>
              <a:rPr lang="en-US" altLang="it-IT" sz="1200" dirty="0" err="1" smtClean="0"/>
              <a:t>Rrezikshmeria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qe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paraqet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kerkuesi</a:t>
            </a:r>
            <a:r>
              <a:rPr lang="en-US" altLang="it-IT" sz="1200" dirty="0" smtClean="0"/>
              <a:t> per </a:t>
            </a:r>
            <a:r>
              <a:rPr lang="en-US" altLang="it-IT" sz="1200" dirty="0" err="1" smtClean="0"/>
              <a:t>sigurine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shtetit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antar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ose</a:t>
            </a:r>
            <a:r>
              <a:rPr lang="en-US" altLang="it-IT" sz="1200" dirty="0" smtClean="0"/>
              <a:t> per </a:t>
            </a:r>
            <a:r>
              <a:rPr lang="en-US" altLang="it-IT" sz="1200" dirty="0" err="1" smtClean="0"/>
              <a:t>komunitetin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prites</a:t>
            </a:r>
            <a:r>
              <a:rPr lang="en-US" altLang="it-IT" sz="1200" dirty="0" smtClean="0"/>
              <a:t> (</a:t>
            </a:r>
            <a:r>
              <a:rPr lang="en-US" altLang="it-IT" sz="1200" dirty="0" err="1" smtClean="0"/>
              <a:t>neni</a:t>
            </a:r>
            <a:r>
              <a:rPr lang="en-US" altLang="it-IT" sz="1200" dirty="0" smtClean="0"/>
              <a:t> 14)</a:t>
            </a:r>
            <a:endParaRPr lang="en-US" altLang="it-IT" sz="1600" dirty="0" smtClean="0"/>
          </a:p>
          <a:p>
            <a:pPr lvl="1"/>
            <a:r>
              <a:rPr lang="en-US" altLang="it-IT" sz="2000" dirty="0" err="1" smtClean="0"/>
              <a:t>Eshte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shprehur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gjeresisht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GjD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edhe</a:t>
            </a:r>
            <a:r>
              <a:rPr lang="en-US" altLang="it-IT" sz="2000" dirty="0" smtClean="0"/>
              <a:t> duke u </a:t>
            </a:r>
            <a:r>
              <a:rPr lang="en-US" altLang="it-IT" sz="2000" dirty="0" err="1" smtClean="0"/>
              <a:t>bazuar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lirite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dhe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drejtat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sipas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GjEDNj</a:t>
            </a:r>
            <a:endParaRPr lang="en-US" altLang="it-IT" sz="1200" dirty="0" smtClean="0"/>
          </a:p>
          <a:p>
            <a:r>
              <a:rPr lang="en-US" altLang="it-IT" sz="2400" dirty="0" err="1" smtClean="0"/>
              <a:t>Statusi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i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Mbrojtjes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plotesuese</a:t>
            </a:r>
            <a:r>
              <a:rPr lang="en-US" altLang="it-IT" sz="2400" dirty="0" smtClean="0"/>
              <a:t> (</a:t>
            </a:r>
            <a:r>
              <a:rPr lang="en-US" altLang="it-IT" sz="2400" dirty="0" err="1" smtClean="0"/>
              <a:t>rrjedh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nga</a:t>
            </a:r>
            <a:r>
              <a:rPr lang="en-US" altLang="it-IT" sz="2400" dirty="0" smtClean="0"/>
              <a:t> jurisprudence </a:t>
            </a:r>
            <a:r>
              <a:rPr lang="en-US" altLang="it-IT" sz="2400" dirty="0" err="1" smtClean="0"/>
              <a:t>GjEDNj</a:t>
            </a:r>
            <a:r>
              <a:rPr lang="en-US" altLang="it-IT" sz="2400" dirty="0" smtClean="0"/>
              <a:t>)</a:t>
            </a:r>
          </a:p>
          <a:p>
            <a:pPr lvl="1"/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huajt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qe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nuk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perndiqen</a:t>
            </a:r>
            <a:r>
              <a:rPr lang="en-US" altLang="it-IT" sz="1800" dirty="0" smtClean="0"/>
              <a:t> ne </a:t>
            </a:r>
            <a:r>
              <a:rPr lang="en-US" altLang="it-IT" sz="1800" dirty="0" err="1" smtClean="0"/>
              <a:t>vendin</a:t>
            </a:r>
            <a:r>
              <a:rPr lang="en-US" altLang="it-IT" sz="1800" dirty="0" smtClean="0"/>
              <a:t> e </a:t>
            </a:r>
            <a:r>
              <a:rPr lang="en-US" altLang="it-IT" sz="1800" dirty="0" err="1" smtClean="0"/>
              <a:t>tyre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po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qe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ka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rrezik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pesojne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nje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dem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rende</a:t>
            </a:r>
            <a:r>
              <a:rPr lang="en-US" altLang="it-IT" sz="1800" dirty="0" smtClean="0"/>
              <a:t> (</a:t>
            </a:r>
            <a:r>
              <a:rPr lang="en-US" altLang="it-IT" sz="1800" dirty="0" err="1" smtClean="0"/>
              <a:t>neni</a:t>
            </a:r>
            <a:r>
              <a:rPr lang="en-US" altLang="it-IT" sz="1800" dirty="0" smtClean="0"/>
              <a:t> 15) : </a:t>
            </a:r>
            <a:r>
              <a:rPr lang="en-US" altLang="it-IT" sz="1800" dirty="0" err="1" smtClean="0"/>
              <a:t>denimi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ose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ekzekutimi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i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denimit</a:t>
            </a:r>
            <a:r>
              <a:rPr lang="en-US" altLang="it-IT" sz="1800" dirty="0" smtClean="0"/>
              <a:t> me </a:t>
            </a:r>
            <a:r>
              <a:rPr lang="en-US" altLang="it-IT" sz="1800" dirty="0" err="1" smtClean="0"/>
              <a:t>vdekje</a:t>
            </a:r>
            <a:r>
              <a:rPr lang="en-US" altLang="it-IT" sz="1800" dirty="0" smtClean="0"/>
              <a:t>; </a:t>
            </a:r>
            <a:r>
              <a:rPr lang="en-US" altLang="it-IT" sz="1800" dirty="0" err="1" smtClean="0"/>
              <a:t>tortura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ose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trajtim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cnjerezor</a:t>
            </a:r>
            <a:r>
              <a:rPr lang="en-US" altLang="it-IT" sz="1800" dirty="0" smtClean="0"/>
              <a:t>; </a:t>
            </a:r>
            <a:r>
              <a:rPr lang="en-US" altLang="it-IT" sz="1800" dirty="0" err="1" smtClean="0"/>
              <a:t>dhune</a:t>
            </a:r>
            <a:r>
              <a:rPr lang="en-US" altLang="it-IT" sz="1800" dirty="0" smtClean="0"/>
              <a:t> massive ne situate </a:t>
            </a:r>
            <a:r>
              <a:rPr lang="en-US" altLang="it-IT" sz="1800" dirty="0" err="1" smtClean="0"/>
              <a:t>konflikti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armatosur</a:t>
            </a:r>
            <a:r>
              <a:rPr lang="en-US" altLang="it-IT" sz="1800" dirty="0" smtClean="0"/>
              <a:t> </a:t>
            </a:r>
          </a:p>
          <a:p>
            <a:r>
              <a:rPr lang="en-US" altLang="it-IT" sz="2200" dirty="0" err="1"/>
              <a:t>Statusi</a:t>
            </a:r>
            <a:r>
              <a:rPr lang="en-US" altLang="it-IT" sz="2200" dirty="0"/>
              <a:t> </a:t>
            </a:r>
            <a:r>
              <a:rPr lang="en-US" altLang="it-IT" sz="2200" dirty="0" err="1"/>
              <a:t>i</a:t>
            </a:r>
            <a:r>
              <a:rPr lang="en-US" altLang="it-IT" sz="2200" dirty="0"/>
              <a:t> </a:t>
            </a:r>
            <a:r>
              <a:rPr lang="en-US" altLang="it-IT" sz="2200" dirty="0" err="1"/>
              <a:t>Mbrojtjes</a:t>
            </a:r>
            <a:r>
              <a:rPr lang="en-US" altLang="it-IT" sz="2200" dirty="0"/>
              <a:t> </a:t>
            </a:r>
            <a:r>
              <a:rPr lang="en-US" altLang="it-IT" sz="2200" dirty="0" smtClean="0"/>
              <a:t>se </a:t>
            </a:r>
            <a:r>
              <a:rPr lang="en-US" altLang="it-IT" sz="2200" dirty="0" err="1" smtClean="0"/>
              <a:t>Perkohshme</a:t>
            </a:r>
            <a:r>
              <a:rPr lang="en-US" altLang="it-IT" sz="2200" dirty="0" smtClean="0"/>
              <a:t> </a:t>
            </a:r>
          </a:p>
          <a:p>
            <a:pPr marL="0" indent="0">
              <a:buNone/>
            </a:pPr>
            <a:endParaRPr lang="en-US" altLang="it-IT" sz="4400" dirty="0" smtClean="0"/>
          </a:p>
          <a:p>
            <a:pPr lvl="1"/>
            <a:endParaRPr lang="en-US" altLang="it-IT" sz="1800" dirty="0" smtClean="0"/>
          </a:p>
        </p:txBody>
      </p:sp>
    </p:spTree>
    <p:extLst>
      <p:ext uri="{BB962C8B-B14F-4D97-AF65-F5344CB8AC3E}">
        <p14:creationId xmlns:p14="http://schemas.microsoft.com/office/powerpoint/2010/main" val="4081613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11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2800" dirty="0" smtClean="0"/>
              <a:t>Mbrojta e qytetareve te vendeve te treta </a:t>
            </a:r>
          </a:p>
          <a:p>
            <a:pPr algn="l"/>
            <a:r>
              <a:rPr lang="it-IT" sz="2800" dirty="0" smtClean="0"/>
              <a:t>Mbrojtja nderkombetare e kerkuesit te statusit III</a:t>
            </a:r>
            <a:r>
              <a:rPr lang="it-IT" sz="3200" dirty="0" smtClean="0"/>
              <a:t> </a:t>
            </a:r>
            <a:endParaRPr lang="it-IT" sz="40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57200" y="1600200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it-IT" sz="2400" dirty="0" err="1" smtClean="0"/>
              <a:t>Mbrojtja</a:t>
            </a:r>
            <a:r>
              <a:rPr lang="en-US" altLang="it-IT" sz="2400" dirty="0" smtClean="0"/>
              <a:t> e </a:t>
            </a:r>
            <a:r>
              <a:rPr lang="en-US" altLang="it-IT" sz="2400" dirty="0" err="1" smtClean="0"/>
              <a:t>azilkerkuesve</a:t>
            </a:r>
            <a:endParaRPr lang="en-US" altLang="it-IT" sz="2400" dirty="0" smtClean="0"/>
          </a:p>
          <a:p>
            <a:pPr lvl="1"/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huajt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qe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kane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paraqitur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nje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kerkese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dhe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nuk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eshte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marre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akoma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vendimi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perfundimtar</a:t>
            </a:r>
            <a:endParaRPr lang="en-US" altLang="it-IT" sz="2000" dirty="0" smtClean="0"/>
          </a:p>
          <a:p>
            <a:pPr lvl="2"/>
            <a:r>
              <a:rPr lang="en-US" altLang="it-IT" sz="1600" dirty="0"/>
              <a:t> </a:t>
            </a:r>
            <a:r>
              <a:rPr lang="en-US" altLang="it-IT" sz="1600" dirty="0" err="1" smtClean="0"/>
              <a:t>Edhe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familjaret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tyre</a:t>
            </a:r>
            <a:endParaRPr lang="en-US" altLang="it-IT" sz="1600" dirty="0" smtClean="0"/>
          </a:p>
          <a:p>
            <a:pPr lvl="1"/>
            <a:r>
              <a:rPr lang="en-US" altLang="it-IT" sz="2000" dirty="0" smtClean="0"/>
              <a:t>Dir. 2013/32/BE</a:t>
            </a:r>
            <a:endParaRPr lang="en-US" altLang="it-IT" sz="2200" dirty="0" smtClean="0"/>
          </a:p>
          <a:p>
            <a:r>
              <a:rPr lang="en-US" altLang="it-IT" sz="2200" dirty="0" err="1" smtClean="0"/>
              <a:t>Te</a:t>
            </a:r>
            <a:r>
              <a:rPr lang="en-US" altLang="it-IT" sz="2200" dirty="0" smtClean="0"/>
              <a:t> </a:t>
            </a:r>
            <a:r>
              <a:rPr lang="en-US" altLang="it-IT" sz="2200" dirty="0" err="1" smtClean="0"/>
              <a:t>huajt</a:t>
            </a:r>
            <a:r>
              <a:rPr lang="en-US" altLang="it-IT" sz="2200" dirty="0" smtClean="0"/>
              <a:t> </a:t>
            </a:r>
            <a:r>
              <a:rPr lang="en-US" altLang="it-IT" sz="2200" dirty="0" err="1" smtClean="0"/>
              <a:t>qe</a:t>
            </a:r>
            <a:r>
              <a:rPr lang="en-US" altLang="it-IT" sz="2200" dirty="0" smtClean="0"/>
              <a:t> </a:t>
            </a:r>
            <a:r>
              <a:rPr lang="en-US" altLang="it-IT" sz="2200" dirty="0" err="1" smtClean="0"/>
              <a:t>vijne</a:t>
            </a:r>
            <a:r>
              <a:rPr lang="en-US" altLang="it-IT" sz="2200" dirty="0" smtClean="0"/>
              <a:t> </a:t>
            </a:r>
            <a:r>
              <a:rPr lang="en-US" altLang="it-IT" sz="2200" dirty="0" err="1" smtClean="0"/>
              <a:t>nga</a:t>
            </a:r>
            <a:r>
              <a:rPr lang="en-US" altLang="it-IT" sz="2200" dirty="0" smtClean="0"/>
              <a:t> </a:t>
            </a:r>
            <a:r>
              <a:rPr lang="en-US" altLang="it-IT" sz="2200" dirty="0" err="1" smtClean="0"/>
              <a:t>vende</a:t>
            </a:r>
            <a:r>
              <a:rPr lang="en-US" altLang="it-IT" sz="2200" dirty="0" smtClean="0"/>
              <a:t> </a:t>
            </a:r>
            <a:r>
              <a:rPr lang="en-US" altLang="it-IT" sz="2200" dirty="0" err="1" smtClean="0"/>
              <a:t>te</a:t>
            </a:r>
            <a:r>
              <a:rPr lang="en-US" altLang="it-IT" sz="2200" dirty="0" smtClean="0"/>
              <a:t> treat </a:t>
            </a:r>
            <a:r>
              <a:rPr lang="en-US" altLang="it-IT" sz="2200" dirty="0" err="1" smtClean="0"/>
              <a:t>te</a:t>
            </a:r>
            <a:r>
              <a:rPr lang="en-US" altLang="it-IT" sz="2200" dirty="0" smtClean="0"/>
              <a:t> </a:t>
            </a:r>
            <a:r>
              <a:rPr lang="en-US" altLang="it-IT" sz="2200" dirty="0" err="1" smtClean="0"/>
              <a:t>sigurta</a:t>
            </a:r>
            <a:endParaRPr lang="en-US" altLang="it-IT" sz="2200" dirty="0" smtClean="0"/>
          </a:p>
          <a:p>
            <a:pPr lvl="1"/>
            <a:r>
              <a:rPr lang="en-US" altLang="it-IT" sz="1800" dirty="0" err="1" smtClean="0"/>
              <a:t>Prezumohet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qe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nuk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kane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nevoje</a:t>
            </a:r>
            <a:r>
              <a:rPr lang="en-US" altLang="it-IT" sz="1800" dirty="0" smtClean="0"/>
              <a:t> per </a:t>
            </a:r>
            <a:r>
              <a:rPr lang="en-US" altLang="it-IT" sz="1800" dirty="0" err="1" smtClean="0"/>
              <a:t>mbrotje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nderkombetare</a:t>
            </a:r>
            <a:r>
              <a:rPr lang="en-US" altLang="it-IT" sz="1800" dirty="0" smtClean="0"/>
              <a:t> </a:t>
            </a:r>
          </a:p>
          <a:p>
            <a:pPr lvl="1"/>
            <a:r>
              <a:rPr lang="en-US" altLang="it-IT" sz="1800" dirty="0" err="1" smtClean="0"/>
              <a:t>Prezumim</a:t>
            </a:r>
            <a:r>
              <a:rPr lang="en-US" altLang="it-IT" sz="1800" dirty="0" smtClean="0"/>
              <a:t> relative – </a:t>
            </a:r>
            <a:r>
              <a:rPr lang="en-US" altLang="it-IT" sz="1800" dirty="0" err="1" smtClean="0"/>
              <a:t>personi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mund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provoje</a:t>
            </a:r>
            <a:r>
              <a:rPr lang="en-US" altLang="it-IT" sz="1800" dirty="0" smtClean="0"/>
              <a:t> se </a:t>
            </a:r>
            <a:r>
              <a:rPr lang="en-US" altLang="it-IT" sz="1800" dirty="0" err="1" smtClean="0"/>
              <a:t>ai</a:t>
            </a:r>
            <a:r>
              <a:rPr lang="en-US" altLang="it-IT" sz="1800" dirty="0" smtClean="0"/>
              <a:t> vend </a:t>
            </a:r>
            <a:r>
              <a:rPr lang="en-US" altLang="it-IT" sz="1800" dirty="0" err="1" smtClean="0"/>
              <a:t>i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trete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nuk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eshte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i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sigurte</a:t>
            </a:r>
            <a:r>
              <a:rPr lang="en-US" altLang="it-IT" sz="1800" dirty="0"/>
              <a:t> </a:t>
            </a:r>
            <a:r>
              <a:rPr lang="en-US" altLang="it-IT" sz="1800" dirty="0" smtClean="0"/>
              <a:t>per </a:t>
            </a:r>
            <a:r>
              <a:rPr lang="en-US" altLang="it-IT" sz="1800" dirty="0" err="1" smtClean="0"/>
              <a:t>rastin</a:t>
            </a:r>
            <a:r>
              <a:rPr lang="en-US" altLang="it-IT" sz="1800" dirty="0" smtClean="0"/>
              <a:t> e </a:t>
            </a:r>
            <a:r>
              <a:rPr lang="en-US" altLang="it-IT" sz="1800" dirty="0" err="1" smtClean="0"/>
              <a:t>tij</a:t>
            </a:r>
            <a:r>
              <a:rPr lang="en-US" altLang="it-IT" sz="1800" dirty="0" smtClean="0"/>
              <a:t> specific</a:t>
            </a:r>
          </a:p>
          <a:p>
            <a:pPr lvl="1"/>
            <a:r>
              <a:rPr lang="en-US" altLang="it-IT" sz="1800" dirty="0" err="1" smtClean="0"/>
              <a:t>GjD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ka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vleresuar</a:t>
            </a:r>
            <a:r>
              <a:rPr lang="en-US" altLang="it-IT" sz="1800" dirty="0" smtClean="0"/>
              <a:t> se </a:t>
            </a:r>
            <a:r>
              <a:rPr lang="en-US" altLang="it-IT" sz="1800" dirty="0" err="1" smtClean="0"/>
              <a:t>kushtet</a:t>
            </a:r>
            <a:r>
              <a:rPr lang="en-US" altLang="it-IT" sz="1800" dirty="0" smtClean="0"/>
              <a:t> per </a:t>
            </a:r>
            <a:r>
              <a:rPr lang="en-US" altLang="it-IT" sz="1800" dirty="0" err="1" smtClean="0"/>
              <a:t>tu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konsideruar</a:t>
            </a:r>
            <a:r>
              <a:rPr lang="en-US" altLang="it-IT" sz="1800" dirty="0" smtClean="0"/>
              <a:t> vend </a:t>
            </a:r>
            <a:r>
              <a:rPr lang="en-US" altLang="it-IT" sz="1800" dirty="0" err="1" smtClean="0"/>
              <a:t>i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sigurte</a:t>
            </a:r>
            <a:r>
              <a:rPr lang="en-US" altLang="it-IT" sz="1800" dirty="0" smtClean="0"/>
              <a:t> jane </a:t>
            </a:r>
            <a:r>
              <a:rPr lang="en-US" altLang="it-IT" sz="1800" dirty="0" err="1" smtClean="0"/>
              <a:t>kushte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kumulative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si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parashikimi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i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Direktive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dhe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duhet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transpozohen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gjitha</a:t>
            </a:r>
            <a:r>
              <a:rPr lang="en-US" altLang="it-IT" sz="1800" dirty="0" smtClean="0"/>
              <a:t> ne </a:t>
            </a:r>
            <a:r>
              <a:rPr lang="en-US" altLang="it-IT" sz="1800" dirty="0" err="1" smtClean="0"/>
              <a:t>normativen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kombetare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qe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percakton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vendin</a:t>
            </a:r>
            <a:r>
              <a:rPr lang="en-US" altLang="it-IT" sz="1800" dirty="0" smtClean="0"/>
              <a:t> e </a:t>
            </a:r>
            <a:r>
              <a:rPr lang="en-US" altLang="it-IT" sz="1800" dirty="0" err="1" smtClean="0"/>
              <a:t>sigurte</a:t>
            </a:r>
            <a:r>
              <a:rPr lang="en-US" altLang="it-IT" sz="1800" dirty="0" smtClean="0"/>
              <a:t> </a:t>
            </a:r>
          </a:p>
          <a:p>
            <a:pPr lvl="2"/>
            <a:r>
              <a:rPr lang="en-US" altLang="it-IT" sz="1400" dirty="0" smtClean="0"/>
              <a:t>C-585/16 </a:t>
            </a:r>
            <a:r>
              <a:rPr lang="en-US" altLang="it-IT" sz="1400" dirty="0" err="1" smtClean="0"/>
              <a:t>Alheto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pika</a:t>
            </a:r>
            <a:r>
              <a:rPr lang="en-US" altLang="it-IT" sz="1400" dirty="0" smtClean="0"/>
              <a:t> 120 e </a:t>
            </a:r>
            <a:r>
              <a:rPr lang="en-US" altLang="it-IT" sz="1400" dirty="0" err="1" smtClean="0"/>
              <a:t>vijim</a:t>
            </a:r>
            <a:endParaRPr lang="en-US" altLang="it-IT" sz="1400" dirty="0" smtClean="0"/>
          </a:p>
          <a:p>
            <a:r>
              <a:rPr lang="en-US" altLang="it-IT" sz="2200" dirty="0" err="1" smtClean="0"/>
              <a:t>Mbrojtja</a:t>
            </a:r>
            <a:r>
              <a:rPr lang="en-US" altLang="it-IT" sz="2200" dirty="0" smtClean="0"/>
              <a:t> </a:t>
            </a:r>
            <a:r>
              <a:rPr lang="en-US" altLang="it-IT" sz="2200" dirty="0" err="1" smtClean="0"/>
              <a:t>komplementare</a:t>
            </a:r>
            <a:r>
              <a:rPr lang="en-US" altLang="it-IT" sz="2200" dirty="0" smtClean="0"/>
              <a:t> </a:t>
            </a:r>
            <a:r>
              <a:rPr lang="en-US" altLang="it-IT" sz="2200" dirty="0" err="1" smtClean="0"/>
              <a:t>nga</a:t>
            </a:r>
            <a:r>
              <a:rPr lang="en-US" altLang="it-IT" sz="2200" dirty="0" smtClean="0"/>
              <a:t> </a:t>
            </a:r>
            <a:r>
              <a:rPr lang="en-US" altLang="it-IT" sz="2200" dirty="0" err="1" smtClean="0"/>
              <a:t>legjislacioni</a:t>
            </a:r>
            <a:r>
              <a:rPr lang="en-US" altLang="it-IT" sz="2200" dirty="0" smtClean="0"/>
              <a:t> </a:t>
            </a:r>
            <a:r>
              <a:rPr lang="en-US" altLang="it-IT" sz="2200" dirty="0" err="1" smtClean="0"/>
              <a:t>kombetar</a:t>
            </a:r>
            <a:r>
              <a:rPr lang="en-US" altLang="it-IT" sz="2200" dirty="0" smtClean="0"/>
              <a:t> </a:t>
            </a:r>
            <a:r>
              <a:rPr lang="en-US" altLang="it-IT" sz="2200" dirty="0" err="1" smtClean="0"/>
              <a:t>i</a:t>
            </a:r>
            <a:r>
              <a:rPr lang="en-US" altLang="it-IT" sz="2200" dirty="0" smtClean="0"/>
              <a:t> </a:t>
            </a:r>
            <a:r>
              <a:rPr lang="en-US" altLang="it-IT" sz="2200" dirty="0" err="1" smtClean="0"/>
              <a:t>vendeve</a:t>
            </a:r>
            <a:r>
              <a:rPr lang="en-US" altLang="it-IT" sz="2200" dirty="0" smtClean="0"/>
              <a:t> </a:t>
            </a:r>
            <a:r>
              <a:rPr lang="en-US" altLang="it-IT" sz="2200" dirty="0" err="1" smtClean="0"/>
              <a:t>te</a:t>
            </a:r>
            <a:r>
              <a:rPr lang="en-US" altLang="it-IT" sz="2200" dirty="0" smtClean="0"/>
              <a:t> BE </a:t>
            </a:r>
          </a:p>
          <a:p>
            <a:pPr lvl="1"/>
            <a:r>
              <a:rPr lang="en-US" altLang="it-IT" sz="1800" dirty="0" err="1" smtClean="0"/>
              <a:t>Duhet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bien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jashte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nocionit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azilit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apo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mbrojtjes</a:t>
            </a:r>
            <a:r>
              <a:rPr lang="en-US" altLang="it-IT" sz="1800" dirty="0" smtClean="0"/>
              <a:t> se </a:t>
            </a:r>
            <a:r>
              <a:rPr lang="en-US" altLang="it-IT" sz="1800" dirty="0" err="1" smtClean="0"/>
              <a:t>Direktives</a:t>
            </a:r>
            <a:r>
              <a:rPr lang="en-US" altLang="it-IT" sz="1800" dirty="0" smtClean="0"/>
              <a:t> (C-57/09 </a:t>
            </a:r>
            <a:r>
              <a:rPr lang="en-US" altLang="it-IT" sz="1800" dirty="0" err="1" smtClean="0"/>
              <a:t>dhe</a:t>
            </a:r>
            <a:r>
              <a:rPr lang="en-US" altLang="it-IT" sz="1800" dirty="0" smtClean="0"/>
              <a:t> C-101/09, B. </a:t>
            </a:r>
            <a:r>
              <a:rPr lang="en-US" altLang="it-IT" sz="1800" dirty="0" err="1" smtClean="0"/>
              <a:t>dhe</a:t>
            </a:r>
            <a:r>
              <a:rPr lang="en-US" altLang="it-IT" sz="1800" dirty="0"/>
              <a:t> </a:t>
            </a:r>
            <a:r>
              <a:rPr lang="en-US" altLang="it-IT" sz="1800" dirty="0" smtClean="0"/>
              <a:t>D., </a:t>
            </a:r>
            <a:r>
              <a:rPr lang="en-US" altLang="it-IT" sz="1800" dirty="0" err="1" smtClean="0"/>
              <a:t>pika</a:t>
            </a:r>
            <a:r>
              <a:rPr lang="en-US" altLang="it-IT" sz="1800" dirty="0" smtClean="0"/>
              <a:t> 115, 118-119)</a:t>
            </a:r>
          </a:p>
          <a:p>
            <a:pPr marL="0" indent="0">
              <a:buNone/>
            </a:pPr>
            <a:endParaRPr lang="en-US" altLang="it-IT" sz="4400" dirty="0" smtClean="0"/>
          </a:p>
          <a:p>
            <a:pPr lvl="1"/>
            <a:endParaRPr lang="en-US" altLang="it-IT" sz="1800" dirty="0" smtClean="0"/>
          </a:p>
        </p:txBody>
      </p:sp>
    </p:spTree>
    <p:extLst>
      <p:ext uri="{BB962C8B-B14F-4D97-AF65-F5344CB8AC3E}">
        <p14:creationId xmlns:p14="http://schemas.microsoft.com/office/powerpoint/2010/main" val="4269712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12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2800" dirty="0" smtClean="0"/>
              <a:t>Te drejtat e kerkuesit te statusit te refugjatit apo mbrojtjes plotesuese</a:t>
            </a:r>
            <a:endParaRPr lang="it-IT" sz="40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67544" y="1239960"/>
            <a:ext cx="8507288" cy="546564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it-IT" sz="2400" dirty="0" err="1" smtClean="0"/>
              <a:t>Te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drejtat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qe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garantohen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nga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Konventa</a:t>
            </a:r>
            <a:r>
              <a:rPr lang="en-US" altLang="it-IT" sz="2400" dirty="0" smtClean="0"/>
              <a:t> e </a:t>
            </a:r>
            <a:r>
              <a:rPr lang="en-US" altLang="it-IT" sz="2400" dirty="0" err="1" smtClean="0"/>
              <a:t>Gjeneves</a:t>
            </a:r>
            <a:r>
              <a:rPr lang="en-US" altLang="it-IT" sz="2400" dirty="0" smtClean="0"/>
              <a:t> 1951</a:t>
            </a:r>
          </a:p>
          <a:p>
            <a:pPr lvl="1"/>
            <a:r>
              <a:rPr lang="en-US" altLang="it-IT" sz="2000" dirty="0" smtClean="0"/>
              <a:t>E </a:t>
            </a:r>
            <a:r>
              <a:rPr lang="en-US" altLang="it-IT" sz="2000" dirty="0" err="1" smtClean="0"/>
              <a:t>drejte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mos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kthimit</a:t>
            </a:r>
            <a:r>
              <a:rPr lang="en-US" altLang="it-IT" sz="2000" dirty="0" smtClean="0"/>
              <a:t> ne </a:t>
            </a:r>
            <a:r>
              <a:rPr lang="en-US" altLang="it-IT" sz="2000" dirty="0" err="1" smtClean="0"/>
              <a:t>vnedin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tij</a:t>
            </a:r>
            <a:r>
              <a:rPr lang="en-US" altLang="it-IT" sz="2000" dirty="0" smtClean="0"/>
              <a:t> (non </a:t>
            </a:r>
            <a:r>
              <a:rPr lang="en-US" altLang="it-IT" sz="2000" dirty="0" err="1" smtClean="0"/>
              <a:t>refoulement</a:t>
            </a:r>
            <a:r>
              <a:rPr lang="en-US" altLang="it-IT" sz="2000" dirty="0" smtClean="0"/>
              <a:t>)</a:t>
            </a:r>
          </a:p>
          <a:p>
            <a:pPr lvl="2"/>
            <a:r>
              <a:rPr lang="en-US" altLang="it-IT" sz="1600" dirty="0" err="1" smtClean="0"/>
              <a:t>Neni</a:t>
            </a:r>
            <a:r>
              <a:rPr lang="en-US" altLang="it-IT" sz="1600" dirty="0" smtClean="0"/>
              <a:t> 3 </a:t>
            </a:r>
            <a:r>
              <a:rPr lang="en-US" altLang="it-IT" sz="1600" dirty="0" err="1" smtClean="0"/>
              <a:t>KEDNj</a:t>
            </a:r>
            <a:endParaRPr lang="en-US" altLang="it-IT" sz="1600" dirty="0" smtClean="0"/>
          </a:p>
          <a:p>
            <a:pPr lvl="2"/>
            <a:r>
              <a:rPr lang="en-US" altLang="it-IT" sz="1600" dirty="0" err="1" smtClean="0"/>
              <a:t>Neni</a:t>
            </a:r>
            <a:r>
              <a:rPr lang="en-US" altLang="it-IT" sz="1600" dirty="0" smtClean="0"/>
              <a:t> 19.2 Karta e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Drejtave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Themelore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BE </a:t>
            </a:r>
            <a:endParaRPr lang="en-US" altLang="it-IT" sz="1600" dirty="0"/>
          </a:p>
          <a:p>
            <a:pPr lvl="1"/>
            <a:r>
              <a:rPr lang="en-US" altLang="it-IT" sz="2000" dirty="0" smtClean="0"/>
              <a:t>E </a:t>
            </a:r>
            <a:r>
              <a:rPr lang="en-US" altLang="it-IT" sz="2000" dirty="0" err="1" smtClean="0"/>
              <a:t>drejta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nje</a:t>
            </a:r>
            <a:r>
              <a:rPr lang="en-US" altLang="it-IT" sz="2000" dirty="0" smtClean="0"/>
              <a:t> tituli per </a:t>
            </a:r>
            <a:r>
              <a:rPr lang="en-US" altLang="it-IT" sz="2000" dirty="0" err="1" smtClean="0"/>
              <a:t>qendrimin</a:t>
            </a:r>
            <a:r>
              <a:rPr lang="en-US" altLang="it-IT" sz="2000" dirty="0" smtClean="0"/>
              <a:t> (</a:t>
            </a:r>
            <a:r>
              <a:rPr lang="en-US" altLang="it-IT" sz="2000" dirty="0" err="1" smtClean="0"/>
              <a:t>lejeqendrimi</a:t>
            </a:r>
            <a:r>
              <a:rPr lang="en-US" altLang="it-IT" sz="2000" dirty="0" smtClean="0"/>
              <a:t>)</a:t>
            </a:r>
            <a:endParaRPr lang="en-US" altLang="it-IT" sz="1600" dirty="0" smtClean="0"/>
          </a:p>
          <a:p>
            <a:pPr lvl="1"/>
            <a:r>
              <a:rPr lang="en-US" altLang="it-IT" sz="2000" dirty="0" smtClean="0"/>
              <a:t>Dir. 2011/95/BE</a:t>
            </a:r>
            <a:endParaRPr lang="en-US" altLang="it-IT" sz="2200" dirty="0" smtClean="0"/>
          </a:p>
          <a:p>
            <a:r>
              <a:rPr lang="en-US" altLang="it-IT" sz="2200" dirty="0" err="1" smtClean="0"/>
              <a:t>Perjashtime</a:t>
            </a:r>
            <a:r>
              <a:rPr lang="en-US" altLang="it-IT" sz="2200" dirty="0" smtClean="0"/>
              <a:t> </a:t>
            </a:r>
            <a:r>
              <a:rPr lang="en-US" altLang="it-IT" sz="2200" dirty="0" err="1" smtClean="0"/>
              <a:t>nga</a:t>
            </a:r>
            <a:r>
              <a:rPr lang="en-US" altLang="it-IT" sz="2200" dirty="0" smtClean="0"/>
              <a:t> </a:t>
            </a:r>
            <a:r>
              <a:rPr lang="en-US" altLang="it-IT" sz="2200" dirty="0" err="1" smtClean="0"/>
              <a:t>keto</a:t>
            </a:r>
            <a:r>
              <a:rPr lang="en-US" altLang="it-IT" sz="2200" dirty="0" smtClean="0"/>
              <a:t> </a:t>
            </a:r>
            <a:r>
              <a:rPr lang="en-US" altLang="it-IT" sz="2200" dirty="0" err="1" smtClean="0"/>
              <a:t>dy</a:t>
            </a:r>
            <a:r>
              <a:rPr lang="en-US" altLang="it-IT" sz="2200" dirty="0" smtClean="0"/>
              <a:t> </a:t>
            </a:r>
            <a:r>
              <a:rPr lang="en-US" altLang="it-IT" sz="2200" dirty="0" err="1" smtClean="0"/>
              <a:t>te</a:t>
            </a:r>
            <a:r>
              <a:rPr lang="en-US" altLang="it-IT" sz="2200" dirty="0" smtClean="0"/>
              <a:t> </a:t>
            </a:r>
            <a:r>
              <a:rPr lang="en-US" altLang="it-IT" sz="2200" dirty="0" err="1" smtClean="0"/>
              <a:t>drejta</a:t>
            </a:r>
            <a:endParaRPr lang="en-US" altLang="it-IT" sz="2200" dirty="0" smtClean="0"/>
          </a:p>
          <a:p>
            <a:pPr lvl="1"/>
            <a:r>
              <a:rPr lang="en-US" altLang="it-IT" sz="2000" dirty="0" err="1" smtClean="0"/>
              <a:t>Mund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largohet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apo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mospranohet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kur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eshte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rrezik</a:t>
            </a:r>
            <a:r>
              <a:rPr lang="en-US" altLang="it-IT" sz="2000" dirty="0" smtClean="0"/>
              <a:t> per </a:t>
            </a:r>
            <a:r>
              <a:rPr lang="en-US" altLang="it-IT" sz="2000" dirty="0" err="1" smtClean="0"/>
              <a:t>sigurine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vendit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prites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apo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komunitetit</a:t>
            </a:r>
            <a:r>
              <a:rPr lang="en-US" altLang="it-IT" sz="2000" dirty="0" smtClean="0"/>
              <a:t> (</a:t>
            </a:r>
            <a:r>
              <a:rPr lang="en-US" altLang="it-IT" sz="2000" dirty="0" err="1" smtClean="0"/>
              <a:t>neni</a:t>
            </a:r>
            <a:r>
              <a:rPr lang="en-US" altLang="it-IT" sz="2000" dirty="0" smtClean="0"/>
              <a:t> 21.2)</a:t>
            </a:r>
          </a:p>
          <a:p>
            <a:pPr lvl="2"/>
            <a:r>
              <a:rPr lang="en-US" altLang="it-IT" sz="1600" dirty="0" smtClean="0"/>
              <a:t>Ne </a:t>
            </a:r>
            <a:r>
              <a:rPr lang="en-US" altLang="it-IT" sz="1600" dirty="0" err="1" smtClean="0"/>
              <a:t>gjykimin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GjD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duhet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interpretohen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shume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ngushtesisht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keto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arsye</a:t>
            </a:r>
            <a:r>
              <a:rPr lang="en-US" altLang="it-IT" sz="1600" dirty="0" smtClean="0"/>
              <a:t> C-37313 H. T. </a:t>
            </a:r>
          </a:p>
          <a:p>
            <a:pPr lvl="3"/>
            <a:r>
              <a:rPr lang="en-US" altLang="it-IT" sz="1200" dirty="0" err="1" smtClean="0"/>
              <a:t>Largimi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si</a:t>
            </a:r>
            <a:r>
              <a:rPr lang="en-US" altLang="it-IT" sz="1200" dirty="0" smtClean="0"/>
              <a:t> extrema ratio </a:t>
            </a:r>
          </a:p>
          <a:p>
            <a:pPr lvl="1"/>
            <a:r>
              <a:rPr lang="en-US" altLang="it-IT" sz="2000" dirty="0" err="1" smtClean="0"/>
              <a:t>Mund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refuzohet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leja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qendrimit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kur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ka</a:t>
            </a:r>
            <a:r>
              <a:rPr lang="en-US" altLang="it-IT" sz="2000" dirty="0" smtClean="0"/>
              <a:t> motive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renda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sigurise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kombetare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apo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rendit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publik</a:t>
            </a:r>
            <a:r>
              <a:rPr lang="en-US" altLang="it-IT" sz="2000" dirty="0" smtClean="0"/>
              <a:t> (</a:t>
            </a:r>
            <a:r>
              <a:rPr lang="en-US" altLang="it-IT" sz="2000" dirty="0" err="1" smtClean="0"/>
              <a:t>neni</a:t>
            </a:r>
            <a:r>
              <a:rPr lang="en-US" altLang="it-IT" sz="2000" dirty="0" smtClean="0"/>
              <a:t> 24.1 </a:t>
            </a:r>
            <a:r>
              <a:rPr lang="en-US" altLang="it-IT" sz="2000" dirty="0" err="1" smtClean="0"/>
              <a:t>dhe</a:t>
            </a:r>
            <a:r>
              <a:rPr lang="en-US" altLang="it-IT" sz="2000" dirty="0" smtClean="0"/>
              <a:t> 2)</a:t>
            </a:r>
          </a:p>
          <a:p>
            <a:r>
              <a:rPr lang="en-US" altLang="it-IT" sz="2000" dirty="0" err="1" smtClean="0"/>
              <a:t>Lista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drejtave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qe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duhet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garantohen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refugjatit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apo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kerkuesit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mbrojtjes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plotesuese</a:t>
            </a:r>
            <a:r>
              <a:rPr lang="en-US" altLang="it-IT" sz="2000" dirty="0" smtClean="0"/>
              <a:t> (</a:t>
            </a:r>
            <a:r>
              <a:rPr lang="en-US" altLang="it-IT" sz="2000" dirty="0" err="1" smtClean="0"/>
              <a:t>neni</a:t>
            </a:r>
            <a:r>
              <a:rPr lang="en-US" altLang="it-IT" sz="2000" dirty="0" smtClean="0"/>
              <a:t> 22-35)</a:t>
            </a:r>
          </a:p>
          <a:p>
            <a:pPr lvl="1"/>
            <a:r>
              <a:rPr lang="en-US" altLang="it-IT" sz="1600" dirty="0" err="1" smtClean="0"/>
              <a:t>Parimi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trajtimit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kombetar</a:t>
            </a:r>
            <a:endParaRPr lang="en-US" altLang="it-IT" sz="1600" dirty="0" smtClean="0"/>
          </a:p>
          <a:p>
            <a:pPr lvl="1"/>
            <a:r>
              <a:rPr lang="en-US" altLang="it-IT" sz="1600" dirty="0" err="1" smtClean="0"/>
              <a:t>Trajtimi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huajve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qe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qendrojne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ligjerisht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nje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vned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BE </a:t>
            </a:r>
            <a:endParaRPr lang="en-US" altLang="it-IT" sz="1600" dirty="0"/>
          </a:p>
          <a:p>
            <a:endParaRPr lang="en-US" altLang="it-IT" sz="1800" dirty="0"/>
          </a:p>
          <a:p>
            <a:endParaRPr lang="en-US" altLang="it-IT" sz="4000" dirty="0" smtClean="0"/>
          </a:p>
          <a:p>
            <a:pPr lvl="1"/>
            <a:endParaRPr lang="en-US" altLang="it-IT" sz="1800" dirty="0" smtClean="0"/>
          </a:p>
        </p:txBody>
      </p:sp>
    </p:spTree>
    <p:extLst>
      <p:ext uri="{BB962C8B-B14F-4D97-AF65-F5344CB8AC3E}">
        <p14:creationId xmlns:p14="http://schemas.microsoft.com/office/powerpoint/2010/main" val="1076205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13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2800" dirty="0" smtClean="0"/>
              <a:t>Te drejtat e kerkuesit te statusit te refugjatit apo mbrojtjes plotesuese</a:t>
            </a:r>
            <a:endParaRPr lang="it-IT" sz="40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67544" y="1239960"/>
            <a:ext cx="8507288" cy="546564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it-IT" sz="2000" dirty="0" err="1" smtClean="0"/>
              <a:t>Lista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drejtave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qe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duhet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garantohen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refugjatit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apo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kerkuesit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mbrojtjes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plotesuese</a:t>
            </a:r>
            <a:r>
              <a:rPr lang="en-US" altLang="it-IT" sz="2000" dirty="0" smtClean="0"/>
              <a:t> (</a:t>
            </a:r>
            <a:r>
              <a:rPr lang="en-US" altLang="it-IT" sz="2000" dirty="0" err="1" smtClean="0"/>
              <a:t>neni</a:t>
            </a:r>
            <a:r>
              <a:rPr lang="en-US" altLang="it-IT" sz="2000" dirty="0" smtClean="0"/>
              <a:t> 22-35)</a:t>
            </a:r>
          </a:p>
          <a:p>
            <a:pPr lvl="1"/>
            <a:r>
              <a:rPr lang="en-US" altLang="it-IT" sz="1600" dirty="0" err="1" smtClean="0"/>
              <a:t>Parimi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trajtimit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kombetar</a:t>
            </a:r>
            <a:endParaRPr lang="en-US" altLang="it-IT" sz="1600" dirty="0" smtClean="0"/>
          </a:p>
          <a:p>
            <a:pPr lvl="1"/>
            <a:r>
              <a:rPr lang="en-US" altLang="it-IT" sz="1600" dirty="0" err="1" smtClean="0"/>
              <a:t>Trajtimi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huajve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qe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qendrojne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ligjerisht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nje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vned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BE </a:t>
            </a:r>
          </a:p>
          <a:p>
            <a:pPr lvl="1"/>
            <a:r>
              <a:rPr lang="en-US" altLang="it-IT" sz="1600" dirty="0" smtClean="0"/>
              <a:t>E </a:t>
            </a:r>
            <a:r>
              <a:rPr lang="en-US" altLang="it-IT" sz="1600" dirty="0" err="1" smtClean="0"/>
              <a:t>drejta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lirise</a:t>
            </a:r>
            <a:r>
              <a:rPr lang="en-US" altLang="it-IT" sz="1600" dirty="0" smtClean="0"/>
              <a:t> se </a:t>
            </a:r>
            <a:r>
              <a:rPr lang="en-US" altLang="it-IT" sz="1600" dirty="0" err="1" smtClean="0"/>
              <a:t>qarkullimit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vendet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tjera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antare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BE </a:t>
            </a:r>
          </a:p>
          <a:p>
            <a:pPr lvl="1"/>
            <a:r>
              <a:rPr lang="en-US" altLang="it-IT" sz="1600" dirty="0" smtClean="0"/>
              <a:t>E </a:t>
            </a:r>
            <a:r>
              <a:rPr lang="en-US" altLang="it-IT" sz="1600" dirty="0" err="1" smtClean="0"/>
              <a:t>drejta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bashkimit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familjar</a:t>
            </a:r>
            <a:r>
              <a:rPr lang="en-US" altLang="it-IT" sz="1600" dirty="0" smtClean="0"/>
              <a:t> </a:t>
            </a:r>
          </a:p>
          <a:p>
            <a:pPr lvl="1"/>
            <a:r>
              <a:rPr lang="en-US" altLang="it-IT" sz="1600" dirty="0" smtClean="0"/>
              <a:t>E </a:t>
            </a:r>
            <a:r>
              <a:rPr lang="en-US" altLang="it-IT" sz="1600" dirty="0" err="1" smtClean="0"/>
              <a:t>drejta</a:t>
            </a:r>
            <a:r>
              <a:rPr lang="en-US" altLang="it-IT" sz="1600" dirty="0" smtClean="0"/>
              <a:t> per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qendruar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shtetin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antar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deri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shqyrtimin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plote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kerkeses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marrjes</a:t>
            </a:r>
            <a:r>
              <a:rPr lang="en-US" altLang="it-IT" sz="1600" dirty="0" smtClean="0"/>
              <a:t> se </a:t>
            </a:r>
            <a:r>
              <a:rPr lang="en-US" altLang="it-IT" sz="1600" dirty="0" err="1" smtClean="0"/>
              <a:t>vendimit</a:t>
            </a:r>
            <a:endParaRPr lang="en-US" altLang="it-IT" sz="1600" dirty="0" smtClean="0"/>
          </a:p>
          <a:p>
            <a:pPr lvl="1"/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drejten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pritjes</a:t>
            </a:r>
            <a:r>
              <a:rPr lang="en-US" altLang="it-IT" sz="1600" dirty="0" smtClean="0"/>
              <a:t> (per </a:t>
            </a:r>
            <a:r>
              <a:rPr lang="en-US" altLang="it-IT" sz="1600" dirty="0" err="1" smtClean="0"/>
              <a:t>nje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qendrim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dinjitoz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mjete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mjaftueshme</a:t>
            </a:r>
            <a:r>
              <a:rPr lang="en-US" altLang="it-IT" sz="1600" dirty="0" smtClean="0"/>
              <a:t>)</a:t>
            </a:r>
          </a:p>
          <a:p>
            <a:pPr lvl="2"/>
            <a:r>
              <a:rPr lang="en-US" altLang="it-IT" sz="1200" dirty="0" smtClean="0"/>
              <a:t>Dir. 2013/33/BE</a:t>
            </a:r>
          </a:p>
          <a:p>
            <a:pPr lvl="2"/>
            <a:r>
              <a:rPr lang="en-US" altLang="it-IT" sz="1200" dirty="0" smtClean="0"/>
              <a:t>C-233.18 </a:t>
            </a:r>
            <a:r>
              <a:rPr lang="en-US" altLang="it-IT" sz="1200" dirty="0" err="1" smtClean="0"/>
              <a:t>Haqbin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pika</a:t>
            </a:r>
            <a:r>
              <a:rPr lang="en-US" altLang="it-IT" sz="1200" dirty="0" smtClean="0"/>
              <a:t> 46</a:t>
            </a:r>
          </a:p>
          <a:p>
            <a:pPr lvl="1"/>
            <a:r>
              <a:rPr lang="en-US" altLang="it-IT" sz="1600" dirty="0" err="1" smtClean="0"/>
              <a:t>Mos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lejimin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shteteve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antare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marrin</a:t>
            </a:r>
            <a:r>
              <a:rPr lang="en-US" altLang="it-IT" sz="1600" dirty="0" smtClean="0"/>
              <a:t> masa per </a:t>
            </a:r>
            <a:r>
              <a:rPr lang="en-US" altLang="it-IT" sz="1600" dirty="0" err="1" smtClean="0"/>
              <a:t>ndalimin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apo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shtrengimin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nje</a:t>
            </a:r>
            <a:r>
              <a:rPr lang="en-US" altLang="it-IT" sz="1600" dirty="0" smtClean="0"/>
              <a:t> vend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kerkuesit</a:t>
            </a:r>
            <a:endParaRPr lang="en-US" altLang="it-IT" sz="1600" dirty="0" smtClean="0"/>
          </a:p>
          <a:p>
            <a:pPr lvl="2"/>
            <a:r>
              <a:rPr lang="en-US" altLang="it-IT" sz="1200" dirty="0" err="1" smtClean="0"/>
              <a:t>Konsiderohet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nga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GjD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privim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lirie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qarkullimi</a:t>
            </a:r>
            <a:r>
              <a:rPr lang="en-US" altLang="it-IT" sz="1200" dirty="0" smtClean="0"/>
              <a:t> C-924/19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C-925/19 </a:t>
            </a:r>
            <a:r>
              <a:rPr lang="en-US" altLang="it-IT" sz="1200" dirty="0" err="1" smtClean="0"/>
              <a:t>pikat</a:t>
            </a:r>
            <a:r>
              <a:rPr lang="en-US" altLang="it-IT" sz="1200" dirty="0" smtClean="0"/>
              <a:t> 221, 223,226-227</a:t>
            </a:r>
          </a:p>
          <a:p>
            <a:r>
              <a:rPr lang="en-US" altLang="it-IT" sz="2000" dirty="0" err="1" smtClean="0"/>
              <a:t>Direktiva</a:t>
            </a:r>
            <a:r>
              <a:rPr lang="en-US" altLang="it-IT" sz="2000" dirty="0" smtClean="0"/>
              <a:t> 2013/33/BE  (</a:t>
            </a:r>
            <a:r>
              <a:rPr lang="en-US" altLang="it-IT" sz="2000" dirty="0" err="1" smtClean="0"/>
              <a:t>nenet</a:t>
            </a:r>
            <a:r>
              <a:rPr lang="en-US" altLang="it-IT" sz="2000" dirty="0" smtClean="0"/>
              <a:t> 8-11)</a:t>
            </a:r>
          </a:p>
          <a:p>
            <a:pPr lvl="1"/>
            <a:r>
              <a:rPr lang="en-US" altLang="it-IT" sz="1600" dirty="0" err="1" smtClean="0"/>
              <a:t>Percaktimet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juridike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mbajtjes</a:t>
            </a:r>
            <a:r>
              <a:rPr lang="en-US" altLang="it-IT" sz="1600" dirty="0" smtClean="0"/>
              <a:t> se </a:t>
            </a:r>
            <a:r>
              <a:rPr lang="en-US" altLang="it-IT" sz="1600" dirty="0" err="1" smtClean="0"/>
              <a:t>kerkuesit</a:t>
            </a:r>
            <a:endParaRPr lang="en-US" altLang="it-IT" sz="1600" dirty="0" smtClean="0"/>
          </a:p>
          <a:p>
            <a:pPr lvl="1"/>
            <a:r>
              <a:rPr lang="en-US" altLang="it-IT" sz="1600" dirty="0" err="1" smtClean="0"/>
              <a:t>Garancite</a:t>
            </a:r>
            <a:r>
              <a:rPr lang="en-US" altLang="it-IT" sz="1600" dirty="0" smtClean="0"/>
              <a:t> procedural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procesuale</a:t>
            </a:r>
            <a:r>
              <a:rPr lang="en-US" altLang="it-IT" sz="1600" dirty="0" smtClean="0"/>
              <a:t> </a:t>
            </a:r>
          </a:p>
          <a:p>
            <a:pPr lvl="1"/>
            <a:r>
              <a:rPr lang="en-US" altLang="it-IT" sz="1600" dirty="0" err="1" smtClean="0"/>
              <a:t>Kushtet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mbajtjes</a:t>
            </a:r>
            <a:r>
              <a:rPr lang="en-US" altLang="it-IT" sz="1600" dirty="0" smtClean="0"/>
              <a:t> </a:t>
            </a:r>
          </a:p>
          <a:p>
            <a:pPr lvl="1"/>
            <a:r>
              <a:rPr lang="en-US" altLang="it-IT" sz="1600" dirty="0" err="1" smtClean="0"/>
              <a:t>Masat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kombetare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qe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perafrojne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direktiven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shikohen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nen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luper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parimit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proporcionalitetit</a:t>
            </a:r>
            <a:endParaRPr lang="en-US" altLang="it-IT" sz="1600" dirty="0"/>
          </a:p>
          <a:p>
            <a:endParaRPr lang="en-US" altLang="it-IT" sz="1800" dirty="0"/>
          </a:p>
          <a:p>
            <a:endParaRPr lang="en-US" altLang="it-IT" sz="4000" dirty="0" smtClean="0"/>
          </a:p>
          <a:p>
            <a:pPr lvl="1"/>
            <a:endParaRPr lang="en-US" altLang="it-IT" sz="1800" dirty="0" smtClean="0"/>
          </a:p>
        </p:txBody>
      </p:sp>
    </p:spTree>
    <p:extLst>
      <p:ext uri="{BB962C8B-B14F-4D97-AF65-F5344CB8AC3E}">
        <p14:creationId xmlns:p14="http://schemas.microsoft.com/office/powerpoint/2010/main" val="332286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14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2800" dirty="0" smtClean="0"/>
              <a:t>Shteti pergjegjes per kerkesen I  </a:t>
            </a:r>
            <a:endParaRPr lang="it-IT" sz="40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67544" y="1239960"/>
            <a:ext cx="8507288" cy="546564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it-IT" sz="2000" dirty="0" err="1" smtClean="0"/>
              <a:t>Kompetenca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Shtetit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antar</a:t>
            </a:r>
            <a:r>
              <a:rPr lang="en-US" altLang="it-IT" sz="2000" dirty="0" smtClean="0"/>
              <a:t> per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trajtuar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nje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kerkese</a:t>
            </a:r>
            <a:r>
              <a:rPr lang="en-US" altLang="it-IT" sz="2000" dirty="0" smtClean="0"/>
              <a:t> per </a:t>
            </a:r>
            <a:r>
              <a:rPr lang="en-US" altLang="it-IT" sz="2000" dirty="0" err="1" smtClean="0"/>
              <a:t>azil</a:t>
            </a:r>
            <a:endParaRPr lang="en-US" altLang="it-IT" sz="2000" dirty="0" smtClean="0"/>
          </a:p>
          <a:p>
            <a:pPr lvl="1"/>
            <a:r>
              <a:rPr lang="en-US" altLang="it-IT" sz="1400" dirty="0" err="1" smtClean="0"/>
              <a:t>Percaktuar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nga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Konventa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Dublinit</a:t>
            </a:r>
            <a:r>
              <a:rPr lang="en-US" altLang="it-IT" sz="1400" dirty="0" smtClean="0"/>
              <a:t> e 15 </a:t>
            </a:r>
            <a:r>
              <a:rPr lang="en-US" altLang="it-IT" sz="1400" dirty="0" err="1" smtClean="0"/>
              <a:t>qershorit</a:t>
            </a:r>
            <a:r>
              <a:rPr lang="en-US" altLang="it-IT" sz="1400" dirty="0" smtClean="0"/>
              <a:t> 1990</a:t>
            </a:r>
          </a:p>
          <a:p>
            <a:pPr lvl="2"/>
            <a:r>
              <a:rPr lang="en-US" altLang="it-IT" sz="1100" dirty="0" err="1" smtClean="0"/>
              <a:t>Qellimi</a:t>
            </a:r>
            <a:r>
              <a:rPr lang="en-US" altLang="it-IT" sz="1100" dirty="0" smtClean="0"/>
              <a:t> </a:t>
            </a:r>
            <a:r>
              <a:rPr lang="en-US" altLang="it-IT" sz="1100" dirty="0" err="1" smtClean="0"/>
              <a:t>qe</a:t>
            </a:r>
            <a:r>
              <a:rPr lang="en-US" altLang="it-IT" sz="1100" dirty="0" smtClean="0"/>
              <a:t> </a:t>
            </a:r>
            <a:r>
              <a:rPr lang="en-US" altLang="it-IT" sz="1100" dirty="0" err="1" smtClean="0"/>
              <a:t>te</a:t>
            </a:r>
            <a:r>
              <a:rPr lang="en-US" altLang="it-IT" sz="1100" dirty="0" smtClean="0"/>
              <a:t> </a:t>
            </a:r>
            <a:r>
              <a:rPr lang="en-US" altLang="it-IT" sz="1100" dirty="0" err="1" smtClean="0"/>
              <a:t>shmangin</a:t>
            </a:r>
            <a:r>
              <a:rPr lang="en-US" altLang="it-IT" sz="1100" dirty="0" smtClean="0"/>
              <a:t> “Asylum shopping”</a:t>
            </a:r>
          </a:p>
          <a:p>
            <a:pPr lvl="2"/>
            <a:r>
              <a:rPr lang="en-US" altLang="it-IT" sz="1100" dirty="0" err="1" smtClean="0"/>
              <a:t>Te</a:t>
            </a:r>
            <a:r>
              <a:rPr lang="en-US" altLang="it-IT" sz="1100" dirty="0" smtClean="0"/>
              <a:t> </a:t>
            </a:r>
            <a:r>
              <a:rPr lang="en-US" altLang="it-IT" sz="1100" dirty="0" err="1" smtClean="0"/>
              <a:t>shmangin</a:t>
            </a:r>
            <a:r>
              <a:rPr lang="en-US" altLang="it-IT" sz="1100" dirty="0"/>
              <a:t> </a:t>
            </a:r>
            <a:r>
              <a:rPr lang="en-US" altLang="it-IT" sz="1100" dirty="0" err="1" smtClean="0"/>
              <a:t>kerkesat</a:t>
            </a:r>
            <a:r>
              <a:rPr lang="en-US" altLang="it-IT" sz="1100" dirty="0" smtClean="0"/>
              <a:t> e </a:t>
            </a:r>
            <a:r>
              <a:rPr lang="en-US" altLang="it-IT" sz="1100" dirty="0" err="1" smtClean="0"/>
              <a:t>pernjehershme</a:t>
            </a:r>
            <a:endParaRPr lang="en-US" altLang="it-IT" sz="1100" dirty="0" smtClean="0"/>
          </a:p>
          <a:p>
            <a:pPr lvl="1"/>
            <a:r>
              <a:rPr lang="en-US" altLang="it-IT" sz="1400" dirty="0" err="1" smtClean="0"/>
              <a:t>Rreg</a:t>
            </a:r>
            <a:r>
              <a:rPr lang="en-US" altLang="it-IT" sz="1400" dirty="0" smtClean="0"/>
              <a:t>. KE 343/2003</a:t>
            </a:r>
          </a:p>
          <a:p>
            <a:r>
              <a:rPr lang="en-US" altLang="it-IT" sz="2000" dirty="0" err="1" smtClean="0"/>
              <a:t>Aktualisht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rregulluar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nga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Rreg</a:t>
            </a:r>
            <a:r>
              <a:rPr lang="en-US" altLang="it-IT" sz="2000" dirty="0" smtClean="0"/>
              <a:t>. BE 604/2013 (Dublin III)</a:t>
            </a:r>
          </a:p>
          <a:p>
            <a:pPr lvl="1"/>
            <a:r>
              <a:rPr lang="en-US" altLang="it-IT" sz="1600" dirty="0" err="1" smtClean="0"/>
              <a:t>Neni</a:t>
            </a:r>
            <a:r>
              <a:rPr lang="en-US" altLang="it-IT" sz="1600" dirty="0" smtClean="0"/>
              <a:t> 3.1 </a:t>
            </a:r>
            <a:r>
              <a:rPr lang="en-US" altLang="it-IT" sz="1600" dirty="0" err="1" smtClean="0"/>
              <a:t>percakton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shqyrtimine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kerkeses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nga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Shteti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antar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kompetent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sipas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kritereve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kreun</a:t>
            </a:r>
            <a:r>
              <a:rPr lang="en-US" altLang="it-IT" sz="1600" dirty="0" smtClean="0"/>
              <a:t> III</a:t>
            </a:r>
          </a:p>
          <a:p>
            <a:pPr lvl="1"/>
            <a:r>
              <a:rPr lang="en-US" altLang="it-IT" sz="1600" dirty="0" err="1" smtClean="0"/>
              <a:t>Kriteret</a:t>
            </a:r>
            <a:r>
              <a:rPr lang="en-US" altLang="it-IT" sz="1600" dirty="0" smtClean="0"/>
              <a:t> per </a:t>
            </a:r>
            <a:r>
              <a:rPr lang="en-US" altLang="it-IT" sz="1600" dirty="0" err="1" smtClean="0"/>
              <a:t>percaktimin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Shtetit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antar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kompetent</a:t>
            </a:r>
            <a:r>
              <a:rPr lang="en-US" altLang="it-IT" sz="1600" dirty="0" smtClean="0"/>
              <a:t> (</a:t>
            </a:r>
            <a:r>
              <a:rPr lang="en-US" altLang="it-IT" sz="1600" dirty="0" err="1" smtClean="0"/>
              <a:t>neni</a:t>
            </a:r>
            <a:r>
              <a:rPr lang="en-US" altLang="it-IT" sz="1600" dirty="0" smtClean="0"/>
              <a:t> 3.2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7/17)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qe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mbahen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parasysh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nga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Shteti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antar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ku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kerkesa</a:t>
            </a:r>
            <a:r>
              <a:rPr lang="en-US" altLang="it-IT" sz="1600" dirty="0" smtClean="0"/>
              <a:t> per </a:t>
            </a:r>
            <a:r>
              <a:rPr lang="en-US" altLang="it-IT" sz="1600" dirty="0" err="1" smtClean="0"/>
              <a:t>azil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eshte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paraqitur</a:t>
            </a:r>
            <a:r>
              <a:rPr lang="en-US" altLang="it-IT" sz="1600" dirty="0" smtClean="0"/>
              <a:t> per here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pare</a:t>
            </a:r>
          </a:p>
          <a:p>
            <a:pPr lvl="1"/>
            <a:r>
              <a:rPr lang="en-US" altLang="it-IT" sz="1200" dirty="0" err="1" smtClean="0"/>
              <a:t>Kriteret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pergjithshme</a:t>
            </a:r>
            <a:r>
              <a:rPr lang="en-US" altLang="it-IT" sz="1200" dirty="0" smtClean="0"/>
              <a:t> per </a:t>
            </a:r>
            <a:r>
              <a:rPr lang="en-US" altLang="it-IT" sz="1200" dirty="0" err="1" smtClean="0"/>
              <a:t>percaktimin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shtetit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kompetent</a:t>
            </a:r>
            <a:r>
              <a:rPr lang="en-US" altLang="it-IT" sz="1200" dirty="0" smtClean="0"/>
              <a:t> per </a:t>
            </a:r>
            <a:r>
              <a:rPr lang="en-US" altLang="it-IT" sz="1200" dirty="0" err="1" smtClean="0"/>
              <a:t>shqyrtimin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kerkeses</a:t>
            </a:r>
            <a:endParaRPr lang="en-US" altLang="it-IT" sz="1200" dirty="0" smtClean="0"/>
          </a:p>
          <a:p>
            <a:pPr lvl="2"/>
            <a:r>
              <a:rPr lang="en-US" altLang="it-IT" sz="800" dirty="0" err="1" smtClean="0"/>
              <a:t>Shteti</a:t>
            </a:r>
            <a:r>
              <a:rPr lang="en-US" altLang="it-IT" sz="800" dirty="0" smtClean="0"/>
              <a:t>  </a:t>
            </a:r>
            <a:r>
              <a:rPr lang="en-US" altLang="it-IT" sz="800" dirty="0" err="1" smtClean="0"/>
              <a:t>antar</a:t>
            </a:r>
            <a:r>
              <a:rPr lang="en-US" altLang="it-IT" sz="800" dirty="0"/>
              <a:t> </a:t>
            </a:r>
            <a:r>
              <a:rPr lang="en-US" altLang="it-IT" sz="800" dirty="0" smtClean="0"/>
              <a:t>ne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cilin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qendron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ligjerisht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nje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familjar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kerkuesit</a:t>
            </a:r>
            <a:endParaRPr lang="en-US" altLang="it-IT" sz="800" dirty="0" smtClean="0"/>
          </a:p>
          <a:p>
            <a:pPr lvl="2"/>
            <a:r>
              <a:rPr lang="en-US" altLang="it-IT" sz="800" dirty="0" err="1" smtClean="0"/>
              <a:t>Shteti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antar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qe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ka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leshuar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kerkuesit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nje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vize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apo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lejeqendrimi</a:t>
            </a:r>
            <a:endParaRPr lang="en-US" altLang="it-IT" sz="800" dirty="0" smtClean="0"/>
          </a:p>
          <a:p>
            <a:pPr lvl="2"/>
            <a:r>
              <a:rPr lang="en-US" altLang="it-IT" sz="800" dirty="0" err="1" smtClean="0"/>
              <a:t>Shteti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antar</a:t>
            </a:r>
            <a:r>
              <a:rPr lang="en-US" altLang="it-IT" sz="800" dirty="0" smtClean="0"/>
              <a:t> ne </a:t>
            </a:r>
            <a:r>
              <a:rPr lang="en-US" altLang="it-IT" sz="800" dirty="0" err="1" smtClean="0"/>
              <a:t>kufirin</a:t>
            </a:r>
            <a:r>
              <a:rPr lang="en-US" altLang="it-IT" sz="800" dirty="0" smtClean="0"/>
              <a:t> e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cilit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kerkuesi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ka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hyre</a:t>
            </a:r>
            <a:r>
              <a:rPr lang="en-US" altLang="it-IT" sz="800" dirty="0" smtClean="0"/>
              <a:t> ne </a:t>
            </a:r>
            <a:r>
              <a:rPr lang="en-US" altLang="it-IT" sz="800" dirty="0" err="1" smtClean="0"/>
              <a:t>menyre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paligjshme</a:t>
            </a:r>
            <a:r>
              <a:rPr lang="en-US" altLang="it-IT" sz="800" dirty="0" smtClean="0"/>
              <a:t> </a:t>
            </a:r>
          </a:p>
          <a:p>
            <a:pPr lvl="3"/>
            <a:r>
              <a:rPr lang="en-US" altLang="it-IT" sz="600" dirty="0" err="1" smtClean="0"/>
              <a:t>Ka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shkaktuar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probleme</a:t>
            </a:r>
            <a:r>
              <a:rPr lang="en-US" altLang="it-IT" sz="600" dirty="0" smtClean="0"/>
              <a:t> ne </a:t>
            </a:r>
            <a:r>
              <a:rPr lang="en-US" altLang="it-IT" sz="600" dirty="0" err="1" smtClean="0"/>
              <a:t>praktike</a:t>
            </a:r>
            <a:r>
              <a:rPr lang="en-US" altLang="it-IT" sz="600" dirty="0" smtClean="0"/>
              <a:t> me </a:t>
            </a:r>
            <a:r>
              <a:rPr lang="en-US" altLang="it-IT" sz="600" dirty="0" err="1" smtClean="0"/>
              <a:t>flukset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migratore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qe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kane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mbushur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qendrat</a:t>
            </a:r>
            <a:r>
              <a:rPr lang="en-US" altLang="it-IT" sz="600" dirty="0" smtClean="0"/>
              <a:t> e </a:t>
            </a:r>
            <a:r>
              <a:rPr lang="en-US" altLang="it-IT" sz="600" dirty="0" err="1" smtClean="0"/>
              <a:t>pritjes</a:t>
            </a:r>
            <a:r>
              <a:rPr lang="en-US" altLang="it-IT" sz="600" dirty="0" smtClean="0"/>
              <a:t> – </a:t>
            </a:r>
            <a:r>
              <a:rPr lang="en-US" altLang="it-IT" sz="600" dirty="0" err="1" smtClean="0"/>
              <a:t>Rasti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i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Greqise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dhe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Italise</a:t>
            </a:r>
            <a:r>
              <a:rPr lang="en-US" altLang="it-IT" sz="600" dirty="0" smtClean="0"/>
              <a:t> </a:t>
            </a:r>
          </a:p>
          <a:p>
            <a:pPr lvl="4"/>
            <a:r>
              <a:rPr lang="en-US" altLang="it-IT" sz="600" dirty="0" err="1" smtClean="0"/>
              <a:t>Rrezik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qe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mund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te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coje</a:t>
            </a:r>
            <a:r>
              <a:rPr lang="en-US" altLang="it-IT" sz="600" dirty="0" smtClean="0"/>
              <a:t> ne </a:t>
            </a:r>
            <a:r>
              <a:rPr lang="en-US" altLang="it-IT" sz="600" dirty="0" err="1" smtClean="0"/>
              <a:t>shkeljen</a:t>
            </a:r>
            <a:r>
              <a:rPr lang="en-US" altLang="it-IT" sz="600" dirty="0" smtClean="0"/>
              <a:t> e </a:t>
            </a:r>
            <a:r>
              <a:rPr lang="en-US" altLang="it-IT" sz="600" dirty="0" err="1" smtClean="0"/>
              <a:t>te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drejtave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themelore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te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kerkuesit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azil</a:t>
            </a:r>
            <a:endParaRPr lang="en-US" altLang="it-IT" sz="600" dirty="0" smtClean="0"/>
          </a:p>
          <a:p>
            <a:pPr lvl="1"/>
            <a:r>
              <a:rPr lang="en-US" altLang="it-IT" sz="1200" dirty="0" err="1" smtClean="0"/>
              <a:t>Kriteret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vecanta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qe</a:t>
            </a:r>
            <a:r>
              <a:rPr lang="en-US" altLang="it-IT" sz="1200" dirty="0"/>
              <a:t> </a:t>
            </a:r>
            <a:r>
              <a:rPr lang="en-US" altLang="it-IT" sz="1200" dirty="0" err="1" smtClean="0"/>
              <a:t>mund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perjashtojne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mesipermet</a:t>
            </a:r>
            <a:endParaRPr lang="en-US" altLang="it-IT" sz="1200" dirty="0" smtClean="0"/>
          </a:p>
          <a:p>
            <a:pPr lvl="2"/>
            <a:r>
              <a:rPr lang="en-US" altLang="it-IT" sz="800" dirty="0" err="1" smtClean="0"/>
              <a:t>Rastet</a:t>
            </a:r>
            <a:r>
              <a:rPr lang="en-US" altLang="it-IT" sz="800" dirty="0" smtClean="0"/>
              <a:t> e </a:t>
            </a:r>
            <a:r>
              <a:rPr lang="en-US" altLang="it-IT" sz="800" dirty="0" err="1" smtClean="0"/>
              <a:t>lidhjes</a:t>
            </a:r>
            <a:r>
              <a:rPr lang="en-US" altLang="it-IT" sz="800" dirty="0" smtClean="0"/>
              <a:t> se </a:t>
            </a:r>
            <a:r>
              <a:rPr lang="en-US" altLang="it-IT" sz="800" dirty="0" err="1" smtClean="0"/>
              <a:t>kerkuesit</a:t>
            </a:r>
            <a:r>
              <a:rPr lang="en-US" altLang="it-IT" sz="800" dirty="0" smtClean="0"/>
              <a:t> me </a:t>
            </a:r>
            <a:r>
              <a:rPr lang="en-US" altLang="it-IT" sz="800" dirty="0" err="1" smtClean="0"/>
              <a:t>familjare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tjere</a:t>
            </a:r>
            <a:r>
              <a:rPr lang="en-US" altLang="it-IT" sz="800" dirty="0" smtClean="0"/>
              <a:t> </a:t>
            </a:r>
          </a:p>
          <a:p>
            <a:pPr lvl="2"/>
            <a:r>
              <a:rPr lang="en-US" altLang="it-IT" sz="800" dirty="0" err="1" smtClean="0"/>
              <a:t>Klausola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sovranitetit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shtetit</a:t>
            </a:r>
            <a:r>
              <a:rPr lang="en-US" altLang="it-IT" sz="800" dirty="0" smtClean="0"/>
              <a:t> – </a:t>
            </a:r>
            <a:r>
              <a:rPr lang="en-US" altLang="it-IT" sz="800" dirty="0" err="1" smtClean="0"/>
              <a:t>Shteti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mund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shqyrtoje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nje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kerkese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edhe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pse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nuk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esht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shteti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kompetent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sipas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rreg</a:t>
            </a:r>
            <a:r>
              <a:rPr lang="en-US" altLang="it-IT" sz="800" dirty="0" smtClean="0"/>
              <a:t> BE </a:t>
            </a:r>
          </a:p>
          <a:p>
            <a:pPr lvl="3"/>
            <a:r>
              <a:rPr lang="en-US" altLang="it-IT" sz="800" dirty="0" smtClean="0"/>
              <a:t>C – 528/11 </a:t>
            </a:r>
            <a:r>
              <a:rPr lang="en-US" altLang="it-IT" sz="800" dirty="0" err="1" smtClean="0"/>
              <a:t>Halaf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pika</a:t>
            </a:r>
            <a:r>
              <a:rPr lang="en-US" altLang="it-IT" sz="800" dirty="0" smtClean="0"/>
              <a:t> 37038</a:t>
            </a:r>
            <a:endParaRPr lang="en-US" altLang="it-IT" sz="400" dirty="0" smtClean="0"/>
          </a:p>
          <a:p>
            <a:pPr lvl="2"/>
            <a:r>
              <a:rPr lang="en-US" altLang="it-IT" sz="800" dirty="0" err="1" smtClean="0"/>
              <a:t>Arsye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humanitare</a:t>
            </a:r>
            <a:r>
              <a:rPr lang="en-US" altLang="it-IT" sz="800" dirty="0" smtClean="0"/>
              <a:t> </a:t>
            </a:r>
          </a:p>
          <a:p>
            <a:pPr lvl="1"/>
            <a:r>
              <a:rPr lang="en-US" altLang="it-IT" sz="1200" dirty="0" err="1" smtClean="0"/>
              <a:t>Kriteri</a:t>
            </a:r>
            <a:r>
              <a:rPr lang="en-US" altLang="it-IT" sz="1200" dirty="0" smtClean="0"/>
              <a:t> residual  (</a:t>
            </a:r>
            <a:r>
              <a:rPr lang="en-US" altLang="it-IT" sz="1200" dirty="0" err="1" smtClean="0"/>
              <a:t>neni</a:t>
            </a:r>
            <a:r>
              <a:rPr lang="en-US" altLang="it-IT" sz="1200" dirty="0" smtClean="0"/>
              <a:t> 3.2)</a:t>
            </a:r>
          </a:p>
          <a:p>
            <a:pPr lvl="2"/>
            <a:r>
              <a:rPr lang="en-US" altLang="it-IT" sz="800" dirty="0" smtClean="0"/>
              <a:t>Kur </a:t>
            </a:r>
            <a:r>
              <a:rPr lang="en-US" altLang="it-IT" sz="800" dirty="0" err="1" smtClean="0"/>
              <a:t>sipas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kritereve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pergjithshme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nuk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mund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identifikohet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shteti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kompetent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atehere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kompetenca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perket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Shtetit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antar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cilit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kerkesa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eshte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bere</a:t>
            </a:r>
            <a:r>
              <a:rPr lang="en-US" altLang="it-IT" sz="800" dirty="0" smtClean="0"/>
              <a:t> </a:t>
            </a:r>
          </a:p>
          <a:p>
            <a:pPr lvl="2"/>
            <a:r>
              <a:rPr lang="en-US" altLang="it-IT" sz="800" dirty="0" smtClean="0"/>
              <a:t>Kur </a:t>
            </a:r>
            <a:r>
              <a:rPr lang="en-US" altLang="it-IT" sz="800" dirty="0" err="1" smtClean="0"/>
              <a:t>nuk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mund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transferohet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drejt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nje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shteti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tjeter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antar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kerkuesi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pasi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ka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rrezik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relal</a:t>
            </a:r>
            <a:r>
              <a:rPr lang="en-US" altLang="it-IT" sz="800" dirty="0" smtClean="0"/>
              <a:t> se ne ate </a:t>
            </a:r>
            <a:r>
              <a:rPr lang="en-US" altLang="it-IT" sz="800" dirty="0" err="1" smtClean="0"/>
              <a:t>shtet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ka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mungesa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theksuara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kushteve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pritjes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dhe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procedurave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azilit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dhe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kerkuesi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mund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pesoje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trajtim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degradues</a:t>
            </a:r>
            <a:r>
              <a:rPr lang="en-US" altLang="it-IT" sz="800" dirty="0"/>
              <a:t> </a:t>
            </a:r>
            <a:r>
              <a:rPr lang="en-US" altLang="it-IT" sz="800" dirty="0" err="1" smtClean="0"/>
              <a:t>sipas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nenit</a:t>
            </a:r>
            <a:r>
              <a:rPr lang="en-US" altLang="it-IT" sz="800" dirty="0" smtClean="0"/>
              <a:t> 4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Kartes</a:t>
            </a:r>
            <a:r>
              <a:rPr lang="en-US" altLang="it-IT" sz="800" dirty="0" smtClean="0"/>
              <a:t> (</a:t>
            </a:r>
            <a:r>
              <a:rPr lang="en-US" altLang="it-IT" sz="800" dirty="0" err="1" smtClean="0"/>
              <a:t>Neni</a:t>
            </a:r>
            <a:r>
              <a:rPr lang="en-US" altLang="it-IT" sz="800" dirty="0" smtClean="0"/>
              <a:t> 3 </a:t>
            </a:r>
            <a:r>
              <a:rPr lang="en-US" altLang="it-IT" sz="800" dirty="0" err="1" smtClean="0"/>
              <a:t>KEDNj</a:t>
            </a:r>
            <a:r>
              <a:rPr lang="en-US" altLang="it-IT" sz="800" dirty="0" smtClean="0"/>
              <a:t>)</a:t>
            </a:r>
          </a:p>
          <a:p>
            <a:pPr lvl="3"/>
            <a:r>
              <a:rPr lang="en-US" altLang="it-IT" sz="600" dirty="0" err="1" smtClean="0"/>
              <a:t>Kerkohet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nese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mund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te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gjendet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nje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shtet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tjeter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sipas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kritereve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te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pergjithshme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pastaj</a:t>
            </a:r>
            <a:r>
              <a:rPr lang="en-US" altLang="it-IT" sz="600" dirty="0" smtClean="0"/>
              <a:t> e </a:t>
            </a:r>
            <a:r>
              <a:rPr lang="en-US" altLang="it-IT" sz="600" dirty="0" err="1" smtClean="0"/>
              <a:t>merr</a:t>
            </a:r>
            <a:r>
              <a:rPr lang="en-US" altLang="it-IT" sz="600" dirty="0" smtClean="0"/>
              <a:t> ne </a:t>
            </a:r>
            <a:r>
              <a:rPr lang="en-US" altLang="it-IT" sz="600" dirty="0" err="1" smtClean="0"/>
              <a:t>shqyrtim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Shteti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ku</a:t>
            </a:r>
            <a:r>
              <a:rPr lang="en-US" altLang="it-IT" sz="600" dirty="0" smtClean="0"/>
              <a:t> me se </a:t>
            </a:r>
            <a:r>
              <a:rPr lang="en-US" altLang="it-IT" sz="600" dirty="0" err="1" smtClean="0"/>
              <a:t>pari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eshte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paraqitur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kerkesa</a:t>
            </a:r>
            <a:endParaRPr lang="en-US" altLang="it-IT" sz="600" dirty="0" smtClean="0"/>
          </a:p>
          <a:p>
            <a:pPr lvl="3"/>
            <a:r>
              <a:rPr lang="en-US" altLang="it-IT" sz="700" dirty="0"/>
              <a:t>C-411/10  </a:t>
            </a:r>
            <a:r>
              <a:rPr lang="en-US" altLang="it-IT" sz="700" dirty="0" err="1"/>
              <a:t>dhe</a:t>
            </a:r>
            <a:r>
              <a:rPr lang="en-US" altLang="it-IT" sz="700" dirty="0"/>
              <a:t> C-493/10 N.S.</a:t>
            </a:r>
            <a:endParaRPr lang="en-US" altLang="it-IT" sz="600" dirty="0" smtClean="0"/>
          </a:p>
          <a:p>
            <a:pPr lvl="1"/>
            <a:r>
              <a:rPr lang="en-US" altLang="it-IT" sz="1200" dirty="0" err="1" smtClean="0"/>
              <a:t>Thelbi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eshte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sistemi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transfermit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Shteti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Kompetent</a:t>
            </a:r>
            <a:r>
              <a:rPr lang="en-US" altLang="it-IT" sz="1200" dirty="0" smtClean="0"/>
              <a:t> </a:t>
            </a:r>
          </a:p>
          <a:p>
            <a:pPr lvl="2"/>
            <a:r>
              <a:rPr lang="en-US" altLang="it-IT" sz="800" dirty="0" err="1" smtClean="0"/>
              <a:t>Ka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qene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objekt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kritikash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nga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GjD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dhe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GjEND</a:t>
            </a:r>
            <a:r>
              <a:rPr lang="en-US" altLang="it-IT" sz="800" dirty="0" smtClean="0"/>
              <a:t>  - </a:t>
            </a:r>
            <a:r>
              <a:rPr lang="en-US" altLang="it-IT" sz="800" dirty="0" err="1" smtClean="0"/>
              <a:t>Thelbesore</a:t>
            </a:r>
            <a:r>
              <a:rPr lang="en-US" altLang="it-IT" sz="800" dirty="0" smtClean="0"/>
              <a:t> per </a:t>
            </a:r>
            <a:r>
              <a:rPr lang="en-US" altLang="it-IT" sz="800" dirty="0" err="1" smtClean="0"/>
              <a:t>bllokimin</a:t>
            </a:r>
            <a:r>
              <a:rPr lang="en-US" altLang="it-IT" sz="800" dirty="0" smtClean="0"/>
              <a:t> e </a:t>
            </a:r>
            <a:r>
              <a:rPr lang="en-US" altLang="it-IT" sz="800" dirty="0" err="1" smtClean="0"/>
              <a:t>transferimeve</a:t>
            </a:r>
            <a:r>
              <a:rPr lang="en-US" altLang="it-IT" sz="800" dirty="0" smtClean="0"/>
              <a:t> C-411/10  </a:t>
            </a:r>
            <a:r>
              <a:rPr lang="en-US" altLang="it-IT" sz="800" dirty="0" err="1" smtClean="0"/>
              <a:t>dhe</a:t>
            </a:r>
            <a:r>
              <a:rPr lang="en-US" altLang="it-IT" sz="800" dirty="0" smtClean="0"/>
              <a:t> C-493/10 N.S.  </a:t>
            </a:r>
            <a:r>
              <a:rPr lang="en-US" altLang="it-IT" sz="800" dirty="0" err="1" smtClean="0"/>
              <a:t>dhe</a:t>
            </a:r>
            <a:r>
              <a:rPr lang="en-US" altLang="it-IT" sz="800" dirty="0" smtClean="0"/>
              <a:t> C-163/17 </a:t>
            </a:r>
            <a:r>
              <a:rPr lang="en-US" altLang="it-IT" sz="800" dirty="0" err="1" smtClean="0"/>
              <a:t>Jawo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pika</a:t>
            </a:r>
            <a:r>
              <a:rPr lang="en-US" altLang="it-IT" sz="800" dirty="0" smtClean="0"/>
              <a:t> 87 </a:t>
            </a:r>
            <a:r>
              <a:rPr lang="en-US" altLang="it-IT" sz="800" dirty="0" err="1" smtClean="0"/>
              <a:t>dhe</a:t>
            </a:r>
            <a:r>
              <a:rPr lang="en-US" altLang="it-IT" sz="800" dirty="0" smtClean="0"/>
              <a:t> 90-93</a:t>
            </a:r>
          </a:p>
        </p:txBody>
      </p:sp>
    </p:spTree>
    <p:extLst>
      <p:ext uri="{BB962C8B-B14F-4D97-AF65-F5344CB8AC3E}">
        <p14:creationId xmlns:p14="http://schemas.microsoft.com/office/powerpoint/2010/main" val="2574124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15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2800" dirty="0" smtClean="0"/>
              <a:t>Shteti pergjegjes per kerkesen II  </a:t>
            </a:r>
            <a:endParaRPr lang="it-IT" sz="40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67544" y="1239960"/>
            <a:ext cx="8507288" cy="546564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it-IT" sz="2000" dirty="0" err="1" smtClean="0"/>
              <a:t>Ushtrimi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kompetences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nga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Shteti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antar</a:t>
            </a:r>
            <a:endParaRPr lang="en-US" altLang="it-IT" sz="2000" dirty="0" smtClean="0"/>
          </a:p>
          <a:p>
            <a:pPr lvl="1"/>
            <a:r>
              <a:rPr lang="en-US" altLang="it-IT" sz="1600" dirty="0" err="1" smtClean="0"/>
              <a:t>Procedura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marrjes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dorezim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/>
              <a:t> </a:t>
            </a:r>
            <a:r>
              <a:rPr lang="en-US" altLang="it-IT" sz="1600" dirty="0" err="1" smtClean="0"/>
              <a:t>kerkuesit</a:t>
            </a:r>
            <a:r>
              <a:rPr lang="en-US" altLang="it-IT" sz="1600" dirty="0" smtClean="0"/>
              <a:t>  (</a:t>
            </a:r>
            <a:r>
              <a:rPr lang="en-US" altLang="it-IT" sz="1600" dirty="0" err="1" smtClean="0"/>
              <a:t>neni</a:t>
            </a:r>
            <a:r>
              <a:rPr lang="en-US" altLang="it-IT" sz="1600" dirty="0" smtClean="0"/>
              <a:t> 20/25)</a:t>
            </a:r>
          </a:p>
          <a:p>
            <a:pPr lvl="2"/>
            <a:r>
              <a:rPr lang="en-US" altLang="it-IT" sz="1200" dirty="0" smtClean="0"/>
              <a:t>Apo e </a:t>
            </a:r>
            <a:r>
              <a:rPr lang="en-US" altLang="it-IT" sz="1200" dirty="0" err="1" smtClean="0"/>
              <a:t>trasnferimit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tetij</a:t>
            </a:r>
            <a:r>
              <a:rPr lang="en-US" altLang="it-IT" sz="1200" dirty="0" smtClean="0"/>
              <a:t> ne </a:t>
            </a:r>
            <a:r>
              <a:rPr lang="en-US" altLang="it-IT" sz="1200" dirty="0" err="1" smtClean="0"/>
              <a:t>nje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Shtet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kompetent</a:t>
            </a:r>
            <a:r>
              <a:rPr lang="en-US" altLang="it-IT" sz="1200" dirty="0" smtClean="0"/>
              <a:t> </a:t>
            </a:r>
            <a:endParaRPr lang="en-US" altLang="it-IT" sz="1200" dirty="0"/>
          </a:p>
          <a:p>
            <a:pPr lvl="1"/>
            <a:r>
              <a:rPr lang="en-US" altLang="it-IT" sz="1600" dirty="0" err="1" smtClean="0"/>
              <a:t>Garanci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pergjate</a:t>
            </a:r>
            <a:r>
              <a:rPr lang="en-US" altLang="it-IT" sz="1600" dirty="0" smtClean="0"/>
              <a:t> procedures </a:t>
            </a:r>
            <a:r>
              <a:rPr lang="en-US" altLang="it-IT" sz="1600" dirty="0" err="1" smtClean="0"/>
              <a:t>sipas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rreg</a:t>
            </a:r>
            <a:r>
              <a:rPr lang="en-US" altLang="it-IT" sz="1600" dirty="0" smtClean="0"/>
              <a:t>. </a:t>
            </a:r>
          </a:p>
          <a:p>
            <a:pPr lvl="2"/>
            <a:r>
              <a:rPr lang="en-US" altLang="it-IT" sz="1200" dirty="0" err="1" smtClean="0"/>
              <a:t>Procedurale</a:t>
            </a:r>
            <a:r>
              <a:rPr lang="en-US" altLang="it-IT" sz="1200" dirty="0" smtClean="0"/>
              <a:t>  (</a:t>
            </a:r>
            <a:r>
              <a:rPr lang="en-US" altLang="it-IT" sz="1200" dirty="0" err="1" smtClean="0"/>
              <a:t>informim</a:t>
            </a:r>
            <a:r>
              <a:rPr lang="en-US" altLang="it-IT" sz="1200" dirty="0" smtClean="0"/>
              <a:t>, </a:t>
            </a:r>
            <a:r>
              <a:rPr lang="en-US" altLang="it-IT" sz="1200" dirty="0" err="1" smtClean="0"/>
              <a:t>njoftimin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vendimit</a:t>
            </a:r>
            <a:r>
              <a:rPr lang="en-US" altLang="it-IT" sz="1200" dirty="0" smtClean="0"/>
              <a:t>,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drejten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ankimit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gjyqesor</a:t>
            </a:r>
            <a:r>
              <a:rPr lang="en-US" altLang="it-IT" sz="1200" dirty="0" smtClean="0"/>
              <a:t>)</a:t>
            </a:r>
          </a:p>
          <a:p>
            <a:pPr lvl="2"/>
            <a:r>
              <a:rPr lang="en-US" altLang="it-IT" sz="1200" dirty="0" err="1" smtClean="0"/>
              <a:t>Kufizime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rasteve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ndalimit</a:t>
            </a:r>
            <a:r>
              <a:rPr lang="en-US" altLang="it-IT" sz="1200" dirty="0" smtClean="0"/>
              <a:t> – </a:t>
            </a:r>
            <a:r>
              <a:rPr lang="en-US" altLang="it-IT" sz="1200" dirty="0" err="1" smtClean="0"/>
              <a:t>vetem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kur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rrezik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arratisje</a:t>
            </a:r>
            <a:r>
              <a:rPr lang="en-US" altLang="it-IT" sz="1200" dirty="0" smtClean="0"/>
              <a:t> </a:t>
            </a:r>
            <a:endParaRPr lang="en-US" altLang="it-IT" sz="1600" dirty="0" smtClean="0"/>
          </a:p>
          <a:p>
            <a:r>
              <a:rPr lang="en-US" altLang="it-IT" sz="2000" dirty="0" smtClean="0"/>
              <a:t>Problem per </a:t>
            </a:r>
            <a:r>
              <a:rPr lang="en-US" altLang="it-IT" sz="2000" dirty="0" err="1" smtClean="0"/>
              <a:t>shtetet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antare</a:t>
            </a:r>
            <a:r>
              <a:rPr lang="en-US" altLang="it-IT" sz="2000" dirty="0" smtClean="0"/>
              <a:t> ne </a:t>
            </a:r>
            <a:r>
              <a:rPr lang="en-US" altLang="it-IT" sz="2000" dirty="0" err="1" smtClean="0"/>
              <a:t>kufinjte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jashtem</a:t>
            </a:r>
            <a:r>
              <a:rPr lang="en-US" altLang="it-IT" sz="2000" dirty="0" smtClean="0"/>
              <a:t> </a:t>
            </a:r>
          </a:p>
          <a:p>
            <a:pPr lvl="1"/>
            <a:r>
              <a:rPr lang="en-US" altLang="it-IT" sz="1600" dirty="0" err="1" smtClean="0"/>
              <a:t>Bllokimi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sistemit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pritjes</a:t>
            </a:r>
            <a:r>
              <a:rPr lang="en-US" altLang="it-IT" sz="1600" dirty="0" smtClean="0"/>
              <a:t> se </a:t>
            </a:r>
            <a:r>
              <a:rPr lang="en-US" altLang="it-IT" sz="1600" dirty="0" err="1" smtClean="0"/>
              <a:t>azilkerkuesve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nje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vendi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antar</a:t>
            </a:r>
            <a:r>
              <a:rPr lang="en-US" altLang="it-IT" sz="1600" dirty="0" smtClean="0"/>
              <a:t> </a:t>
            </a:r>
          </a:p>
          <a:p>
            <a:pPr lvl="2"/>
            <a:r>
              <a:rPr lang="en-US" altLang="it-IT" sz="1200" dirty="0" err="1" smtClean="0"/>
              <a:t>Mekanizem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menaxhimit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krizes</a:t>
            </a:r>
            <a:r>
              <a:rPr lang="en-US" altLang="it-IT" sz="1200" dirty="0" smtClean="0"/>
              <a:t>  </a:t>
            </a:r>
            <a:r>
              <a:rPr lang="en-US" altLang="it-IT" sz="1200" dirty="0" err="1" smtClean="0"/>
              <a:t>nga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Komisioni</a:t>
            </a:r>
            <a:r>
              <a:rPr lang="en-US" altLang="it-IT" sz="1200" dirty="0" smtClean="0"/>
              <a:t>  ne </a:t>
            </a:r>
            <a:r>
              <a:rPr lang="en-US" altLang="it-IT" sz="1200" dirty="0" err="1" smtClean="0"/>
              <a:t>frymen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nenit</a:t>
            </a:r>
            <a:r>
              <a:rPr lang="en-US" altLang="it-IT" sz="1200" dirty="0" smtClean="0"/>
              <a:t> 80 TFBE </a:t>
            </a:r>
          </a:p>
          <a:p>
            <a:pPr lvl="1"/>
            <a:r>
              <a:rPr lang="en-US" altLang="it-IT" sz="1600" dirty="0" err="1" smtClean="0"/>
              <a:t>Mekanizem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rishperndarjes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rastet</a:t>
            </a:r>
            <a:r>
              <a:rPr lang="en-US" altLang="it-IT" sz="1600" dirty="0" smtClean="0"/>
              <a:t>  e </a:t>
            </a:r>
            <a:r>
              <a:rPr lang="en-US" altLang="it-IT" sz="1600" dirty="0" err="1" smtClean="0"/>
              <a:t>jashtezakonshme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migrimit</a:t>
            </a:r>
            <a:r>
              <a:rPr lang="en-US" altLang="it-IT" sz="1600" dirty="0" smtClean="0"/>
              <a:t> (</a:t>
            </a:r>
            <a:r>
              <a:rPr lang="en-US" altLang="it-IT" sz="1600" dirty="0" err="1" smtClean="0"/>
              <a:t>neni</a:t>
            </a:r>
            <a:r>
              <a:rPr lang="en-US" altLang="it-IT" sz="1600" dirty="0" smtClean="0"/>
              <a:t> 13 </a:t>
            </a:r>
            <a:r>
              <a:rPr lang="en-US" altLang="it-IT" sz="1600" dirty="0" err="1" smtClean="0"/>
              <a:t>rreg</a:t>
            </a:r>
            <a:r>
              <a:rPr lang="en-US" altLang="it-IT" sz="1600" dirty="0" smtClean="0"/>
              <a:t>. BE 604/2013)</a:t>
            </a:r>
          </a:p>
          <a:p>
            <a:pPr lvl="1"/>
            <a:r>
              <a:rPr lang="en-US" altLang="it-IT" sz="1600" dirty="0" err="1" smtClean="0"/>
              <a:t>Neni</a:t>
            </a:r>
            <a:r>
              <a:rPr lang="en-US" altLang="it-IT" sz="1600" dirty="0" smtClean="0"/>
              <a:t> 3.1 </a:t>
            </a:r>
            <a:r>
              <a:rPr lang="en-US" altLang="it-IT" sz="1600" dirty="0" err="1" smtClean="0"/>
              <a:t>percakton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shqyrtimine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kerkeses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nga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Shteti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antar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kompetent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sipas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kritereve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kreun</a:t>
            </a:r>
            <a:r>
              <a:rPr lang="en-US" altLang="it-IT" sz="1600" dirty="0" smtClean="0"/>
              <a:t> III</a:t>
            </a:r>
          </a:p>
        </p:txBody>
      </p:sp>
    </p:spTree>
    <p:extLst>
      <p:ext uri="{BB962C8B-B14F-4D97-AF65-F5344CB8AC3E}">
        <p14:creationId xmlns:p14="http://schemas.microsoft.com/office/powerpoint/2010/main" val="3579601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16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2800" dirty="0" smtClean="0"/>
              <a:t>Te huajt me </a:t>
            </a:r>
            <a:r>
              <a:rPr lang="it-IT" sz="2800" dirty="0" smtClean="0">
                <a:solidFill>
                  <a:srgbClr val="FF0000"/>
                </a:solidFill>
              </a:rPr>
              <a:t>qendrim te ligjshem </a:t>
            </a:r>
            <a:endParaRPr lang="it-IT" sz="4000" dirty="0">
              <a:solidFill>
                <a:srgbClr val="FF0000"/>
              </a:solidFill>
            </a:endParaRPr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67544" y="1239960"/>
            <a:ext cx="8507288" cy="546564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it-IT" sz="2000" dirty="0" err="1" smtClean="0"/>
              <a:t>Neni</a:t>
            </a:r>
            <a:r>
              <a:rPr lang="en-US" altLang="it-IT" sz="2000" dirty="0" smtClean="0"/>
              <a:t> 77.2 TFBE </a:t>
            </a:r>
            <a:r>
              <a:rPr lang="en-US" altLang="it-IT" sz="2000" dirty="0" err="1" smtClean="0"/>
              <a:t>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njeh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kompetencen</a:t>
            </a:r>
            <a:r>
              <a:rPr lang="en-US" altLang="it-IT" sz="2000" dirty="0" smtClean="0"/>
              <a:t> BE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rregulloje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hyrjen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qendrimin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ligjshem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huajve</a:t>
            </a:r>
            <a:r>
              <a:rPr lang="en-US" altLang="it-IT" sz="2000" dirty="0" smtClean="0"/>
              <a:t> per </a:t>
            </a:r>
            <a:r>
              <a:rPr lang="en-US" altLang="it-IT" sz="2000" dirty="0" err="1" smtClean="0"/>
              <a:t>periudha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shkurtra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apo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gjata</a:t>
            </a:r>
            <a:r>
              <a:rPr lang="en-US" altLang="it-IT" sz="2000" dirty="0" smtClean="0"/>
              <a:t> </a:t>
            </a:r>
          </a:p>
          <a:p>
            <a:pPr lvl="1"/>
            <a:r>
              <a:rPr lang="en-US" altLang="it-IT" sz="1600" dirty="0" smtClean="0"/>
              <a:t>Me procedure </a:t>
            </a:r>
            <a:r>
              <a:rPr lang="en-US" altLang="it-IT" sz="1600" dirty="0" err="1" smtClean="0"/>
              <a:t>legjislative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zakonshme</a:t>
            </a:r>
            <a:r>
              <a:rPr lang="en-US" altLang="it-IT" sz="1600" dirty="0" smtClean="0"/>
              <a:t> </a:t>
            </a:r>
          </a:p>
          <a:p>
            <a:r>
              <a:rPr lang="en-US" altLang="it-IT" sz="2000" dirty="0" err="1"/>
              <a:t>Neni</a:t>
            </a:r>
            <a:r>
              <a:rPr lang="en-US" altLang="it-IT" sz="2000" dirty="0"/>
              <a:t> </a:t>
            </a:r>
            <a:r>
              <a:rPr lang="en-US" altLang="it-IT" sz="2000" dirty="0" smtClean="0"/>
              <a:t>79.2 </a:t>
            </a:r>
            <a:r>
              <a:rPr lang="en-US" altLang="it-IT" sz="2000" dirty="0"/>
              <a:t>TFBE </a:t>
            </a:r>
            <a:r>
              <a:rPr lang="en-US" altLang="it-IT" sz="2000" dirty="0" err="1"/>
              <a:t>i</a:t>
            </a:r>
            <a:r>
              <a:rPr lang="en-US" altLang="it-IT" sz="2000" dirty="0"/>
              <a:t> </a:t>
            </a:r>
            <a:r>
              <a:rPr lang="en-US" altLang="it-IT" sz="2000" dirty="0" err="1"/>
              <a:t>njeh</a:t>
            </a:r>
            <a:r>
              <a:rPr lang="en-US" altLang="it-IT" sz="2000" dirty="0"/>
              <a:t> </a:t>
            </a:r>
            <a:r>
              <a:rPr lang="en-US" altLang="it-IT" sz="2000" dirty="0" err="1"/>
              <a:t>kompetencen</a:t>
            </a:r>
            <a:r>
              <a:rPr lang="en-US" altLang="it-IT" sz="2000" dirty="0"/>
              <a:t> BE </a:t>
            </a:r>
            <a:r>
              <a:rPr lang="en-US" altLang="it-IT" sz="2000" dirty="0" err="1"/>
              <a:t>te</a:t>
            </a:r>
            <a:r>
              <a:rPr lang="en-US" altLang="it-IT" sz="2000" dirty="0"/>
              <a:t> </a:t>
            </a:r>
            <a:r>
              <a:rPr lang="en-US" altLang="it-IT" sz="2000" dirty="0" err="1"/>
              <a:t>rregulloje</a:t>
            </a:r>
            <a:r>
              <a:rPr lang="en-US" altLang="it-IT" sz="2000" dirty="0"/>
              <a:t> </a:t>
            </a:r>
            <a:r>
              <a:rPr lang="en-US" altLang="it-IT" sz="2000" dirty="0" err="1" smtClean="0"/>
              <a:t>kushtet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hyrjes</a:t>
            </a:r>
            <a:r>
              <a:rPr lang="en-US" altLang="it-IT" sz="2000" dirty="0" smtClean="0"/>
              <a:t>, </a:t>
            </a:r>
            <a:r>
              <a:rPr lang="en-US" altLang="it-IT" sz="2000" dirty="0" err="1" smtClean="0"/>
              <a:t>vizat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dhe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lejet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qendrimit</a:t>
            </a:r>
            <a:endParaRPr lang="en-US" altLang="it-IT" sz="2000" dirty="0" smtClean="0"/>
          </a:p>
          <a:p>
            <a:pPr lvl="1"/>
            <a:r>
              <a:rPr lang="en-US" altLang="it-IT" sz="1600" dirty="0"/>
              <a:t>Me procedure </a:t>
            </a:r>
            <a:r>
              <a:rPr lang="en-US" altLang="it-IT" sz="1600" dirty="0" err="1"/>
              <a:t>legjislative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te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zakonshme</a:t>
            </a:r>
            <a:r>
              <a:rPr lang="en-US" altLang="it-IT" sz="1600" dirty="0"/>
              <a:t> </a:t>
            </a:r>
            <a:endParaRPr lang="en-US" altLang="it-IT" sz="1600" dirty="0" smtClean="0"/>
          </a:p>
          <a:p>
            <a:r>
              <a:rPr lang="en-US" altLang="it-IT" sz="2000" dirty="0" err="1" smtClean="0"/>
              <a:t>Akoma</a:t>
            </a:r>
            <a:r>
              <a:rPr lang="en-US" altLang="it-IT" sz="2000" dirty="0" smtClean="0"/>
              <a:t> pa </a:t>
            </a:r>
            <a:r>
              <a:rPr lang="en-US" altLang="it-IT" sz="2000" dirty="0" err="1" smtClean="0"/>
              <a:t>nje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rregullim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ezaurues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perbashket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emigracionit</a:t>
            </a:r>
            <a:r>
              <a:rPr lang="en-US" altLang="it-IT" sz="2000" dirty="0" smtClean="0"/>
              <a:t> ne BE </a:t>
            </a:r>
          </a:p>
          <a:p>
            <a:pPr lvl="1"/>
            <a:r>
              <a:rPr lang="en-US" altLang="it-IT" sz="1600" dirty="0" err="1" smtClean="0"/>
              <a:t>Quotat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hyrjes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percaktohen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nga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Shtetet</a:t>
            </a:r>
            <a:r>
              <a:rPr lang="en-US" altLang="it-IT" sz="1600" dirty="0" smtClean="0"/>
              <a:t> (79.5 TFBE)</a:t>
            </a:r>
          </a:p>
          <a:p>
            <a:pPr lvl="1"/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drejten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shtetesise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sipas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ligjeve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kombetare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shteteve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antare</a:t>
            </a:r>
            <a:r>
              <a:rPr lang="en-US" altLang="it-IT" sz="1600" dirty="0" smtClean="0"/>
              <a:t> </a:t>
            </a:r>
          </a:p>
          <a:p>
            <a:pPr lvl="1"/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drejten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huajve</a:t>
            </a:r>
            <a:r>
              <a:rPr lang="en-US" altLang="it-IT" sz="1600" dirty="0" smtClean="0"/>
              <a:t> me </a:t>
            </a:r>
            <a:r>
              <a:rPr lang="en-US" altLang="it-IT" sz="1600" dirty="0" err="1" smtClean="0"/>
              <a:t>qendrim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rregulllt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votojne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zgjedhjet</a:t>
            </a:r>
            <a:r>
              <a:rPr lang="en-US" altLang="it-IT" sz="1600" dirty="0" smtClean="0"/>
              <a:t> e PE </a:t>
            </a:r>
            <a:r>
              <a:rPr lang="en-US" altLang="it-IT" sz="1600" dirty="0" err="1" smtClean="0"/>
              <a:t>nga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legjislacioni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Shteteve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antare</a:t>
            </a:r>
            <a:endParaRPr lang="en-US" altLang="it-IT" sz="1600" dirty="0" smtClean="0"/>
          </a:p>
          <a:p>
            <a:pPr lvl="2"/>
            <a:r>
              <a:rPr lang="en-US" altLang="it-IT" sz="1200" dirty="0" smtClean="0"/>
              <a:t>C-145/04 </a:t>
            </a:r>
            <a:r>
              <a:rPr lang="en-US" altLang="it-IT" sz="1200" dirty="0" err="1" smtClean="0"/>
              <a:t>Spanja</a:t>
            </a:r>
            <a:r>
              <a:rPr lang="en-US" altLang="it-IT" sz="1200" dirty="0" smtClean="0"/>
              <a:t> vs. </a:t>
            </a:r>
            <a:r>
              <a:rPr lang="en-US" altLang="it-IT" sz="1200" dirty="0" err="1" smtClean="0"/>
              <a:t>Mbreteria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Bashkuar</a:t>
            </a:r>
            <a:r>
              <a:rPr lang="en-US" altLang="it-IT" sz="1200" dirty="0" smtClean="0"/>
              <a:t> </a:t>
            </a:r>
          </a:p>
          <a:p>
            <a:pPr lvl="2"/>
            <a:endParaRPr lang="en-US" altLang="it-IT" sz="1200" dirty="0"/>
          </a:p>
          <a:p>
            <a:r>
              <a:rPr lang="en-US" altLang="it-IT" sz="2000" dirty="0" err="1" smtClean="0"/>
              <a:t>Qendrimi</a:t>
            </a:r>
            <a:r>
              <a:rPr lang="en-US" altLang="it-IT" sz="2000" dirty="0" smtClean="0"/>
              <a:t> per </a:t>
            </a:r>
            <a:r>
              <a:rPr lang="en-US" altLang="it-IT" sz="2000" dirty="0" err="1" smtClean="0"/>
              <a:t>kohe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shkurter</a:t>
            </a:r>
            <a:r>
              <a:rPr lang="en-US" altLang="it-IT" sz="2000" dirty="0" smtClean="0"/>
              <a:t> </a:t>
            </a:r>
          </a:p>
          <a:p>
            <a:pPr lvl="1"/>
            <a:r>
              <a:rPr lang="en-US" altLang="it-IT" sz="1600" dirty="0" smtClean="0"/>
              <a:t>90 </a:t>
            </a:r>
            <a:r>
              <a:rPr lang="en-US" altLang="it-IT" sz="1600" dirty="0" err="1" smtClean="0"/>
              <a:t>dite</a:t>
            </a:r>
            <a:r>
              <a:rPr lang="en-US" altLang="it-IT" sz="1600" dirty="0" smtClean="0"/>
              <a:t> ne 180 </a:t>
            </a:r>
            <a:r>
              <a:rPr lang="en-US" altLang="it-IT" sz="1600" dirty="0" err="1" smtClean="0"/>
              <a:t>dite</a:t>
            </a:r>
            <a:r>
              <a:rPr lang="en-US" altLang="it-IT" sz="1600" dirty="0" smtClean="0"/>
              <a:t> </a:t>
            </a:r>
          </a:p>
          <a:p>
            <a:pPr lvl="1"/>
            <a:r>
              <a:rPr lang="en-US" altLang="it-IT" sz="1600" dirty="0" err="1" smtClean="0"/>
              <a:t>Kodi</a:t>
            </a:r>
            <a:r>
              <a:rPr lang="en-US" altLang="it-IT" sz="1600" dirty="0" smtClean="0"/>
              <a:t> Schengen</a:t>
            </a:r>
            <a:endParaRPr lang="en-US" altLang="it-IT" sz="1600" dirty="0"/>
          </a:p>
        </p:txBody>
      </p:sp>
    </p:spTree>
    <p:extLst>
      <p:ext uri="{BB962C8B-B14F-4D97-AF65-F5344CB8AC3E}">
        <p14:creationId xmlns:p14="http://schemas.microsoft.com/office/powerpoint/2010/main" val="2271656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797176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17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2800" dirty="0" smtClean="0"/>
              <a:t>Te huajt me </a:t>
            </a:r>
            <a:r>
              <a:rPr lang="it-IT" sz="2800" dirty="0" smtClean="0">
                <a:solidFill>
                  <a:srgbClr val="FF0000"/>
                </a:solidFill>
              </a:rPr>
              <a:t>qendrim te ligjshem II </a:t>
            </a:r>
            <a:endParaRPr lang="it-IT" sz="4000" dirty="0">
              <a:solidFill>
                <a:srgbClr val="FF0000"/>
              </a:solidFill>
            </a:endParaRPr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395536" y="912738"/>
            <a:ext cx="8507288" cy="546564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it-IT" sz="2000" dirty="0" err="1" smtClean="0"/>
              <a:t>Qendrimi</a:t>
            </a:r>
            <a:r>
              <a:rPr lang="en-US" altLang="it-IT" sz="2000" dirty="0" smtClean="0"/>
              <a:t> per </a:t>
            </a:r>
            <a:r>
              <a:rPr lang="en-US" altLang="it-IT" sz="2000" dirty="0" err="1" smtClean="0"/>
              <a:t>kohe</a:t>
            </a:r>
            <a:r>
              <a:rPr lang="en-US" altLang="it-IT" sz="2000" dirty="0"/>
              <a:t> </a:t>
            </a:r>
            <a:r>
              <a:rPr lang="en-US" altLang="it-IT" sz="2000" dirty="0" smtClean="0"/>
              <a:t>me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gjate</a:t>
            </a:r>
            <a:r>
              <a:rPr lang="en-US" altLang="it-IT" sz="2000" dirty="0" smtClean="0"/>
              <a:t> se 90 </a:t>
            </a:r>
            <a:r>
              <a:rPr lang="en-US" altLang="it-IT" sz="2000" dirty="0" err="1" smtClean="0"/>
              <a:t>dite</a:t>
            </a:r>
            <a:endParaRPr lang="en-US" altLang="it-IT" sz="2000" dirty="0" smtClean="0"/>
          </a:p>
          <a:p>
            <a:pPr lvl="1"/>
            <a:r>
              <a:rPr lang="en-US" altLang="it-IT" sz="1600" dirty="0" err="1" smtClean="0"/>
              <a:t>Direktiva</a:t>
            </a:r>
            <a:r>
              <a:rPr lang="en-US" altLang="it-IT" sz="1600" dirty="0" smtClean="0"/>
              <a:t> 2011/98/BE</a:t>
            </a:r>
          </a:p>
          <a:p>
            <a:pPr lvl="2"/>
            <a:r>
              <a:rPr lang="en-US" altLang="it-IT" sz="1200" dirty="0"/>
              <a:t> </a:t>
            </a:r>
            <a:r>
              <a:rPr lang="en-US" altLang="it-IT" sz="1200" dirty="0" err="1" smtClean="0"/>
              <a:t>Leje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qendrimi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unike</a:t>
            </a:r>
            <a:r>
              <a:rPr lang="en-US" altLang="it-IT" sz="1200" dirty="0" smtClean="0"/>
              <a:t> ne BE </a:t>
            </a:r>
          </a:p>
          <a:p>
            <a:pPr lvl="2"/>
            <a:r>
              <a:rPr lang="en-US" altLang="it-IT" sz="1200" dirty="0" err="1" smtClean="0"/>
              <a:t>Dokument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thjeshtuar</a:t>
            </a:r>
            <a:r>
              <a:rPr lang="en-US" altLang="it-IT" sz="1200" dirty="0" smtClean="0"/>
              <a:t> per </a:t>
            </a:r>
            <a:r>
              <a:rPr lang="en-US" altLang="it-IT" sz="1200" dirty="0" err="1" smtClean="0"/>
              <a:t>lejeqendrimi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leje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pune</a:t>
            </a:r>
            <a:r>
              <a:rPr lang="en-US" altLang="it-IT" sz="1200" dirty="0" smtClean="0"/>
              <a:t> (</a:t>
            </a:r>
            <a:r>
              <a:rPr lang="en-US" altLang="it-IT" sz="1200" dirty="0" err="1" smtClean="0"/>
              <a:t>nenet</a:t>
            </a:r>
            <a:r>
              <a:rPr lang="en-US" altLang="it-IT" sz="1200" dirty="0" smtClean="0"/>
              <a:t> 4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6)</a:t>
            </a:r>
          </a:p>
          <a:p>
            <a:pPr lvl="2"/>
            <a:r>
              <a:rPr lang="en-US" altLang="it-IT" sz="1200" dirty="0" err="1" smtClean="0"/>
              <a:t>Parimi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/>
              <a:t> </a:t>
            </a:r>
            <a:r>
              <a:rPr lang="en-US" altLang="it-IT" sz="1200" dirty="0" err="1" smtClean="0"/>
              <a:t>trajtimit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barabarte</a:t>
            </a:r>
            <a:r>
              <a:rPr lang="en-US" altLang="it-IT" sz="1200" dirty="0" smtClean="0"/>
              <a:t> me </a:t>
            </a:r>
            <a:r>
              <a:rPr lang="en-US" altLang="it-IT" sz="1200" dirty="0" err="1" smtClean="0"/>
              <a:t>shtetasit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vendit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ku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qendrojne</a:t>
            </a:r>
            <a:r>
              <a:rPr lang="en-US" altLang="it-IT" sz="1200" dirty="0" smtClean="0"/>
              <a:t> (</a:t>
            </a:r>
            <a:r>
              <a:rPr lang="en-US" altLang="it-IT" sz="1200" dirty="0" err="1" smtClean="0"/>
              <a:t>mosdiskriminimi</a:t>
            </a:r>
            <a:r>
              <a:rPr lang="en-US" altLang="it-IT" sz="1200" dirty="0" smtClean="0"/>
              <a:t>)</a:t>
            </a:r>
          </a:p>
          <a:p>
            <a:pPr lvl="3"/>
            <a:r>
              <a:rPr lang="en-US" altLang="it-IT" sz="800" dirty="0" err="1" smtClean="0"/>
              <a:t>Kushtet</a:t>
            </a:r>
            <a:r>
              <a:rPr lang="en-US" altLang="it-IT" sz="800" dirty="0" smtClean="0"/>
              <a:t> e </a:t>
            </a:r>
            <a:r>
              <a:rPr lang="en-US" altLang="it-IT" sz="800" dirty="0" err="1" smtClean="0"/>
              <a:t>punes</a:t>
            </a:r>
            <a:endParaRPr lang="en-US" altLang="it-IT" sz="800" dirty="0" smtClean="0"/>
          </a:p>
          <a:p>
            <a:pPr lvl="3"/>
            <a:r>
              <a:rPr lang="en-US" altLang="it-IT" sz="800" dirty="0" err="1" smtClean="0"/>
              <a:t>Mbledhjeve</a:t>
            </a:r>
            <a:endParaRPr lang="en-US" altLang="it-IT" sz="800" dirty="0" smtClean="0"/>
          </a:p>
          <a:p>
            <a:pPr lvl="3"/>
            <a:r>
              <a:rPr lang="en-US" altLang="it-IT" sz="800" dirty="0" err="1" smtClean="0"/>
              <a:t>Pjesmarrja</a:t>
            </a:r>
            <a:r>
              <a:rPr lang="en-US" altLang="it-IT" sz="800" dirty="0" smtClean="0"/>
              <a:t> ne </a:t>
            </a:r>
            <a:r>
              <a:rPr lang="en-US" altLang="it-IT" sz="800" dirty="0" err="1" smtClean="0"/>
              <a:t>sindikata</a:t>
            </a:r>
            <a:r>
              <a:rPr lang="en-US" altLang="it-IT" sz="800" dirty="0" smtClean="0"/>
              <a:t> </a:t>
            </a:r>
          </a:p>
          <a:p>
            <a:pPr lvl="3"/>
            <a:r>
              <a:rPr lang="en-US" altLang="it-IT" sz="800" dirty="0" err="1" smtClean="0"/>
              <a:t>Shkollim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dhe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formim</a:t>
            </a:r>
            <a:endParaRPr lang="en-US" altLang="it-IT" sz="800" dirty="0" smtClean="0"/>
          </a:p>
          <a:p>
            <a:pPr lvl="3"/>
            <a:r>
              <a:rPr lang="en-US" altLang="it-IT" sz="800" dirty="0" err="1" smtClean="0"/>
              <a:t>Njohje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diplome</a:t>
            </a:r>
            <a:r>
              <a:rPr lang="en-US" altLang="it-IT" sz="800" dirty="0" smtClean="0"/>
              <a:t>, </a:t>
            </a:r>
            <a:r>
              <a:rPr lang="en-US" altLang="it-IT" sz="800" dirty="0" err="1" smtClean="0"/>
              <a:t>certifikatash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dhe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kualifikimeve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profesionale</a:t>
            </a:r>
            <a:r>
              <a:rPr lang="en-US" altLang="it-IT" sz="800" dirty="0" smtClean="0"/>
              <a:t> </a:t>
            </a:r>
          </a:p>
          <a:p>
            <a:pPr lvl="3"/>
            <a:r>
              <a:rPr lang="en-US" altLang="it-IT" sz="800" dirty="0" err="1" smtClean="0"/>
              <a:t>Lehtesirat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fiskale</a:t>
            </a:r>
            <a:endParaRPr lang="en-US" altLang="it-IT" sz="800" dirty="0" smtClean="0"/>
          </a:p>
          <a:p>
            <a:pPr lvl="3"/>
            <a:r>
              <a:rPr lang="en-US" altLang="it-IT" sz="800" dirty="0" err="1" smtClean="0"/>
              <a:t>Sigurimet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shoqerore</a:t>
            </a:r>
            <a:endParaRPr lang="en-US" altLang="it-IT" sz="800" dirty="0" smtClean="0"/>
          </a:p>
          <a:p>
            <a:pPr lvl="3"/>
            <a:r>
              <a:rPr lang="en-US" altLang="it-IT" sz="800" dirty="0" err="1" smtClean="0"/>
              <a:t>Aksesi</a:t>
            </a:r>
            <a:r>
              <a:rPr lang="en-US" altLang="it-IT" sz="800" dirty="0" smtClean="0"/>
              <a:t> ne </a:t>
            </a:r>
            <a:r>
              <a:rPr lang="en-US" altLang="it-IT" sz="800" dirty="0" err="1" smtClean="0"/>
              <a:t>sherbimet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publike</a:t>
            </a:r>
            <a:r>
              <a:rPr lang="en-US" altLang="it-IT" sz="800" dirty="0" smtClean="0"/>
              <a:t> </a:t>
            </a:r>
          </a:p>
          <a:p>
            <a:pPr lvl="3"/>
            <a:r>
              <a:rPr lang="en-US" altLang="it-IT" sz="800" dirty="0" err="1" smtClean="0"/>
              <a:t>Sherbimin</a:t>
            </a:r>
            <a:r>
              <a:rPr lang="en-US" altLang="it-IT" sz="800" dirty="0" smtClean="0"/>
              <a:t> e </a:t>
            </a:r>
            <a:r>
              <a:rPr lang="en-US" altLang="it-IT" sz="800" dirty="0" err="1" smtClean="0"/>
              <a:t>konsulencesnga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qendrat</a:t>
            </a:r>
            <a:r>
              <a:rPr lang="en-US" altLang="it-IT" sz="800" dirty="0" smtClean="0"/>
              <a:t> e </a:t>
            </a:r>
            <a:r>
              <a:rPr lang="en-US" altLang="it-IT" sz="800" dirty="0" err="1" smtClean="0"/>
              <a:t>punes</a:t>
            </a:r>
            <a:r>
              <a:rPr lang="en-US" altLang="it-IT" sz="800" dirty="0" smtClean="0"/>
              <a:t> </a:t>
            </a:r>
          </a:p>
          <a:p>
            <a:pPr lvl="2"/>
            <a:r>
              <a:rPr lang="en-US" altLang="it-IT" sz="1200" dirty="0" smtClean="0"/>
              <a:t>  C-302/19 </a:t>
            </a:r>
            <a:r>
              <a:rPr lang="en-US" altLang="it-IT" sz="1200" dirty="0" err="1" smtClean="0"/>
              <a:t>Instituto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Nazionale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Previdenza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Sociale</a:t>
            </a:r>
            <a:endParaRPr lang="en-US" altLang="it-IT" sz="1200" dirty="0" smtClean="0"/>
          </a:p>
          <a:p>
            <a:pPr lvl="1"/>
            <a:r>
              <a:rPr lang="en-US" altLang="it-IT" sz="1600" dirty="0" err="1" smtClean="0"/>
              <a:t>Direktiva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tjera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sektoriale</a:t>
            </a:r>
            <a:r>
              <a:rPr lang="en-US" altLang="it-IT" sz="1600" dirty="0" smtClean="0"/>
              <a:t> </a:t>
            </a:r>
          </a:p>
          <a:p>
            <a:pPr lvl="2"/>
            <a:r>
              <a:rPr lang="en-US" altLang="it-IT" sz="1000" dirty="0" smtClean="0"/>
              <a:t>Ne </a:t>
            </a:r>
            <a:r>
              <a:rPr lang="en-US" altLang="it-IT" sz="1000" dirty="0" err="1" smtClean="0"/>
              <a:t>lidhje</a:t>
            </a:r>
            <a:r>
              <a:rPr lang="en-US" altLang="it-IT" sz="1000" dirty="0" smtClean="0"/>
              <a:t> me </a:t>
            </a:r>
            <a:r>
              <a:rPr lang="en-US" altLang="it-IT" sz="1000" dirty="0" err="1" smtClean="0"/>
              <a:t>punet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shume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kualifikueshme</a:t>
            </a:r>
            <a:r>
              <a:rPr lang="en-US" altLang="it-IT" sz="1000" dirty="0" smtClean="0"/>
              <a:t> </a:t>
            </a:r>
          </a:p>
          <a:p>
            <a:pPr lvl="2"/>
            <a:r>
              <a:rPr lang="en-US" altLang="it-IT" sz="1000" dirty="0" err="1" smtClean="0"/>
              <a:t>Puna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sezonale</a:t>
            </a:r>
            <a:r>
              <a:rPr lang="en-US" altLang="it-IT" sz="1000" dirty="0" smtClean="0"/>
              <a:t> </a:t>
            </a:r>
          </a:p>
          <a:p>
            <a:pPr lvl="2"/>
            <a:r>
              <a:rPr lang="en-US" altLang="it-IT" sz="1000" dirty="0" err="1" smtClean="0"/>
              <a:t>Transferimet</a:t>
            </a:r>
            <a:r>
              <a:rPr lang="en-US" altLang="it-IT" sz="1000" dirty="0" smtClean="0"/>
              <a:t> Brenda </a:t>
            </a:r>
            <a:r>
              <a:rPr lang="en-US" altLang="it-IT" sz="1000" dirty="0" err="1" smtClean="0"/>
              <a:t>ndermarrjes</a:t>
            </a:r>
            <a:endParaRPr lang="en-US" altLang="it-IT" sz="1000" dirty="0" smtClean="0"/>
          </a:p>
          <a:p>
            <a:pPr lvl="2"/>
            <a:r>
              <a:rPr lang="en-US" altLang="it-IT" sz="1000" dirty="0" smtClean="0"/>
              <a:t>Motive </a:t>
            </a:r>
            <a:r>
              <a:rPr lang="en-US" altLang="it-IT" sz="1000" dirty="0" err="1" smtClean="0"/>
              <a:t>kerkimi</a:t>
            </a:r>
            <a:r>
              <a:rPr lang="en-US" altLang="it-IT" sz="1000" dirty="0" smtClean="0"/>
              <a:t>, </a:t>
            </a:r>
            <a:r>
              <a:rPr lang="en-US" altLang="it-IT" sz="1000" dirty="0" err="1" smtClean="0"/>
              <a:t>studime</a:t>
            </a:r>
            <a:r>
              <a:rPr lang="en-US" altLang="it-IT" sz="1000" dirty="0" smtClean="0"/>
              <a:t>, </a:t>
            </a:r>
            <a:r>
              <a:rPr lang="en-US" altLang="it-IT" sz="1000" dirty="0" err="1" smtClean="0"/>
              <a:t>vullnetarizem</a:t>
            </a:r>
            <a:r>
              <a:rPr lang="en-US" altLang="it-IT" sz="1000" dirty="0" smtClean="0"/>
              <a:t>, stash , </a:t>
            </a:r>
            <a:r>
              <a:rPr lang="en-US" altLang="it-IT" sz="1000" dirty="0" err="1" smtClean="0"/>
              <a:t>programe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shkembimi</a:t>
            </a:r>
            <a:r>
              <a:rPr lang="en-US" altLang="it-IT" sz="1000" dirty="0"/>
              <a:t> </a:t>
            </a:r>
            <a:endParaRPr lang="en-US" altLang="it-IT" sz="1000" dirty="0" smtClean="0"/>
          </a:p>
          <a:p>
            <a:pPr lvl="2"/>
            <a:r>
              <a:rPr lang="en-US" altLang="it-IT" sz="1000" dirty="0" err="1" smtClean="0"/>
              <a:t>Kerkimi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shkencor</a:t>
            </a:r>
            <a:r>
              <a:rPr lang="en-US" altLang="it-IT" sz="1000" dirty="0" smtClean="0"/>
              <a:t> </a:t>
            </a:r>
          </a:p>
          <a:p>
            <a:r>
              <a:rPr lang="en-US" altLang="it-IT" sz="2000" dirty="0" err="1" smtClean="0"/>
              <a:t>Qendrimi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gjate</a:t>
            </a:r>
            <a:r>
              <a:rPr lang="en-US" altLang="it-IT" sz="2000" dirty="0"/>
              <a:t> (</a:t>
            </a:r>
            <a:r>
              <a:rPr lang="en-US" altLang="it-IT" sz="2000" dirty="0" err="1"/>
              <a:t>Direktiva</a:t>
            </a:r>
            <a:r>
              <a:rPr lang="en-US" altLang="it-IT" sz="2000" dirty="0"/>
              <a:t> </a:t>
            </a:r>
            <a:r>
              <a:rPr lang="en-US" altLang="it-IT" sz="2000" dirty="0" smtClean="0"/>
              <a:t>2003/109/BE)</a:t>
            </a:r>
          </a:p>
          <a:p>
            <a:pPr lvl="1"/>
            <a:r>
              <a:rPr lang="en-US" altLang="it-IT" sz="1200" dirty="0" err="1" smtClean="0"/>
              <a:t>Qendrim</a:t>
            </a:r>
            <a:r>
              <a:rPr lang="en-US" altLang="it-IT" sz="1200" dirty="0" smtClean="0"/>
              <a:t> per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pakten</a:t>
            </a:r>
            <a:r>
              <a:rPr lang="en-US" altLang="it-IT" sz="1200" dirty="0" smtClean="0"/>
              <a:t> 5 </a:t>
            </a:r>
            <a:r>
              <a:rPr lang="en-US" altLang="it-IT" sz="1200" dirty="0" err="1" smtClean="0"/>
              <a:t>vite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rregult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vazhdueshem</a:t>
            </a:r>
            <a:r>
              <a:rPr lang="en-US" altLang="it-IT" sz="1200" dirty="0" smtClean="0"/>
              <a:t> (</a:t>
            </a:r>
            <a:r>
              <a:rPr lang="en-US" altLang="it-IT" sz="1200" dirty="0" err="1" smtClean="0"/>
              <a:t>leja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qendrimit</a:t>
            </a:r>
            <a:r>
              <a:rPr lang="en-US" altLang="it-IT" sz="1200" dirty="0" smtClean="0"/>
              <a:t> per 5 </a:t>
            </a:r>
            <a:r>
              <a:rPr lang="en-US" altLang="it-IT" sz="1200" dirty="0" err="1" smtClean="0"/>
              <a:t>vite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rinovueshme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automatikisht</a:t>
            </a:r>
            <a:r>
              <a:rPr lang="en-US" altLang="it-IT" sz="1200" dirty="0" smtClean="0"/>
              <a:t>)</a:t>
            </a:r>
            <a:endParaRPr lang="en-US" altLang="it-IT" sz="1200" dirty="0"/>
          </a:p>
          <a:p>
            <a:pPr lvl="1"/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kete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mjete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financiare</a:t>
            </a:r>
            <a:r>
              <a:rPr lang="en-US" altLang="it-IT" sz="1200" dirty="0" smtClean="0"/>
              <a:t> stable,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rregullta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mjaftueshme</a:t>
            </a:r>
            <a:r>
              <a:rPr lang="en-US" altLang="it-IT" sz="1200" dirty="0" smtClean="0"/>
              <a:t>, </a:t>
            </a:r>
            <a:r>
              <a:rPr lang="en-US" altLang="it-IT" sz="1200" dirty="0" err="1" smtClean="0"/>
              <a:t>siguracion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shendetsor</a:t>
            </a:r>
            <a:endParaRPr lang="en-US" altLang="it-IT" sz="1200" dirty="0"/>
          </a:p>
          <a:p>
            <a:pPr lvl="2"/>
            <a:r>
              <a:rPr lang="en-US" altLang="it-IT" sz="1050" dirty="0" err="1" smtClean="0"/>
              <a:t>Mund</a:t>
            </a:r>
            <a:r>
              <a:rPr lang="en-US" altLang="it-IT" sz="1050" dirty="0" smtClean="0"/>
              <a:t> </a:t>
            </a:r>
            <a:r>
              <a:rPr lang="en-US" altLang="it-IT" sz="1050" dirty="0" err="1" smtClean="0"/>
              <a:t>te</a:t>
            </a:r>
            <a:r>
              <a:rPr lang="en-US" altLang="it-IT" sz="1050" dirty="0" smtClean="0"/>
              <a:t> </a:t>
            </a:r>
            <a:r>
              <a:rPr lang="en-US" altLang="it-IT" sz="1050" dirty="0" err="1" smtClean="0"/>
              <a:t>kerkohet</a:t>
            </a:r>
            <a:r>
              <a:rPr lang="en-US" altLang="it-IT" sz="1050" dirty="0" smtClean="0"/>
              <a:t> </a:t>
            </a:r>
            <a:r>
              <a:rPr lang="en-US" altLang="it-IT" sz="1050" dirty="0" err="1" smtClean="0"/>
              <a:t>nga</a:t>
            </a:r>
            <a:r>
              <a:rPr lang="en-US" altLang="it-IT" sz="1050" dirty="0" smtClean="0"/>
              <a:t> </a:t>
            </a:r>
            <a:r>
              <a:rPr lang="en-US" altLang="it-IT" sz="1050" dirty="0" err="1" smtClean="0"/>
              <a:t>Shtetet</a:t>
            </a:r>
            <a:r>
              <a:rPr lang="en-US" altLang="it-IT" sz="1050" dirty="0" smtClean="0"/>
              <a:t> </a:t>
            </a:r>
            <a:r>
              <a:rPr lang="en-US" altLang="it-IT" sz="1050" dirty="0" err="1" smtClean="0"/>
              <a:t>antare</a:t>
            </a:r>
            <a:r>
              <a:rPr lang="en-US" altLang="it-IT" sz="1050" dirty="0" smtClean="0"/>
              <a:t> </a:t>
            </a:r>
            <a:r>
              <a:rPr lang="en-US" altLang="it-IT" sz="1050" dirty="0" err="1" smtClean="0"/>
              <a:t>dhe</a:t>
            </a:r>
            <a:r>
              <a:rPr lang="en-US" altLang="it-IT" sz="1050" dirty="0" smtClean="0"/>
              <a:t> </a:t>
            </a:r>
            <a:r>
              <a:rPr lang="en-US" altLang="it-IT" sz="1050" dirty="0" err="1" smtClean="0"/>
              <a:t>Kushte</a:t>
            </a:r>
            <a:r>
              <a:rPr lang="en-US" altLang="it-IT" sz="1050" dirty="0" smtClean="0"/>
              <a:t> </a:t>
            </a:r>
            <a:r>
              <a:rPr lang="en-US" altLang="it-IT" sz="1050" dirty="0" err="1" smtClean="0"/>
              <a:t>te</a:t>
            </a:r>
            <a:r>
              <a:rPr lang="en-US" altLang="it-IT" sz="1050" dirty="0" smtClean="0"/>
              <a:t> </a:t>
            </a:r>
            <a:r>
              <a:rPr lang="en-US" altLang="it-IT" sz="1050" dirty="0" err="1" smtClean="0"/>
              <a:t>Integrimit</a:t>
            </a:r>
            <a:r>
              <a:rPr lang="en-US" altLang="it-IT" sz="1050" dirty="0" smtClean="0"/>
              <a:t> (</a:t>
            </a:r>
            <a:r>
              <a:rPr lang="en-US" altLang="it-IT" sz="1050" dirty="0" err="1" smtClean="0"/>
              <a:t>psh</a:t>
            </a:r>
            <a:r>
              <a:rPr lang="en-US" altLang="it-IT" sz="1050" dirty="0" smtClean="0"/>
              <a:t>. </a:t>
            </a:r>
            <a:r>
              <a:rPr lang="en-US" altLang="it-IT" sz="1050" dirty="0" err="1" smtClean="0"/>
              <a:t>Provim</a:t>
            </a:r>
            <a:r>
              <a:rPr lang="en-US" altLang="it-IT" sz="1050" dirty="0" smtClean="0"/>
              <a:t> </a:t>
            </a:r>
            <a:r>
              <a:rPr lang="en-US" altLang="it-IT" sz="1050" dirty="0" err="1" smtClean="0"/>
              <a:t>gjuhe</a:t>
            </a:r>
            <a:r>
              <a:rPr lang="en-US" altLang="it-IT" sz="1050" dirty="0" smtClean="0"/>
              <a:t> </a:t>
            </a:r>
            <a:r>
              <a:rPr lang="en-US" altLang="it-IT" sz="1050" dirty="0" err="1" smtClean="0"/>
              <a:t>apo</a:t>
            </a:r>
            <a:r>
              <a:rPr lang="en-US" altLang="it-IT" sz="1050" dirty="0" smtClean="0"/>
              <a:t> </a:t>
            </a:r>
            <a:r>
              <a:rPr lang="en-US" altLang="it-IT" sz="1050" dirty="0" err="1" smtClean="0"/>
              <a:t>kulture</a:t>
            </a:r>
            <a:r>
              <a:rPr lang="en-US" altLang="it-IT" sz="1050" dirty="0" smtClean="0"/>
              <a:t>) </a:t>
            </a:r>
            <a:r>
              <a:rPr lang="en-US" altLang="it-IT" sz="1050" dirty="0" err="1" smtClean="0"/>
              <a:t>apo</a:t>
            </a:r>
            <a:r>
              <a:rPr lang="en-US" altLang="it-IT" sz="1050" dirty="0" smtClean="0"/>
              <a:t> </a:t>
            </a:r>
            <a:r>
              <a:rPr lang="en-US" altLang="it-IT" sz="1050" dirty="0" err="1" smtClean="0"/>
              <a:t>banese</a:t>
            </a:r>
            <a:endParaRPr lang="en-US" altLang="it-IT" sz="1050" dirty="0"/>
          </a:p>
          <a:p>
            <a:pPr lvl="1"/>
            <a:r>
              <a:rPr lang="en-US" altLang="it-IT" sz="1200" dirty="0" err="1" smtClean="0"/>
              <a:t>Mund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refuzohet</a:t>
            </a:r>
            <a:r>
              <a:rPr lang="en-US" altLang="it-IT" sz="1200" dirty="0" smtClean="0"/>
              <a:t> per </a:t>
            </a:r>
            <a:r>
              <a:rPr lang="en-US" altLang="it-IT" sz="1200" dirty="0" err="1" smtClean="0"/>
              <a:t>arsye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rendit</a:t>
            </a:r>
            <a:r>
              <a:rPr lang="en-US" altLang="it-IT" sz="1200" dirty="0" smtClean="0"/>
              <a:t> public </a:t>
            </a:r>
            <a:r>
              <a:rPr lang="en-US" altLang="it-IT" sz="1200" dirty="0" err="1" smtClean="0"/>
              <a:t>apo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sigurise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publike</a:t>
            </a:r>
            <a:r>
              <a:rPr lang="en-US" altLang="it-IT" sz="1200" dirty="0" smtClean="0"/>
              <a:t> </a:t>
            </a:r>
          </a:p>
          <a:p>
            <a:pPr lvl="1"/>
            <a:r>
              <a:rPr lang="en-US" altLang="it-IT" sz="1200" dirty="0" err="1" smtClean="0"/>
              <a:t>Terheqja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lejes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vetem</a:t>
            </a:r>
            <a:r>
              <a:rPr lang="en-US" altLang="it-IT" sz="1200" dirty="0" smtClean="0"/>
              <a:t> ne </a:t>
            </a:r>
            <a:r>
              <a:rPr lang="en-US" altLang="it-IT" sz="1200" dirty="0" err="1" smtClean="0"/>
              <a:t>raste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kur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eshte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marre</a:t>
            </a:r>
            <a:r>
              <a:rPr lang="en-US" altLang="it-IT" sz="1200" dirty="0" smtClean="0"/>
              <a:t> ne </a:t>
            </a:r>
            <a:r>
              <a:rPr lang="en-US" altLang="it-IT" sz="1200" dirty="0" err="1" smtClean="0"/>
              <a:t>menyre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parregullt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apo</a:t>
            </a:r>
            <a:r>
              <a:rPr lang="en-US" altLang="it-IT" sz="1200" dirty="0" smtClean="0"/>
              <a:t> me </a:t>
            </a:r>
            <a:r>
              <a:rPr lang="en-US" altLang="it-IT" sz="1200" dirty="0" err="1" smtClean="0"/>
              <a:t>mashtrim</a:t>
            </a:r>
            <a:endParaRPr lang="en-US" altLang="it-IT" sz="1200" dirty="0" smtClean="0"/>
          </a:p>
          <a:p>
            <a:pPr lvl="1"/>
            <a:r>
              <a:rPr lang="en-US" altLang="it-IT" sz="1200" dirty="0" err="1" smtClean="0"/>
              <a:t>Mund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levizi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lirisht</a:t>
            </a:r>
            <a:r>
              <a:rPr lang="en-US" altLang="it-IT" sz="1200" dirty="0" smtClean="0"/>
              <a:t> ne </a:t>
            </a:r>
            <a:r>
              <a:rPr lang="en-US" altLang="it-IT" sz="1200" dirty="0" err="1" smtClean="0"/>
              <a:t>Shtetet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tjera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qendroje</a:t>
            </a:r>
            <a:r>
              <a:rPr lang="en-US" altLang="it-IT" sz="1200" dirty="0" smtClean="0"/>
              <a:t> ne </a:t>
            </a:r>
            <a:r>
              <a:rPr lang="en-US" altLang="it-IT" sz="1200" dirty="0" err="1" smtClean="0"/>
              <a:t>permbushje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disa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kushteve</a:t>
            </a:r>
            <a:r>
              <a:rPr lang="en-US" altLang="it-IT" sz="1200" dirty="0" smtClean="0"/>
              <a:t> </a:t>
            </a:r>
          </a:p>
          <a:p>
            <a:pPr lvl="1"/>
            <a:endParaRPr lang="en-US" altLang="it-IT" sz="1200" dirty="0"/>
          </a:p>
        </p:txBody>
      </p:sp>
    </p:spTree>
    <p:extLst>
      <p:ext uri="{BB962C8B-B14F-4D97-AF65-F5344CB8AC3E}">
        <p14:creationId xmlns:p14="http://schemas.microsoft.com/office/powerpoint/2010/main" val="207995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797176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18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2800" dirty="0" smtClean="0"/>
              <a:t>Te huajt me </a:t>
            </a:r>
            <a:r>
              <a:rPr lang="it-IT" sz="2800" dirty="0" smtClean="0">
                <a:solidFill>
                  <a:srgbClr val="FF0000"/>
                </a:solidFill>
              </a:rPr>
              <a:t>qendrim te ligjshem III </a:t>
            </a:r>
            <a:endParaRPr lang="it-IT" sz="4000" dirty="0">
              <a:solidFill>
                <a:srgbClr val="FF0000"/>
              </a:solidFill>
            </a:endParaRPr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395536" y="912738"/>
            <a:ext cx="8507288" cy="546564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it-IT" sz="2000" dirty="0" err="1" smtClean="0"/>
              <a:t>Qendrimi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gjate</a:t>
            </a:r>
            <a:r>
              <a:rPr lang="en-US" altLang="it-IT" sz="2000" dirty="0"/>
              <a:t> (</a:t>
            </a:r>
            <a:r>
              <a:rPr lang="en-US" altLang="it-IT" sz="2000" dirty="0" err="1"/>
              <a:t>Direktiva</a:t>
            </a:r>
            <a:r>
              <a:rPr lang="en-US" altLang="it-IT" sz="2000" dirty="0"/>
              <a:t> </a:t>
            </a:r>
            <a:r>
              <a:rPr lang="en-US" altLang="it-IT" sz="2000" dirty="0" smtClean="0"/>
              <a:t>2003/109/BE)</a:t>
            </a:r>
          </a:p>
          <a:p>
            <a:pPr lvl="1"/>
            <a:r>
              <a:rPr lang="en-US" altLang="it-IT" sz="1200" dirty="0" smtClean="0"/>
              <a:t>E </a:t>
            </a:r>
            <a:r>
              <a:rPr lang="en-US" altLang="it-IT" sz="1200" dirty="0" err="1" smtClean="0"/>
              <a:t>drejta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bashkimit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familjar</a:t>
            </a:r>
            <a:r>
              <a:rPr lang="en-US" altLang="it-IT" sz="1200" dirty="0" smtClean="0"/>
              <a:t> (</a:t>
            </a:r>
            <a:r>
              <a:rPr lang="en-US" altLang="it-IT" sz="1200" dirty="0" err="1" smtClean="0"/>
              <a:t>sipas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percaktimeve</a:t>
            </a:r>
            <a:r>
              <a:rPr lang="en-US" altLang="it-IT" sz="1200" dirty="0" smtClean="0"/>
              <a:t> ne Dir. 2003/86/BE)</a:t>
            </a:r>
          </a:p>
          <a:p>
            <a:pPr lvl="2"/>
            <a:r>
              <a:rPr lang="en-US" altLang="it-IT" sz="1200" dirty="0"/>
              <a:t> </a:t>
            </a:r>
            <a:r>
              <a:rPr lang="en-US" altLang="it-IT" sz="1200" dirty="0" err="1" smtClean="0"/>
              <a:t>Shteti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antar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mund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percaktoje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kushte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shtese</a:t>
            </a:r>
            <a:r>
              <a:rPr lang="en-US" altLang="it-IT" sz="1200" dirty="0" smtClean="0"/>
              <a:t> </a:t>
            </a:r>
          </a:p>
          <a:p>
            <a:pPr lvl="3"/>
            <a:r>
              <a:rPr lang="en-US" altLang="it-IT" sz="900" dirty="0" err="1" smtClean="0"/>
              <a:t>Banese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normale</a:t>
            </a:r>
            <a:r>
              <a:rPr lang="en-US" altLang="it-IT" sz="900" dirty="0" smtClean="0"/>
              <a:t> per </a:t>
            </a:r>
            <a:r>
              <a:rPr lang="en-US" altLang="it-IT" sz="900" dirty="0" err="1" smtClean="0"/>
              <a:t>familjen</a:t>
            </a:r>
            <a:r>
              <a:rPr lang="en-US" altLang="it-IT" sz="900" dirty="0" smtClean="0"/>
              <a:t> </a:t>
            </a:r>
          </a:p>
          <a:p>
            <a:pPr lvl="3"/>
            <a:r>
              <a:rPr lang="en-US" altLang="it-IT" sz="900" dirty="0" err="1" smtClean="0"/>
              <a:t>Siguracion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kunder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semundjeve</a:t>
            </a:r>
            <a:endParaRPr lang="en-US" altLang="it-IT" sz="900" dirty="0" smtClean="0"/>
          </a:p>
          <a:p>
            <a:pPr lvl="3"/>
            <a:r>
              <a:rPr lang="en-US" altLang="it-IT" sz="900" dirty="0" err="1" smtClean="0"/>
              <a:t>Mjete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financiare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dhe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resurse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stabel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dhe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te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mjaftueshme</a:t>
            </a:r>
            <a:r>
              <a:rPr lang="en-US" altLang="it-IT" sz="900" dirty="0" smtClean="0"/>
              <a:t> per </a:t>
            </a:r>
            <a:r>
              <a:rPr lang="en-US" altLang="it-IT" sz="900" dirty="0" err="1" smtClean="0"/>
              <a:t>te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mbajtur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familjaret</a:t>
            </a:r>
            <a:r>
              <a:rPr lang="en-US" altLang="it-IT" sz="900" dirty="0" smtClean="0"/>
              <a:t> </a:t>
            </a:r>
          </a:p>
          <a:p>
            <a:pPr lvl="3"/>
            <a:r>
              <a:rPr lang="en-US" altLang="it-IT" sz="900" dirty="0" smtClean="0"/>
              <a:t>Mas </a:t>
            </a:r>
            <a:r>
              <a:rPr lang="en-US" altLang="it-IT" sz="900" dirty="0" err="1" smtClean="0"/>
              <a:t>aper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integrimin</a:t>
            </a:r>
            <a:r>
              <a:rPr lang="en-US" altLang="it-IT" sz="900" dirty="0" smtClean="0"/>
              <a:t> ne </a:t>
            </a:r>
            <a:r>
              <a:rPr lang="en-US" altLang="it-IT" sz="900" dirty="0" err="1" smtClean="0"/>
              <a:t>gjuhe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dhe</a:t>
            </a:r>
            <a:r>
              <a:rPr lang="en-US" altLang="it-IT" sz="900" dirty="0" smtClean="0"/>
              <a:t> culture</a:t>
            </a:r>
          </a:p>
          <a:p>
            <a:pPr lvl="2"/>
            <a:r>
              <a:rPr lang="en-US" altLang="it-IT" sz="1300" dirty="0" err="1" smtClean="0"/>
              <a:t>Dy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grupe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familjaresh</a:t>
            </a:r>
            <a:r>
              <a:rPr lang="en-US" altLang="it-IT" sz="1300" dirty="0" smtClean="0"/>
              <a:t> </a:t>
            </a:r>
          </a:p>
          <a:p>
            <a:pPr lvl="3"/>
            <a:r>
              <a:rPr lang="en-US" altLang="it-IT" sz="900" dirty="0" err="1" smtClean="0"/>
              <a:t>Bashkeshorti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dhe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femijet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minorene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te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bashkeshorteve</a:t>
            </a:r>
            <a:endParaRPr lang="en-US" altLang="it-IT" sz="900" dirty="0" smtClean="0"/>
          </a:p>
          <a:p>
            <a:pPr lvl="4"/>
            <a:r>
              <a:rPr lang="en-US" altLang="it-IT" sz="900" dirty="0" smtClean="0"/>
              <a:t>E </a:t>
            </a:r>
            <a:r>
              <a:rPr lang="en-US" altLang="it-IT" sz="900" dirty="0" err="1" smtClean="0"/>
              <a:t>drejte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subjektive</a:t>
            </a:r>
            <a:r>
              <a:rPr lang="en-US" altLang="it-IT" sz="900" dirty="0" smtClean="0"/>
              <a:t> per </a:t>
            </a:r>
            <a:r>
              <a:rPr lang="en-US" altLang="it-IT" sz="900" dirty="0" err="1" smtClean="0"/>
              <a:t>bashkim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familjar</a:t>
            </a:r>
            <a:r>
              <a:rPr lang="en-US" altLang="it-IT" sz="900" dirty="0" smtClean="0"/>
              <a:t> </a:t>
            </a:r>
          </a:p>
          <a:p>
            <a:pPr lvl="3"/>
            <a:r>
              <a:rPr lang="en-US" altLang="it-IT" sz="900" dirty="0" err="1" smtClean="0"/>
              <a:t>Paraardhesit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qe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nuk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kane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nivel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jetese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te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mjaftueshem</a:t>
            </a:r>
            <a:r>
              <a:rPr lang="en-US" altLang="it-IT" sz="900" dirty="0" smtClean="0"/>
              <a:t> ne </a:t>
            </a:r>
            <a:r>
              <a:rPr lang="en-US" altLang="it-IT" sz="900" dirty="0" err="1" smtClean="0"/>
              <a:t>vendin</a:t>
            </a:r>
            <a:r>
              <a:rPr lang="en-US" altLang="it-IT" sz="900" dirty="0" smtClean="0"/>
              <a:t> e </a:t>
            </a:r>
            <a:r>
              <a:rPr lang="en-US" altLang="it-IT" sz="900" dirty="0" err="1" smtClean="0"/>
              <a:t>origjines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dhe</a:t>
            </a:r>
            <a:r>
              <a:rPr lang="en-US" altLang="it-IT" sz="900" dirty="0" smtClean="0"/>
              <a:t> jane ne </a:t>
            </a:r>
            <a:r>
              <a:rPr lang="en-US" altLang="it-IT" sz="900" dirty="0" err="1" smtClean="0"/>
              <a:t>ngarkim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te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kerkuesit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apo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femijet</a:t>
            </a:r>
            <a:r>
              <a:rPr lang="en-US" altLang="it-IT" sz="900" dirty="0" smtClean="0"/>
              <a:t> e </a:t>
            </a:r>
            <a:r>
              <a:rPr lang="en-US" altLang="it-IT" sz="900" dirty="0" err="1" smtClean="0"/>
              <a:t>rritur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apo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bashkejetuesi</a:t>
            </a:r>
            <a:endParaRPr lang="en-US" altLang="it-IT" sz="900" dirty="0" smtClean="0"/>
          </a:p>
          <a:p>
            <a:pPr lvl="4"/>
            <a:r>
              <a:rPr lang="en-US" altLang="it-IT" sz="900" dirty="0" err="1" smtClean="0"/>
              <a:t>Shteti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mund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te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autorizoje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bashkimin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familjar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por</a:t>
            </a:r>
            <a:r>
              <a:rPr lang="en-US" altLang="it-IT" sz="900" dirty="0" smtClean="0"/>
              <a:t> jo e </a:t>
            </a:r>
            <a:r>
              <a:rPr lang="en-US" altLang="it-IT" sz="900" dirty="0" err="1" smtClean="0"/>
              <a:t>drejte</a:t>
            </a:r>
            <a:r>
              <a:rPr lang="en-US" altLang="it-IT" sz="900" dirty="0" smtClean="0"/>
              <a:t> subjective e </a:t>
            </a:r>
            <a:r>
              <a:rPr lang="en-US" altLang="it-IT" sz="900" dirty="0" err="1" smtClean="0"/>
              <a:t>kerkuesit</a:t>
            </a:r>
            <a:r>
              <a:rPr lang="en-US" altLang="it-IT" sz="900" dirty="0" smtClean="0"/>
              <a:t> </a:t>
            </a:r>
          </a:p>
          <a:p>
            <a:pPr lvl="1"/>
            <a:r>
              <a:rPr lang="en-US" altLang="it-IT" sz="1700" dirty="0" smtClean="0"/>
              <a:t>Liria e </a:t>
            </a:r>
            <a:r>
              <a:rPr lang="en-US" altLang="it-IT" sz="1700" dirty="0" err="1" smtClean="0"/>
              <a:t>qarkullimit</a:t>
            </a:r>
            <a:r>
              <a:rPr lang="en-US" altLang="it-IT" sz="1700" dirty="0" smtClean="0"/>
              <a:t> ne BE </a:t>
            </a:r>
            <a:r>
              <a:rPr lang="en-US" altLang="it-IT" sz="1700" dirty="0" err="1" smtClean="0"/>
              <a:t>dhe</a:t>
            </a:r>
            <a:r>
              <a:rPr lang="en-US" altLang="it-IT" sz="1700" dirty="0" smtClean="0"/>
              <a:t> </a:t>
            </a:r>
            <a:r>
              <a:rPr lang="en-US" altLang="it-IT" sz="1700" dirty="0" err="1" smtClean="0"/>
              <a:t>qendrimi</a:t>
            </a:r>
            <a:r>
              <a:rPr lang="en-US" altLang="it-IT" sz="1700" dirty="0" smtClean="0"/>
              <a:t> ne </a:t>
            </a:r>
            <a:r>
              <a:rPr lang="en-US" altLang="it-IT" sz="1700" dirty="0" err="1" smtClean="0"/>
              <a:t>nje</a:t>
            </a:r>
            <a:r>
              <a:rPr lang="en-US" altLang="it-IT" sz="1700" dirty="0" smtClean="0"/>
              <a:t> </a:t>
            </a:r>
            <a:r>
              <a:rPr lang="en-US" altLang="it-IT" sz="1700" dirty="0" err="1" smtClean="0"/>
              <a:t>Shtet</a:t>
            </a:r>
            <a:r>
              <a:rPr lang="en-US" altLang="it-IT" sz="1700" dirty="0" smtClean="0"/>
              <a:t> </a:t>
            </a:r>
            <a:r>
              <a:rPr lang="en-US" altLang="it-IT" sz="1700" dirty="0" err="1" smtClean="0"/>
              <a:t>tjeter</a:t>
            </a:r>
            <a:r>
              <a:rPr lang="en-US" altLang="it-IT" sz="1700" dirty="0" smtClean="0"/>
              <a:t> </a:t>
            </a:r>
            <a:r>
              <a:rPr lang="en-US" altLang="it-IT" sz="1700" dirty="0" err="1" smtClean="0"/>
              <a:t>antar</a:t>
            </a:r>
            <a:r>
              <a:rPr lang="en-US" altLang="it-IT" sz="1700" dirty="0" smtClean="0"/>
              <a:t> </a:t>
            </a:r>
          </a:p>
          <a:p>
            <a:pPr lvl="2"/>
            <a:r>
              <a:rPr lang="en-US" altLang="it-IT" sz="1300" dirty="0" err="1" smtClean="0"/>
              <a:t>Nuk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eshte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drejteperdrejte</a:t>
            </a:r>
            <a:r>
              <a:rPr lang="en-US" altLang="it-IT" sz="1300" dirty="0" smtClean="0"/>
              <a:t> e </a:t>
            </a:r>
            <a:r>
              <a:rPr lang="en-US" altLang="it-IT" sz="1300" dirty="0" err="1" smtClean="0"/>
              <a:t>njohur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nga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traktatet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por</a:t>
            </a:r>
            <a:r>
              <a:rPr lang="en-US" altLang="it-IT" sz="1300" dirty="0" smtClean="0"/>
              <a:t> ne </a:t>
            </a:r>
            <a:r>
              <a:rPr lang="en-US" altLang="it-IT" sz="1300" dirty="0" err="1" smtClean="0"/>
              <a:t>baze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te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nenit</a:t>
            </a:r>
            <a:r>
              <a:rPr lang="en-US" altLang="it-IT" sz="1300" dirty="0" smtClean="0"/>
              <a:t> 77.2 </a:t>
            </a:r>
            <a:r>
              <a:rPr lang="en-US" altLang="it-IT" sz="1300" dirty="0" err="1" smtClean="0"/>
              <a:t>ger.</a:t>
            </a:r>
            <a:r>
              <a:rPr lang="en-US" altLang="it-IT" sz="1300" dirty="0" smtClean="0"/>
              <a:t> C) </a:t>
            </a:r>
            <a:r>
              <a:rPr lang="en-US" altLang="it-IT" sz="1300" dirty="0" err="1" smtClean="0"/>
              <a:t>dhe</a:t>
            </a:r>
            <a:r>
              <a:rPr lang="en-US" altLang="it-IT" sz="1300" dirty="0" smtClean="0"/>
              <a:t> 79.2 </a:t>
            </a:r>
            <a:r>
              <a:rPr lang="en-US" altLang="it-IT" sz="1300" dirty="0" err="1" smtClean="0"/>
              <a:t>ger.b</a:t>
            </a:r>
            <a:r>
              <a:rPr lang="en-US" altLang="it-IT" sz="1300" dirty="0" smtClean="0"/>
              <a:t>) TFBE</a:t>
            </a:r>
          </a:p>
          <a:p>
            <a:pPr lvl="2"/>
            <a:r>
              <a:rPr lang="en-US" altLang="it-IT" sz="1300" dirty="0" smtClean="0"/>
              <a:t>Dir. 2003/109/BE </a:t>
            </a:r>
            <a:r>
              <a:rPr lang="en-US" altLang="it-IT" sz="1300" dirty="0" err="1" smtClean="0"/>
              <a:t>njeh</a:t>
            </a:r>
            <a:r>
              <a:rPr lang="en-US" altLang="it-IT" sz="1300" dirty="0" smtClean="0"/>
              <a:t> per </a:t>
            </a:r>
            <a:r>
              <a:rPr lang="en-US" altLang="it-IT" sz="1300" dirty="0" err="1" smtClean="0"/>
              <a:t>personat</a:t>
            </a:r>
            <a:r>
              <a:rPr lang="en-US" altLang="it-IT" sz="1300" dirty="0" smtClean="0"/>
              <a:t> me </a:t>
            </a:r>
            <a:r>
              <a:rPr lang="en-US" altLang="it-IT" sz="1300" dirty="0" err="1" smtClean="0"/>
              <a:t>qendrim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te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gjate</a:t>
            </a:r>
            <a:r>
              <a:rPr lang="en-US" altLang="it-IT" sz="1300" dirty="0" smtClean="0"/>
              <a:t> (</a:t>
            </a:r>
            <a:r>
              <a:rPr lang="en-US" altLang="it-IT" sz="1300" dirty="0" err="1" smtClean="0"/>
              <a:t>neni</a:t>
            </a:r>
            <a:r>
              <a:rPr lang="en-US" altLang="it-IT" sz="1300" dirty="0" smtClean="0"/>
              <a:t> 14) </a:t>
            </a:r>
            <a:r>
              <a:rPr lang="en-US" altLang="it-IT" sz="1300" dirty="0" err="1" smtClean="0"/>
              <a:t>por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mbetet</a:t>
            </a:r>
            <a:r>
              <a:rPr lang="en-US" altLang="it-IT" sz="1300" dirty="0" smtClean="0"/>
              <a:t> ne </a:t>
            </a:r>
            <a:r>
              <a:rPr lang="en-US" altLang="it-IT" sz="1300" dirty="0" err="1" smtClean="0"/>
              <a:t>te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drejten</a:t>
            </a:r>
            <a:r>
              <a:rPr lang="en-US" altLang="it-IT" sz="1300" dirty="0" smtClean="0"/>
              <a:t> e </a:t>
            </a:r>
            <a:r>
              <a:rPr lang="en-US" altLang="it-IT" sz="1300" dirty="0" err="1" smtClean="0"/>
              <a:t>Shteteve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antare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te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vendosin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kuota</a:t>
            </a:r>
            <a:r>
              <a:rPr lang="en-US" altLang="it-IT" sz="1300" dirty="0" smtClean="0"/>
              <a:t>, </a:t>
            </a:r>
            <a:r>
              <a:rPr lang="en-US" altLang="it-IT" sz="1300" dirty="0" err="1" smtClean="0"/>
              <a:t>prioritet</a:t>
            </a:r>
            <a:r>
              <a:rPr lang="en-US" altLang="it-IT" sz="1300" dirty="0" smtClean="0"/>
              <a:t> per </a:t>
            </a:r>
            <a:r>
              <a:rPr lang="en-US" altLang="it-IT" sz="1300" dirty="0" err="1" smtClean="0"/>
              <a:t>hyrjen</a:t>
            </a:r>
            <a:r>
              <a:rPr lang="en-US" altLang="it-IT" sz="1300" dirty="0" smtClean="0"/>
              <a:t> ne </a:t>
            </a:r>
            <a:r>
              <a:rPr lang="en-US" altLang="it-IT" sz="1300" dirty="0" err="1" smtClean="0"/>
              <a:t>tregun</a:t>
            </a:r>
            <a:r>
              <a:rPr lang="en-US" altLang="it-IT" sz="1300" dirty="0" smtClean="0"/>
              <a:t> e </a:t>
            </a:r>
            <a:r>
              <a:rPr lang="en-US" altLang="it-IT" sz="1300" dirty="0" err="1" smtClean="0"/>
              <a:t>punes</a:t>
            </a:r>
            <a:r>
              <a:rPr lang="en-US" altLang="it-IT" sz="1300" dirty="0" smtClean="0"/>
              <a:t> ne favor </a:t>
            </a:r>
            <a:r>
              <a:rPr lang="en-US" altLang="it-IT" sz="1300" dirty="0" err="1" smtClean="0"/>
              <a:t>te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emigranteve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qe</a:t>
            </a:r>
            <a:r>
              <a:rPr lang="en-US" altLang="it-IT" sz="1300" dirty="0" smtClean="0"/>
              <a:t> jane me </a:t>
            </a:r>
            <a:r>
              <a:rPr lang="en-US" altLang="it-IT" sz="1300" dirty="0" err="1" smtClean="0"/>
              <a:t>lejeqendrimi</a:t>
            </a:r>
            <a:r>
              <a:rPr lang="en-US" altLang="it-IT" sz="1300" dirty="0" smtClean="0"/>
              <a:t> ne ate vend </a:t>
            </a:r>
            <a:r>
              <a:rPr lang="en-US" altLang="it-IT" sz="1300" dirty="0" err="1" smtClean="0"/>
              <a:t>apo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qytetareve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te</a:t>
            </a:r>
            <a:r>
              <a:rPr lang="en-US" altLang="it-IT" sz="1300" dirty="0" smtClean="0"/>
              <a:t> BE </a:t>
            </a:r>
          </a:p>
          <a:p>
            <a:pPr lvl="2"/>
            <a:r>
              <a:rPr lang="en-US" altLang="it-IT" sz="1300" dirty="0" err="1" smtClean="0"/>
              <a:t>Pra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nuk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kemi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nje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barazim</a:t>
            </a:r>
            <a:r>
              <a:rPr lang="en-US" altLang="it-IT" sz="1300" dirty="0" smtClean="0"/>
              <a:t> me </a:t>
            </a:r>
            <a:r>
              <a:rPr lang="en-US" altLang="it-IT" sz="1300" dirty="0" err="1" smtClean="0"/>
              <a:t>qytetarine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europiane</a:t>
            </a:r>
            <a:r>
              <a:rPr lang="en-US" altLang="it-IT" sz="1300" dirty="0" smtClean="0"/>
              <a:t> </a:t>
            </a:r>
          </a:p>
          <a:p>
            <a:pPr lvl="3"/>
            <a:endParaRPr lang="en-US" altLang="it-IT" sz="900" dirty="0"/>
          </a:p>
          <a:p>
            <a:pPr lvl="1"/>
            <a:endParaRPr lang="en-US" altLang="it-IT" sz="2400" dirty="0"/>
          </a:p>
        </p:txBody>
      </p:sp>
    </p:spTree>
    <p:extLst>
      <p:ext uri="{BB962C8B-B14F-4D97-AF65-F5344CB8AC3E}">
        <p14:creationId xmlns:p14="http://schemas.microsoft.com/office/powerpoint/2010/main" val="3255726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76261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19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2800" dirty="0" smtClean="0"/>
              <a:t>Te huajt me </a:t>
            </a:r>
            <a:r>
              <a:rPr lang="it-IT" sz="2800" dirty="0" smtClean="0">
                <a:solidFill>
                  <a:srgbClr val="FF0000"/>
                </a:solidFill>
              </a:rPr>
              <a:t>qendrim te paligjshem</a:t>
            </a:r>
            <a:endParaRPr lang="it-IT" sz="4000" dirty="0">
              <a:solidFill>
                <a:srgbClr val="FF0000"/>
              </a:solidFill>
            </a:endParaRPr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395536" y="912738"/>
            <a:ext cx="8507288" cy="546564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it-IT" sz="2000" dirty="0" err="1" smtClean="0"/>
              <a:t>Neni</a:t>
            </a:r>
            <a:r>
              <a:rPr lang="en-US" altLang="it-IT" sz="2000" dirty="0" smtClean="0"/>
              <a:t> 79.2 </a:t>
            </a:r>
            <a:r>
              <a:rPr lang="en-US" altLang="it-IT" sz="2000" dirty="0" err="1" smtClean="0"/>
              <a:t>ger.</a:t>
            </a:r>
            <a:r>
              <a:rPr lang="en-US" altLang="it-IT" sz="2000" dirty="0" smtClean="0"/>
              <a:t> c TFBE </a:t>
            </a:r>
            <a:endParaRPr lang="en-US" altLang="it-IT" sz="900" dirty="0" smtClean="0"/>
          </a:p>
          <a:p>
            <a:pPr lvl="1"/>
            <a:r>
              <a:rPr lang="en-US" altLang="it-IT" sz="1700" dirty="0" smtClean="0"/>
              <a:t>“</a:t>
            </a:r>
            <a:r>
              <a:rPr lang="en-US" altLang="it-IT" sz="1700" dirty="0" err="1" smtClean="0"/>
              <a:t>Për</a:t>
            </a:r>
            <a:r>
              <a:rPr lang="en-US" altLang="it-IT" sz="1700" dirty="0" smtClean="0"/>
              <a:t> </a:t>
            </a:r>
            <a:r>
              <a:rPr lang="en-US" altLang="it-IT" sz="1700" dirty="0" err="1"/>
              <a:t>qëllimet</a:t>
            </a:r>
            <a:r>
              <a:rPr lang="en-US" altLang="it-IT" sz="1700" dirty="0"/>
              <a:t> e </a:t>
            </a:r>
            <a:r>
              <a:rPr lang="en-US" altLang="it-IT" sz="1700" dirty="0" err="1"/>
              <a:t>paragrafit</a:t>
            </a:r>
            <a:r>
              <a:rPr lang="en-US" altLang="it-IT" sz="1700" dirty="0"/>
              <a:t> 1, </a:t>
            </a:r>
            <a:r>
              <a:rPr lang="en-US" altLang="it-IT" sz="1700" dirty="0" err="1"/>
              <a:t>Parlamenti</a:t>
            </a:r>
            <a:r>
              <a:rPr lang="en-US" altLang="it-IT" sz="1700" dirty="0"/>
              <a:t> </a:t>
            </a:r>
            <a:r>
              <a:rPr lang="en-US" altLang="it-IT" sz="1700" dirty="0" err="1"/>
              <a:t>Europian</a:t>
            </a:r>
            <a:r>
              <a:rPr lang="en-US" altLang="it-IT" sz="1700" dirty="0"/>
              <a:t> </a:t>
            </a:r>
            <a:r>
              <a:rPr lang="en-US" altLang="it-IT" sz="1700" dirty="0" err="1"/>
              <a:t>dhe</a:t>
            </a:r>
            <a:r>
              <a:rPr lang="en-US" altLang="it-IT" sz="1700" dirty="0"/>
              <a:t> </a:t>
            </a:r>
            <a:r>
              <a:rPr lang="en-US" altLang="it-IT" sz="1700" dirty="0" err="1"/>
              <a:t>Këshilli</a:t>
            </a:r>
            <a:r>
              <a:rPr lang="en-US" altLang="it-IT" sz="1700" dirty="0"/>
              <a:t> </a:t>
            </a:r>
            <a:r>
              <a:rPr lang="en-US" altLang="it-IT" sz="1700" dirty="0" err="1"/>
              <a:t>miratojnë</a:t>
            </a:r>
            <a:r>
              <a:rPr lang="en-US" altLang="it-IT" sz="1700" dirty="0"/>
              <a:t>, </a:t>
            </a:r>
            <a:r>
              <a:rPr lang="en-US" altLang="it-IT" sz="1700" dirty="0" err="1"/>
              <a:t>sipas</a:t>
            </a:r>
            <a:r>
              <a:rPr lang="en-US" altLang="it-IT" sz="1700" dirty="0"/>
              <a:t> </a:t>
            </a:r>
            <a:r>
              <a:rPr lang="en-US" altLang="it-IT" sz="1700" dirty="0" smtClean="0"/>
              <a:t>procedures </a:t>
            </a:r>
            <a:r>
              <a:rPr lang="en-US" altLang="it-IT" sz="1700" dirty="0" err="1" smtClean="0"/>
              <a:t>së</a:t>
            </a:r>
            <a:r>
              <a:rPr lang="en-US" altLang="it-IT" sz="1700" dirty="0" smtClean="0"/>
              <a:t> </a:t>
            </a:r>
            <a:r>
              <a:rPr lang="en-US" altLang="it-IT" sz="1700" dirty="0" err="1"/>
              <a:t>zakonshme</a:t>
            </a:r>
            <a:r>
              <a:rPr lang="en-US" altLang="it-IT" sz="1700" dirty="0"/>
              <a:t> </a:t>
            </a:r>
            <a:r>
              <a:rPr lang="en-US" altLang="it-IT" sz="1700" dirty="0" err="1"/>
              <a:t>legjislative</a:t>
            </a:r>
            <a:r>
              <a:rPr lang="en-US" altLang="it-IT" sz="1700" dirty="0"/>
              <a:t>, masa </a:t>
            </a:r>
            <a:r>
              <a:rPr lang="en-US" altLang="it-IT" sz="1700" dirty="0" err="1"/>
              <a:t>në</a:t>
            </a:r>
            <a:r>
              <a:rPr lang="en-US" altLang="it-IT" sz="1700" dirty="0"/>
              <a:t> </a:t>
            </a:r>
            <a:r>
              <a:rPr lang="en-US" altLang="it-IT" sz="1700" dirty="0" err="1"/>
              <a:t>fushat</a:t>
            </a:r>
            <a:r>
              <a:rPr lang="en-US" altLang="it-IT" sz="1700" dirty="0"/>
              <a:t> e </a:t>
            </a:r>
            <a:r>
              <a:rPr lang="en-US" altLang="it-IT" sz="1700" dirty="0" err="1"/>
              <a:t>mëposhtme</a:t>
            </a:r>
            <a:r>
              <a:rPr lang="en-US" altLang="it-IT" sz="1700" dirty="0" smtClean="0"/>
              <a:t>:</a:t>
            </a:r>
          </a:p>
          <a:p>
            <a:pPr lvl="2"/>
            <a:r>
              <a:rPr lang="en-US" altLang="it-IT" sz="1300" dirty="0"/>
              <a:t>C) </a:t>
            </a:r>
            <a:r>
              <a:rPr lang="en-US" altLang="it-IT" sz="1300" dirty="0" err="1"/>
              <a:t>imigracioni</a:t>
            </a:r>
            <a:r>
              <a:rPr lang="en-US" altLang="it-IT" sz="1300" dirty="0"/>
              <a:t> </a:t>
            </a:r>
            <a:r>
              <a:rPr lang="en-US" altLang="it-IT" sz="1300" dirty="0" err="1"/>
              <a:t>i</a:t>
            </a:r>
            <a:r>
              <a:rPr lang="en-US" altLang="it-IT" sz="1300" dirty="0"/>
              <a:t> </a:t>
            </a:r>
            <a:r>
              <a:rPr lang="en-US" altLang="it-IT" sz="1300" dirty="0" err="1"/>
              <a:t>paligjshëm</a:t>
            </a:r>
            <a:r>
              <a:rPr lang="en-US" altLang="it-IT" sz="1300" dirty="0"/>
              <a:t> </a:t>
            </a:r>
            <a:r>
              <a:rPr lang="en-US" altLang="it-IT" sz="1300" dirty="0" err="1"/>
              <a:t>dhe</a:t>
            </a:r>
            <a:r>
              <a:rPr lang="en-US" altLang="it-IT" sz="1300" dirty="0"/>
              <a:t> </a:t>
            </a:r>
            <a:r>
              <a:rPr lang="en-US" altLang="it-IT" sz="1300" dirty="0" err="1"/>
              <a:t>qëndrimi</a:t>
            </a:r>
            <a:r>
              <a:rPr lang="en-US" altLang="it-IT" sz="1300" dirty="0"/>
              <a:t> pa </a:t>
            </a:r>
            <a:r>
              <a:rPr lang="en-US" altLang="it-IT" sz="1300" dirty="0" err="1"/>
              <a:t>leje</a:t>
            </a:r>
            <a:r>
              <a:rPr lang="en-US" altLang="it-IT" sz="1300" dirty="0"/>
              <a:t>, duke </a:t>
            </a:r>
            <a:r>
              <a:rPr lang="en-US" altLang="it-IT" sz="1300" dirty="0" err="1"/>
              <a:t>përfshirë</a:t>
            </a:r>
            <a:r>
              <a:rPr lang="en-US" altLang="it-IT" sz="1300" dirty="0"/>
              <a:t> </a:t>
            </a:r>
            <a:r>
              <a:rPr lang="en-US" altLang="it-IT" sz="1300" dirty="0" err="1"/>
              <a:t>largimin</a:t>
            </a:r>
            <a:r>
              <a:rPr lang="en-US" altLang="it-IT" sz="1300" dirty="0"/>
              <a:t> </a:t>
            </a:r>
            <a:r>
              <a:rPr lang="en-US" altLang="it-IT" sz="1300" dirty="0" err="1"/>
              <a:t>dhe</a:t>
            </a:r>
            <a:r>
              <a:rPr lang="en-US" altLang="it-IT" sz="1300" dirty="0"/>
              <a:t> </a:t>
            </a:r>
            <a:r>
              <a:rPr lang="en-US" altLang="it-IT" sz="1300" dirty="0" err="1"/>
              <a:t>riatdhesimin</a:t>
            </a:r>
            <a:r>
              <a:rPr lang="en-US" altLang="it-IT" sz="1300" dirty="0"/>
              <a:t> </a:t>
            </a:r>
            <a:r>
              <a:rPr lang="en-US" altLang="it-IT" sz="1300" dirty="0" smtClean="0"/>
              <a:t>e </a:t>
            </a:r>
            <a:r>
              <a:rPr lang="en-US" altLang="it-IT" sz="1300" dirty="0" err="1" smtClean="0"/>
              <a:t>personave</a:t>
            </a:r>
            <a:r>
              <a:rPr lang="en-US" altLang="it-IT" sz="1300" dirty="0" smtClean="0"/>
              <a:t> </a:t>
            </a:r>
            <a:r>
              <a:rPr lang="en-US" altLang="it-IT" sz="1300" dirty="0" err="1"/>
              <a:t>që</a:t>
            </a:r>
            <a:r>
              <a:rPr lang="en-US" altLang="it-IT" sz="1300" dirty="0"/>
              <a:t> </a:t>
            </a:r>
            <a:r>
              <a:rPr lang="en-US" altLang="it-IT" sz="1300" dirty="0" err="1"/>
              <a:t>qëndrojnë</a:t>
            </a:r>
            <a:r>
              <a:rPr lang="en-US" altLang="it-IT" sz="1300" dirty="0"/>
              <a:t> pa </a:t>
            </a:r>
            <a:r>
              <a:rPr lang="en-US" altLang="it-IT" sz="1300" dirty="0" err="1" smtClean="0"/>
              <a:t>leje</a:t>
            </a:r>
            <a:r>
              <a:rPr lang="en-US" altLang="it-IT" sz="1300" dirty="0" smtClean="0"/>
              <a:t>”</a:t>
            </a:r>
          </a:p>
          <a:p>
            <a:r>
              <a:rPr lang="en-US" altLang="it-IT" sz="2100" dirty="0" err="1" smtClean="0"/>
              <a:t>Direktiva</a:t>
            </a:r>
            <a:r>
              <a:rPr lang="en-US" altLang="it-IT" sz="2100" dirty="0" smtClean="0"/>
              <a:t> 2008/115/BE </a:t>
            </a:r>
          </a:p>
          <a:p>
            <a:pPr lvl="1"/>
            <a:r>
              <a:rPr lang="en-US" altLang="it-IT" sz="1700" dirty="0" err="1" smtClean="0"/>
              <a:t>Harmonizim</a:t>
            </a:r>
            <a:r>
              <a:rPr lang="en-US" altLang="it-IT" sz="1700" dirty="0" smtClean="0"/>
              <a:t> minimal </a:t>
            </a:r>
            <a:r>
              <a:rPr lang="en-US" altLang="it-IT" sz="1700" dirty="0" err="1" smtClean="0"/>
              <a:t>i</a:t>
            </a:r>
            <a:r>
              <a:rPr lang="en-US" altLang="it-IT" sz="1700" dirty="0" smtClean="0"/>
              <a:t> </a:t>
            </a:r>
            <a:r>
              <a:rPr lang="en-US" altLang="it-IT" sz="1700" dirty="0" err="1" smtClean="0"/>
              <a:t>legjisalcioneve</a:t>
            </a:r>
            <a:r>
              <a:rPr lang="en-US" altLang="it-IT" sz="1700" dirty="0" smtClean="0"/>
              <a:t> </a:t>
            </a:r>
            <a:r>
              <a:rPr lang="en-US" altLang="it-IT" sz="1700" dirty="0" err="1" smtClean="0"/>
              <a:t>kombetare</a:t>
            </a:r>
            <a:endParaRPr lang="en-US" altLang="it-IT" sz="1700" dirty="0" smtClean="0"/>
          </a:p>
          <a:p>
            <a:pPr lvl="2"/>
            <a:r>
              <a:rPr lang="en-US" altLang="it-IT" sz="1300" dirty="0" err="1" smtClean="0"/>
              <a:t>Diskrecion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i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Shteteve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antare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po</a:t>
            </a:r>
            <a:r>
              <a:rPr lang="en-US" altLang="it-IT" sz="1300" dirty="0" smtClean="0"/>
              <a:t> ne </a:t>
            </a:r>
            <a:r>
              <a:rPr lang="en-US" altLang="it-IT" sz="1300" dirty="0" err="1" smtClean="0"/>
              <a:t>respektim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te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te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drejtave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themelore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te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njeriut</a:t>
            </a:r>
            <a:r>
              <a:rPr lang="en-US" altLang="it-IT" sz="1300" dirty="0" smtClean="0"/>
              <a:t> (</a:t>
            </a:r>
            <a:r>
              <a:rPr lang="en-US" altLang="it-IT" sz="1300" dirty="0" err="1" smtClean="0"/>
              <a:t>sidomos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parimi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i</a:t>
            </a:r>
            <a:r>
              <a:rPr lang="en-US" altLang="it-IT" sz="1300" dirty="0" smtClean="0"/>
              <a:t> non </a:t>
            </a:r>
            <a:r>
              <a:rPr lang="en-US" altLang="it-IT" sz="1300" dirty="0" err="1" smtClean="0"/>
              <a:t>refoulement</a:t>
            </a:r>
            <a:r>
              <a:rPr lang="en-US" altLang="it-IT" sz="1300" dirty="0" smtClean="0"/>
              <a:t>)</a:t>
            </a:r>
          </a:p>
          <a:p>
            <a:pPr lvl="3"/>
            <a:r>
              <a:rPr lang="en-US" altLang="it-IT" sz="900" dirty="0" smtClean="0"/>
              <a:t>C-146/14 Mahdi </a:t>
            </a:r>
            <a:r>
              <a:rPr lang="en-US" altLang="it-IT" sz="900" dirty="0" err="1" smtClean="0"/>
              <a:t>pika</a:t>
            </a:r>
            <a:r>
              <a:rPr lang="en-US" altLang="it-IT" sz="900" dirty="0" smtClean="0"/>
              <a:t> 39</a:t>
            </a:r>
          </a:p>
          <a:p>
            <a:pPr lvl="3"/>
            <a:r>
              <a:rPr lang="en-US" altLang="it-IT" sz="900" dirty="0" smtClean="0"/>
              <a:t>C-562/13 </a:t>
            </a:r>
            <a:r>
              <a:rPr lang="en-US" altLang="it-IT" sz="900" dirty="0" err="1" smtClean="0"/>
              <a:t>Abdida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pika</a:t>
            </a:r>
            <a:r>
              <a:rPr lang="en-US" altLang="it-IT" sz="900" dirty="0" smtClean="0"/>
              <a:t> 48-50</a:t>
            </a:r>
          </a:p>
          <a:p>
            <a:pPr lvl="2"/>
            <a:r>
              <a:rPr lang="en-US" altLang="it-IT" sz="1300" dirty="0" err="1" smtClean="0"/>
              <a:t>Duhet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mbajtur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parasysh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te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drejtat</a:t>
            </a:r>
            <a:r>
              <a:rPr lang="en-US" altLang="it-IT" sz="1300" dirty="0" smtClean="0"/>
              <a:t> e </a:t>
            </a:r>
            <a:r>
              <a:rPr lang="en-US" altLang="it-IT" sz="1300" dirty="0" err="1" smtClean="0"/>
              <a:t>jetes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familjare</a:t>
            </a:r>
            <a:r>
              <a:rPr lang="en-US" altLang="it-IT" sz="1300" dirty="0" smtClean="0"/>
              <a:t>, </a:t>
            </a:r>
            <a:r>
              <a:rPr lang="en-US" altLang="it-IT" sz="1300" dirty="0" err="1" smtClean="0"/>
              <a:t>kushtet</a:t>
            </a:r>
            <a:r>
              <a:rPr lang="en-US" altLang="it-IT" sz="1300" dirty="0" smtClean="0"/>
              <a:t> e </a:t>
            </a:r>
            <a:r>
              <a:rPr lang="en-US" altLang="it-IT" sz="1300" dirty="0" err="1" smtClean="0"/>
              <a:t>shendetit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dhe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interesi</a:t>
            </a:r>
            <a:r>
              <a:rPr lang="en-US" altLang="it-IT" sz="1300" dirty="0" smtClean="0"/>
              <a:t> me </a:t>
            </a:r>
            <a:r>
              <a:rPr lang="en-US" altLang="it-IT" sz="1300" dirty="0" err="1" smtClean="0"/>
              <a:t>i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larte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i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femijeve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gjate</a:t>
            </a:r>
            <a:r>
              <a:rPr lang="en-US" altLang="it-IT" sz="1300" dirty="0" smtClean="0"/>
              <a:t> procedures se </a:t>
            </a:r>
            <a:r>
              <a:rPr lang="en-US" altLang="it-IT" sz="1300" dirty="0" err="1" smtClean="0"/>
              <a:t>debimit</a:t>
            </a:r>
            <a:r>
              <a:rPr lang="en-US" altLang="it-IT" sz="1300" dirty="0" smtClean="0"/>
              <a:t> </a:t>
            </a:r>
          </a:p>
          <a:p>
            <a:pPr lvl="1"/>
            <a:r>
              <a:rPr lang="en-US" altLang="it-IT" sz="1700" dirty="0" err="1" smtClean="0"/>
              <a:t>Percakton</a:t>
            </a:r>
            <a:r>
              <a:rPr lang="en-US" altLang="it-IT" sz="1700" dirty="0" smtClean="0"/>
              <a:t> </a:t>
            </a:r>
            <a:r>
              <a:rPr lang="en-US" altLang="it-IT" sz="1700" dirty="0" err="1" smtClean="0"/>
              <a:t>procedurat</a:t>
            </a:r>
            <a:r>
              <a:rPr lang="en-US" altLang="it-IT" sz="1700" dirty="0" smtClean="0"/>
              <a:t> e </a:t>
            </a:r>
            <a:r>
              <a:rPr lang="en-US" altLang="it-IT" sz="1700" dirty="0" err="1" smtClean="0"/>
              <a:t>debimit</a:t>
            </a:r>
            <a:r>
              <a:rPr lang="en-US" altLang="it-IT" sz="1700" dirty="0" smtClean="0"/>
              <a:t> </a:t>
            </a:r>
            <a:r>
              <a:rPr lang="en-US" altLang="it-IT" sz="1700" dirty="0" err="1" smtClean="0"/>
              <a:t>dhe</a:t>
            </a:r>
            <a:r>
              <a:rPr lang="en-US" altLang="it-IT" sz="1700" dirty="0" smtClean="0"/>
              <a:t> </a:t>
            </a:r>
            <a:r>
              <a:rPr lang="en-US" altLang="it-IT" sz="1700" dirty="0" err="1" smtClean="0"/>
              <a:t>riatdhesimit</a:t>
            </a:r>
            <a:r>
              <a:rPr lang="en-US" altLang="it-IT" sz="1700" dirty="0" smtClean="0"/>
              <a:t> </a:t>
            </a:r>
          </a:p>
          <a:p>
            <a:pPr lvl="1"/>
            <a:r>
              <a:rPr lang="en-US" altLang="it-IT" sz="1700" dirty="0" err="1" smtClean="0"/>
              <a:t>Aplikohet</a:t>
            </a:r>
            <a:r>
              <a:rPr lang="en-US" altLang="it-IT" sz="1700" dirty="0" smtClean="0"/>
              <a:t> per </a:t>
            </a:r>
            <a:r>
              <a:rPr lang="en-US" altLang="it-IT" sz="1700" dirty="0" err="1" smtClean="0"/>
              <a:t>qytetaret</a:t>
            </a:r>
            <a:r>
              <a:rPr lang="en-US" altLang="it-IT" sz="1700" dirty="0" smtClean="0"/>
              <a:t> e </a:t>
            </a:r>
            <a:r>
              <a:rPr lang="en-US" altLang="it-IT" sz="1700" dirty="0" err="1" smtClean="0"/>
              <a:t>vendeve</a:t>
            </a:r>
            <a:r>
              <a:rPr lang="en-US" altLang="it-IT" sz="1700" dirty="0" smtClean="0"/>
              <a:t> </a:t>
            </a:r>
            <a:r>
              <a:rPr lang="en-US" altLang="it-IT" sz="1700" dirty="0" err="1" smtClean="0"/>
              <a:t>te</a:t>
            </a:r>
            <a:r>
              <a:rPr lang="en-US" altLang="it-IT" sz="1700" dirty="0" smtClean="0"/>
              <a:t> </a:t>
            </a:r>
            <a:r>
              <a:rPr lang="en-US" altLang="it-IT" sz="1700" dirty="0" err="1" smtClean="0"/>
              <a:t>treta</a:t>
            </a:r>
            <a:r>
              <a:rPr lang="en-US" altLang="it-IT" sz="1700" dirty="0" smtClean="0"/>
              <a:t> me </a:t>
            </a:r>
            <a:r>
              <a:rPr lang="en-US" altLang="it-IT" sz="1700" u="sng" dirty="0" err="1" smtClean="0"/>
              <a:t>qendrim</a:t>
            </a:r>
            <a:r>
              <a:rPr lang="en-US" altLang="it-IT" sz="1700" u="sng" dirty="0" smtClean="0"/>
              <a:t> </a:t>
            </a:r>
            <a:r>
              <a:rPr lang="en-US" altLang="it-IT" sz="1700" u="sng" dirty="0" err="1" smtClean="0"/>
              <a:t>te</a:t>
            </a:r>
            <a:r>
              <a:rPr lang="en-US" altLang="it-IT" sz="1700" u="sng" dirty="0" smtClean="0"/>
              <a:t> </a:t>
            </a:r>
            <a:r>
              <a:rPr lang="en-US" altLang="it-IT" sz="1700" u="sng" dirty="0" err="1" smtClean="0"/>
              <a:t>parregullt</a:t>
            </a:r>
            <a:r>
              <a:rPr lang="en-US" altLang="it-IT" sz="1700" u="sng" dirty="0" smtClean="0"/>
              <a:t> </a:t>
            </a:r>
          </a:p>
          <a:p>
            <a:pPr lvl="2"/>
            <a:r>
              <a:rPr lang="en-US" altLang="it-IT" sz="1300" dirty="0" err="1" smtClean="0"/>
              <a:t>Neni</a:t>
            </a:r>
            <a:r>
              <a:rPr lang="en-US" altLang="it-IT" sz="1300" dirty="0" smtClean="0"/>
              <a:t> 3 </a:t>
            </a:r>
            <a:r>
              <a:rPr lang="en-US" altLang="it-IT" sz="1300" dirty="0" err="1" smtClean="0"/>
              <a:t>pika</a:t>
            </a:r>
            <a:r>
              <a:rPr lang="en-US" altLang="it-IT" sz="1300" dirty="0" smtClean="0"/>
              <a:t> 2 e Dir. </a:t>
            </a:r>
          </a:p>
          <a:p>
            <a:pPr lvl="3"/>
            <a:r>
              <a:rPr lang="en-US" altLang="it-IT" sz="900" dirty="0" smtClean="0"/>
              <a:t>C/47/15 </a:t>
            </a:r>
            <a:r>
              <a:rPr lang="en-US" altLang="it-IT" sz="900" dirty="0" err="1" smtClean="0"/>
              <a:t>Affum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pika</a:t>
            </a:r>
            <a:r>
              <a:rPr lang="en-US" altLang="it-IT" sz="900" dirty="0" smtClean="0"/>
              <a:t> 48</a:t>
            </a:r>
          </a:p>
          <a:p>
            <a:pPr lvl="3"/>
            <a:r>
              <a:rPr lang="en-US" altLang="it-IT" sz="900" dirty="0" err="1" smtClean="0"/>
              <a:t>Perjashtohen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kerkuesit</a:t>
            </a:r>
            <a:r>
              <a:rPr lang="en-US" altLang="it-IT" sz="900" dirty="0" smtClean="0"/>
              <a:t> per </a:t>
            </a:r>
            <a:r>
              <a:rPr lang="en-US" altLang="it-IT" sz="900" dirty="0" err="1" smtClean="0"/>
              <a:t>mbrojtje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nderkombetare</a:t>
            </a:r>
            <a:r>
              <a:rPr lang="en-US" altLang="it-IT" sz="900" dirty="0" smtClean="0"/>
              <a:t>  </a:t>
            </a:r>
            <a:r>
              <a:rPr lang="en-US" altLang="it-IT" sz="900" dirty="0" err="1" smtClean="0"/>
              <a:t>qe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rregullohen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nga</a:t>
            </a:r>
            <a:r>
              <a:rPr lang="en-US" altLang="it-IT" sz="900" dirty="0" smtClean="0"/>
              <a:t> CEAS per </a:t>
            </a:r>
            <a:r>
              <a:rPr lang="en-US" altLang="it-IT" sz="900" dirty="0" err="1" smtClean="0"/>
              <a:t>kerkimin</a:t>
            </a:r>
            <a:r>
              <a:rPr lang="en-US" altLang="it-IT" sz="900" dirty="0" smtClean="0"/>
              <a:t> e </a:t>
            </a:r>
            <a:r>
              <a:rPr lang="en-US" altLang="it-IT" sz="900" dirty="0" err="1" smtClean="0"/>
              <a:t>azilit</a:t>
            </a:r>
            <a:endParaRPr lang="en-US" altLang="it-IT" sz="900" dirty="0" smtClean="0"/>
          </a:p>
          <a:p>
            <a:pPr lvl="4"/>
            <a:r>
              <a:rPr lang="en-US" altLang="it-IT" sz="900" dirty="0" err="1" smtClean="0"/>
              <a:t>GjD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percakton</a:t>
            </a:r>
            <a:r>
              <a:rPr lang="en-US" altLang="it-IT" sz="900" dirty="0" smtClean="0"/>
              <a:t> se </a:t>
            </a:r>
            <a:r>
              <a:rPr lang="en-US" altLang="it-IT" sz="900" dirty="0" err="1" smtClean="0"/>
              <a:t>perjashtohen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deri</a:t>
            </a:r>
            <a:r>
              <a:rPr lang="en-US" altLang="it-IT" sz="900" dirty="0" smtClean="0"/>
              <a:t> ne </a:t>
            </a:r>
            <a:r>
              <a:rPr lang="en-US" altLang="it-IT" sz="900" dirty="0" err="1" smtClean="0"/>
              <a:t>momentin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kur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merret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nje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vendim</a:t>
            </a:r>
            <a:r>
              <a:rPr lang="en-US" altLang="it-IT" sz="900" dirty="0" smtClean="0"/>
              <a:t> negative </a:t>
            </a:r>
            <a:r>
              <a:rPr lang="en-US" altLang="it-IT" sz="900" dirty="0" err="1" smtClean="0"/>
              <a:t>nga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Shteti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dhe</a:t>
            </a:r>
            <a:r>
              <a:rPr lang="en-US" altLang="it-IT" sz="900" dirty="0" smtClean="0"/>
              <a:t> se </a:t>
            </a:r>
            <a:r>
              <a:rPr lang="en-US" altLang="it-IT" sz="900" dirty="0" err="1" smtClean="0"/>
              <a:t>procedura</a:t>
            </a:r>
            <a:r>
              <a:rPr lang="en-US" altLang="it-IT" sz="900" dirty="0" smtClean="0"/>
              <a:t> e </a:t>
            </a:r>
            <a:r>
              <a:rPr lang="en-US" altLang="it-IT" sz="900" dirty="0" err="1" smtClean="0"/>
              <a:t>riatdhesimit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pezullohet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gjate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paraqitjes</a:t>
            </a:r>
            <a:r>
              <a:rPr lang="en-US" altLang="it-IT" sz="900" dirty="0" smtClean="0"/>
              <a:t> se </a:t>
            </a:r>
            <a:r>
              <a:rPr lang="en-US" altLang="it-IT" sz="900" dirty="0" err="1" smtClean="0"/>
              <a:t>kerkeses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gjyqesore</a:t>
            </a:r>
            <a:r>
              <a:rPr lang="en-US" altLang="it-IT" sz="900" dirty="0" smtClean="0"/>
              <a:t> </a:t>
            </a:r>
          </a:p>
          <a:p>
            <a:pPr lvl="4"/>
            <a:r>
              <a:rPr lang="en-US" altLang="it-IT" sz="900" dirty="0" smtClean="0"/>
              <a:t>C/181/16 </a:t>
            </a:r>
            <a:r>
              <a:rPr lang="en-US" altLang="it-IT" sz="900" dirty="0" err="1" smtClean="0"/>
              <a:t>Gnandi</a:t>
            </a:r>
            <a:r>
              <a:rPr lang="en-US" altLang="it-IT" sz="900" dirty="0" smtClean="0"/>
              <a:t>  </a:t>
            </a:r>
            <a:r>
              <a:rPr lang="en-US" altLang="it-IT" sz="900" dirty="0" err="1" smtClean="0"/>
              <a:t>pika</a:t>
            </a:r>
            <a:r>
              <a:rPr lang="en-US" altLang="it-IT" sz="900" dirty="0" smtClean="0"/>
              <a:t> 44 </a:t>
            </a:r>
            <a:r>
              <a:rPr lang="en-US" altLang="it-IT" sz="900" dirty="0" err="1" smtClean="0"/>
              <a:t>dhe</a:t>
            </a:r>
            <a:r>
              <a:rPr lang="en-US" altLang="it-IT" sz="900" dirty="0" smtClean="0"/>
              <a:t> 61</a:t>
            </a:r>
          </a:p>
          <a:p>
            <a:pPr lvl="3"/>
            <a:r>
              <a:rPr lang="en-US" altLang="it-IT" sz="900" dirty="0" err="1" smtClean="0"/>
              <a:t>Perjashtohen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te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huajt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familjare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te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qytetareve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te</a:t>
            </a:r>
            <a:r>
              <a:rPr lang="en-US" altLang="it-IT" sz="900" dirty="0" smtClean="0"/>
              <a:t> BE  </a:t>
            </a:r>
            <a:r>
              <a:rPr lang="en-US" altLang="it-IT" sz="900" dirty="0" err="1" smtClean="0"/>
              <a:t>apo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te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Shteteve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te</a:t>
            </a:r>
            <a:r>
              <a:rPr lang="en-US" altLang="it-IT" sz="900" dirty="0" smtClean="0"/>
              <a:t> treat </a:t>
            </a:r>
            <a:r>
              <a:rPr lang="en-US" altLang="it-IT" sz="900" dirty="0" err="1" smtClean="0"/>
              <a:t>pjesemarres</a:t>
            </a:r>
            <a:r>
              <a:rPr lang="en-US" altLang="it-IT" sz="900" dirty="0" smtClean="0"/>
              <a:t> ne </a:t>
            </a:r>
            <a:r>
              <a:rPr lang="en-US" altLang="it-IT" sz="900" dirty="0" err="1" smtClean="0"/>
              <a:t>zonen</a:t>
            </a:r>
            <a:r>
              <a:rPr lang="en-US" altLang="it-IT" sz="900" dirty="0" smtClean="0"/>
              <a:t> Schengen </a:t>
            </a:r>
          </a:p>
          <a:p>
            <a:pPr lvl="1"/>
            <a:r>
              <a:rPr lang="en-US" altLang="it-IT" sz="1700" dirty="0" err="1" smtClean="0"/>
              <a:t>Procedura</a:t>
            </a:r>
            <a:r>
              <a:rPr lang="en-US" altLang="it-IT" sz="1700" dirty="0" smtClean="0"/>
              <a:t> e </a:t>
            </a:r>
            <a:r>
              <a:rPr lang="en-US" altLang="it-IT" sz="1700" dirty="0" err="1" smtClean="0"/>
              <a:t>riatdhesimit</a:t>
            </a:r>
            <a:r>
              <a:rPr lang="en-US" altLang="it-IT" sz="1700" dirty="0" smtClean="0"/>
              <a:t> </a:t>
            </a:r>
          </a:p>
          <a:p>
            <a:pPr lvl="2"/>
            <a:r>
              <a:rPr lang="en-US" altLang="it-IT" sz="1300" dirty="0" smtClean="0"/>
              <a:t>Procedure </a:t>
            </a:r>
            <a:r>
              <a:rPr lang="en-US" altLang="it-IT" sz="1300" dirty="0" err="1" smtClean="0"/>
              <a:t>graduale</a:t>
            </a:r>
            <a:r>
              <a:rPr lang="en-US" altLang="it-IT" sz="1300" dirty="0" smtClean="0"/>
              <a:t> </a:t>
            </a:r>
          </a:p>
          <a:p>
            <a:pPr marL="914400" lvl="2" indent="0">
              <a:buNone/>
            </a:pPr>
            <a:r>
              <a:rPr lang="en-US" altLang="it-IT" sz="1300" dirty="0" smtClean="0"/>
              <a:t> </a:t>
            </a:r>
          </a:p>
          <a:p>
            <a:pPr lvl="1"/>
            <a:endParaRPr lang="en-US" altLang="it-IT" sz="1700" dirty="0" smtClean="0"/>
          </a:p>
        </p:txBody>
      </p:sp>
    </p:spTree>
    <p:extLst>
      <p:ext uri="{BB962C8B-B14F-4D97-AF65-F5344CB8AC3E}">
        <p14:creationId xmlns:p14="http://schemas.microsoft.com/office/powerpoint/2010/main" val="4081376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2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4000" dirty="0" smtClean="0"/>
              <a:t>Kuadri normativ i politikes se perbashket te emigracionit dhe azilit</a:t>
            </a:r>
            <a:endParaRPr lang="it-IT" sz="40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57200" y="1600200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000" dirty="0" err="1" smtClean="0"/>
              <a:t>Rregullimi</a:t>
            </a:r>
            <a:r>
              <a:rPr lang="en-US" altLang="it-IT" sz="2000" dirty="0" smtClean="0"/>
              <a:t> ne TFBE </a:t>
            </a:r>
            <a:r>
              <a:rPr lang="en-US" altLang="it-IT" sz="2000" dirty="0" err="1" smtClean="0"/>
              <a:t>Titullit</a:t>
            </a:r>
            <a:r>
              <a:rPr lang="en-US" altLang="it-IT" sz="2000" dirty="0" smtClean="0"/>
              <a:t> V “Zona e </a:t>
            </a:r>
            <a:r>
              <a:rPr lang="en-US" altLang="it-IT" sz="2000" dirty="0" err="1" smtClean="0"/>
              <a:t>Lirise</a:t>
            </a:r>
            <a:r>
              <a:rPr lang="en-US" altLang="it-IT" sz="2000" dirty="0" smtClean="0"/>
              <a:t>, </a:t>
            </a:r>
            <a:r>
              <a:rPr lang="en-US" altLang="it-IT" sz="2000" dirty="0" err="1" smtClean="0"/>
              <a:t>Sigurise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dhe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Drejtesise</a:t>
            </a:r>
            <a:r>
              <a:rPr lang="en-US" altLang="it-IT" sz="2000" dirty="0" smtClean="0"/>
              <a:t>”</a:t>
            </a:r>
          </a:p>
          <a:p>
            <a:pPr lvl="1" algn="just"/>
            <a:r>
              <a:rPr lang="en-US" altLang="it-IT" sz="1200" dirty="0" err="1" smtClean="0"/>
              <a:t>Nenet</a:t>
            </a:r>
            <a:r>
              <a:rPr lang="en-US" altLang="it-IT" sz="1200" dirty="0" smtClean="0"/>
              <a:t> 67-80</a:t>
            </a:r>
          </a:p>
          <a:p>
            <a:pPr lvl="1" algn="just"/>
            <a:r>
              <a:rPr lang="en-US" altLang="it-IT" sz="1200" dirty="0" err="1" smtClean="0"/>
              <a:t>Titulli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perfshin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bashkepunimin</a:t>
            </a:r>
            <a:r>
              <a:rPr lang="en-US" altLang="it-IT" sz="1200" dirty="0" smtClean="0"/>
              <a:t> ne </a:t>
            </a:r>
            <a:r>
              <a:rPr lang="en-US" altLang="it-IT" sz="1200" dirty="0" err="1" smtClean="0"/>
              <a:t>ceshtjet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civile</a:t>
            </a:r>
            <a:r>
              <a:rPr lang="en-US" altLang="it-IT" sz="1200" dirty="0" smtClean="0"/>
              <a:t>, </a:t>
            </a:r>
            <a:r>
              <a:rPr lang="en-US" altLang="it-IT" sz="1200" dirty="0" err="1" smtClean="0"/>
              <a:t>penale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policise</a:t>
            </a:r>
            <a:endParaRPr lang="en-US" altLang="it-IT" sz="1200" dirty="0" smtClean="0"/>
          </a:p>
          <a:p>
            <a:pPr lvl="1" algn="just"/>
            <a:r>
              <a:rPr lang="en-US" altLang="it-IT" sz="1200" dirty="0" err="1" smtClean="0"/>
              <a:t>Konsolidimi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sotem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struktures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nga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Traktati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Lisbones</a:t>
            </a:r>
            <a:r>
              <a:rPr lang="en-US" altLang="it-IT" sz="1200" dirty="0" smtClean="0"/>
              <a:t> </a:t>
            </a:r>
          </a:p>
          <a:p>
            <a:pPr lvl="1" algn="just"/>
            <a:r>
              <a:rPr lang="en-US" altLang="it-IT" sz="1200" dirty="0" smtClean="0"/>
              <a:t>ZLSD </a:t>
            </a:r>
          </a:p>
          <a:p>
            <a:pPr lvl="2" algn="just"/>
            <a:r>
              <a:rPr lang="en-US" altLang="it-IT" sz="800" dirty="0" err="1" smtClean="0"/>
              <a:t>Krijuar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nga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Traktati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Amsterdamit</a:t>
            </a:r>
            <a:r>
              <a:rPr lang="en-US" altLang="it-IT" sz="800" dirty="0" smtClean="0"/>
              <a:t> </a:t>
            </a:r>
          </a:p>
          <a:p>
            <a:pPr lvl="2" algn="just"/>
            <a:r>
              <a:rPr lang="en-US" altLang="it-IT" sz="800" dirty="0" smtClean="0"/>
              <a:t>Per </a:t>
            </a:r>
            <a:r>
              <a:rPr lang="en-US" altLang="it-IT" sz="800" dirty="0" err="1" smtClean="0"/>
              <a:t>realizimin</a:t>
            </a:r>
            <a:r>
              <a:rPr lang="en-US" altLang="it-IT" sz="800" dirty="0"/>
              <a:t> </a:t>
            </a:r>
            <a:r>
              <a:rPr lang="en-US" altLang="it-IT" sz="800" dirty="0" smtClean="0"/>
              <a:t>e </a:t>
            </a:r>
            <a:r>
              <a:rPr lang="en-US" altLang="it-IT" sz="800" dirty="0" err="1" smtClean="0"/>
              <a:t>objektivit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Be per </a:t>
            </a:r>
            <a:r>
              <a:rPr lang="en-US" altLang="it-IT" sz="800" dirty="0" err="1" smtClean="0"/>
              <a:t>nje</a:t>
            </a:r>
            <a:r>
              <a:rPr lang="en-US" altLang="it-IT" sz="800" dirty="0" smtClean="0"/>
              <a:t> zone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lire </a:t>
            </a:r>
            <a:r>
              <a:rPr lang="en-US" altLang="it-IT" sz="800" dirty="0" err="1" smtClean="0"/>
              <a:t>levizje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dhe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kompetencen</a:t>
            </a:r>
            <a:r>
              <a:rPr lang="en-US" altLang="it-IT" sz="800" dirty="0" smtClean="0"/>
              <a:t> e BE per </a:t>
            </a:r>
            <a:r>
              <a:rPr lang="en-US" altLang="it-IT" sz="800" dirty="0" err="1" smtClean="0"/>
              <a:t>rregullimin</a:t>
            </a:r>
            <a:r>
              <a:rPr lang="en-US" altLang="it-IT" sz="800" dirty="0" smtClean="0"/>
              <a:t> e </a:t>
            </a:r>
            <a:r>
              <a:rPr lang="en-US" altLang="it-IT" sz="800" dirty="0" err="1" smtClean="0"/>
              <a:t>hyrjes</a:t>
            </a:r>
            <a:r>
              <a:rPr lang="en-US" altLang="it-IT" sz="800" dirty="0" smtClean="0"/>
              <a:t>, </a:t>
            </a:r>
            <a:r>
              <a:rPr lang="en-US" altLang="it-IT" sz="800" dirty="0" err="1" smtClean="0"/>
              <a:t>qendrimit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dhe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qarkullimit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qytetareve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shteteve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treta</a:t>
            </a:r>
            <a:endParaRPr lang="en-US" altLang="it-IT" sz="1600" dirty="0"/>
          </a:p>
          <a:p>
            <a:pPr algn="just"/>
            <a:r>
              <a:rPr lang="en-US" altLang="it-IT" sz="1600" dirty="0" err="1" smtClean="0"/>
              <a:t>Neni</a:t>
            </a:r>
            <a:r>
              <a:rPr lang="en-US" altLang="it-IT" sz="1600" dirty="0" smtClean="0"/>
              <a:t> 67 TFBE </a:t>
            </a:r>
          </a:p>
          <a:p>
            <a:pPr lvl="1" algn="just"/>
            <a:r>
              <a:rPr lang="en-US" altLang="it-IT" sz="1200" dirty="0"/>
              <a:t>1. Bashkimi </a:t>
            </a:r>
            <a:r>
              <a:rPr lang="en-US" altLang="it-IT" sz="1200" dirty="0" err="1"/>
              <a:t>përbën</a:t>
            </a:r>
            <a:r>
              <a:rPr lang="en-US" altLang="it-IT" sz="1200" dirty="0"/>
              <a:t> </a:t>
            </a:r>
            <a:r>
              <a:rPr lang="en-US" altLang="it-IT" sz="1200" dirty="0" err="1"/>
              <a:t>një</a:t>
            </a:r>
            <a:r>
              <a:rPr lang="en-US" altLang="it-IT" sz="1200" dirty="0"/>
              <a:t> </a:t>
            </a:r>
            <a:r>
              <a:rPr lang="en-US" altLang="it-IT" sz="1200" dirty="0" err="1"/>
              <a:t>zonë</a:t>
            </a:r>
            <a:r>
              <a:rPr lang="en-US" altLang="it-IT" sz="1200" dirty="0"/>
              <a:t> </a:t>
            </a:r>
            <a:r>
              <a:rPr lang="en-US" altLang="it-IT" sz="1200" dirty="0" err="1"/>
              <a:t>lirie</a:t>
            </a:r>
            <a:r>
              <a:rPr lang="en-US" altLang="it-IT" sz="1200" dirty="0"/>
              <a:t>, </a:t>
            </a:r>
            <a:r>
              <a:rPr lang="en-US" altLang="it-IT" sz="1200" dirty="0" err="1"/>
              <a:t>sigurie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dhe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drejtësie</a:t>
            </a:r>
            <a:r>
              <a:rPr lang="en-US" altLang="it-IT" sz="1200" dirty="0"/>
              <a:t>, </a:t>
            </a:r>
            <a:r>
              <a:rPr lang="en-US" altLang="it-IT" sz="1200" dirty="0" err="1"/>
              <a:t>lidhur</a:t>
            </a:r>
            <a:r>
              <a:rPr lang="en-US" altLang="it-IT" sz="1200" dirty="0"/>
              <a:t> me </a:t>
            </a:r>
            <a:r>
              <a:rPr lang="en-US" altLang="it-IT" sz="1200" b="1" dirty="0" err="1"/>
              <a:t>respektimin</a:t>
            </a:r>
            <a:r>
              <a:rPr lang="en-US" altLang="it-IT" sz="1200" b="1" dirty="0"/>
              <a:t> e </a:t>
            </a:r>
            <a:r>
              <a:rPr lang="en-US" altLang="it-IT" sz="1200" b="1" dirty="0" err="1"/>
              <a:t>të</a:t>
            </a:r>
            <a:r>
              <a:rPr lang="en-US" altLang="it-IT" sz="1200" b="1" dirty="0"/>
              <a:t> </a:t>
            </a:r>
            <a:r>
              <a:rPr lang="en-US" altLang="it-IT" sz="1200" b="1" dirty="0" err="1" smtClean="0"/>
              <a:t>drejtave</a:t>
            </a:r>
            <a:r>
              <a:rPr lang="en-US" altLang="it-IT" sz="1200" b="1" dirty="0" smtClean="0"/>
              <a:t> </a:t>
            </a:r>
            <a:r>
              <a:rPr lang="en-US" altLang="it-IT" sz="1200" b="1" dirty="0" err="1" smtClean="0"/>
              <a:t>themelore</a:t>
            </a:r>
            <a:r>
              <a:rPr lang="en-US" altLang="it-IT" sz="1200" dirty="0"/>
              <a:t>, </a:t>
            </a:r>
            <a:r>
              <a:rPr lang="en-US" altLang="it-IT" sz="1200" b="1" dirty="0" err="1"/>
              <a:t>sistemeve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dhe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traditave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të</a:t>
            </a:r>
            <a:r>
              <a:rPr lang="en-US" altLang="it-IT" sz="1200" dirty="0"/>
              <a:t> </a:t>
            </a:r>
            <a:r>
              <a:rPr lang="en-US" altLang="it-IT" sz="1200" dirty="0" err="1"/>
              <a:t>ndryshme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juridike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të</a:t>
            </a:r>
            <a:r>
              <a:rPr lang="en-US" altLang="it-IT" sz="1200" dirty="0"/>
              <a:t> </a:t>
            </a:r>
            <a:r>
              <a:rPr lang="en-US" altLang="it-IT" sz="1200" dirty="0" err="1"/>
              <a:t>Shteteve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Anëtare</a:t>
            </a:r>
            <a:r>
              <a:rPr lang="en-US" altLang="it-IT" sz="1200" dirty="0" smtClean="0"/>
              <a:t>.</a:t>
            </a:r>
            <a:endParaRPr lang="en-US" altLang="it-IT" sz="1200" dirty="0"/>
          </a:p>
          <a:p>
            <a:pPr lvl="1" algn="just"/>
            <a:r>
              <a:rPr lang="en-US" altLang="it-IT" sz="1200" dirty="0"/>
              <a:t>2. Ai </a:t>
            </a:r>
            <a:r>
              <a:rPr lang="en-US" altLang="it-IT" sz="1200" dirty="0" err="1"/>
              <a:t>garanton</a:t>
            </a:r>
            <a:r>
              <a:rPr lang="en-US" altLang="it-IT" sz="1200" dirty="0"/>
              <a:t> </a:t>
            </a:r>
            <a:r>
              <a:rPr lang="en-US" altLang="it-IT" sz="1200" b="1" dirty="0" err="1"/>
              <a:t>heqjen</a:t>
            </a:r>
            <a:r>
              <a:rPr lang="en-US" altLang="it-IT" sz="1200" b="1" dirty="0"/>
              <a:t> e </a:t>
            </a:r>
            <a:r>
              <a:rPr lang="en-US" altLang="it-IT" sz="1200" b="1" dirty="0" err="1"/>
              <a:t>kontrolleve</a:t>
            </a:r>
            <a:r>
              <a:rPr lang="en-US" altLang="it-IT" sz="1200" b="1" dirty="0"/>
              <a:t> </a:t>
            </a:r>
            <a:r>
              <a:rPr lang="en-US" altLang="it-IT" sz="1200" b="1" dirty="0" err="1"/>
              <a:t>të</a:t>
            </a:r>
            <a:r>
              <a:rPr lang="en-US" altLang="it-IT" sz="1200" b="1" dirty="0"/>
              <a:t> </a:t>
            </a:r>
            <a:r>
              <a:rPr lang="en-US" altLang="it-IT" sz="1200" b="1" dirty="0" err="1"/>
              <a:t>kufijve</a:t>
            </a:r>
            <a:r>
              <a:rPr lang="en-US" altLang="it-IT" sz="1200" b="1" dirty="0"/>
              <a:t> </a:t>
            </a:r>
            <a:r>
              <a:rPr lang="en-US" altLang="it-IT" sz="1200" b="1" dirty="0" err="1"/>
              <a:t>të</a:t>
            </a:r>
            <a:r>
              <a:rPr lang="en-US" altLang="it-IT" sz="1200" b="1" dirty="0"/>
              <a:t> </a:t>
            </a:r>
            <a:r>
              <a:rPr lang="en-US" altLang="it-IT" sz="1200" b="1" dirty="0" err="1"/>
              <a:t>brendshëm</a:t>
            </a:r>
            <a:r>
              <a:rPr lang="en-US" altLang="it-IT" sz="1200" b="1" dirty="0"/>
              <a:t> </a:t>
            </a:r>
            <a:r>
              <a:rPr lang="en-US" altLang="it-IT" sz="1200" b="1" dirty="0" err="1"/>
              <a:t>për</a:t>
            </a:r>
            <a:r>
              <a:rPr lang="en-US" altLang="it-IT" sz="1200" b="1" dirty="0"/>
              <a:t> </a:t>
            </a:r>
            <a:r>
              <a:rPr lang="en-US" altLang="it-IT" sz="1200" b="1" dirty="0" err="1"/>
              <a:t>personat</a:t>
            </a:r>
            <a:r>
              <a:rPr lang="en-US" altLang="it-IT" sz="1200" b="1" dirty="0"/>
              <a:t> </a:t>
            </a:r>
            <a:r>
              <a:rPr lang="en-US" altLang="it-IT" sz="1200" dirty="0" err="1"/>
              <a:t>dhe</a:t>
            </a:r>
            <a:r>
              <a:rPr lang="en-US" altLang="it-IT" sz="1200" dirty="0"/>
              <a:t> </a:t>
            </a:r>
            <a:r>
              <a:rPr lang="en-US" altLang="it-IT" sz="1200" b="1" dirty="0" err="1"/>
              <a:t>përcakton</a:t>
            </a:r>
            <a:r>
              <a:rPr lang="en-US" altLang="it-IT" sz="1200" b="1" dirty="0"/>
              <a:t> </a:t>
            </a:r>
            <a:r>
              <a:rPr lang="en-US" altLang="it-IT" sz="1200" b="1" dirty="0" err="1" smtClean="0"/>
              <a:t>një</a:t>
            </a:r>
            <a:r>
              <a:rPr lang="en-US" altLang="it-IT" sz="1200" b="1" dirty="0" smtClean="0"/>
              <a:t> </a:t>
            </a:r>
            <a:r>
              <a:rPr lang="en-US" altLang="it-IT" sz="1200" b="1" dirty="0" err="1" smtClean="0"/>
              <a:t>politikë</a:t>
            </a:r>
            <a:r>
              <a:rPr lang="en-US" altLang="it-IT" sz="1200" b="1" dirty="0" smtClean="0"/>
              <a:t> </a:t>
            </a:r>
            <a:r>
              <a:rPr lang="en-US" altLang="it-IT" sz="1200" b="1" dirty="0" err="1"/>
              <a:t>të</a:t>
            </a:r>
            <a:r>
              <a:rPr lang="en-US" altLang="it-IT" sz="1200" b="1" dirty="0"/>
              <a:t> </a:t>
            </a:r>
            <a:r>
              <a:rPr lang="en-US" altLang="it-IT" sz="1200" b="1" dirty="0" err="1"/>
              <a:t>përbashkët</a:t>
            </a:r>
            <a:r>
              <a:rPr lang="en-US" altLang="it-IT" sz="1200" b="1" dirty="0"/>
              <a:t> </a:t>
            </a:r>
            <a:r>
              <a:rPr lang="en-US" altLang="it-IT" sz="1200" b="1" dirty="0" err="1"/>
              <a:t>për</a:t>
            </a:r>
            <a:r>
              <a:rPr lang="en-US" altLang="it-IT" sz="1200" b="1" dirty="0"/>
              <a:t> </a:t>
            </a:r>
            <a:r>
              <a:rPr lang="en-US" altLang="it-IT" sz="1200" b="1" dirty="0" err="1"/>
              <a:t>azilin</a:t>
            </a:r>
            <a:r>
              <a:rPr lang="en-US" altLang="it-IT" sz="1200" b="1" dirty="0"/>
              <a:t>, </a:t>
            </a:r>
            <a:r>
              <a:rPr lang="en-US" altLang="it-IT" sz="1200" b="1" dirty="0" err="1"/>
              <a:t>imigracionin</a:t>
            </a:r>
            <a:r>
              <a:rPr lang="en-US" altLang="it-IT" sz="1200" b="1" dirty="0"/>
              <a:t> </a:t>
            </a:r>
            <a:r>
              <a:rPr lang="en-US" altLang="it-IT" sz="1200" b="1" dirty="0" err="1"/>
              <a:t>dhe</a:t>
            </a:r>
            <a:r>
              <a:rPr lang="en-US" altLang="it-IT" sz="1200" b="1" dirty="0"/>
              <a:t> </a:t>
            </a:r>
            <a:r>
              <a:rPr lang="en-US" altLang="it-IT" sz="1200" b="1" dirty="0" err="1"/>
              <a:t>kontrollin</a:t>
            </a:r>
            <a:r>
              <a:rPr lang="en-US" altLang="it-IT" sz="1200" b="1" dirty="0"/>
              <a:t> e </a:t>
            </a:r>
            <a:r>
              <a:rPr lang="en-US" altLang="it-IT" sz="1200" b="1" dirty="0" err="1"/>
              <a:t>kufijve</a:t>
            </a:r>
            <a:r>
              <a:rPr lang="en-US" altLang="it-IT" sz="1200" b="1" dirty="0"/>
              <a:t> </a:t>
            </a:r>
            <a:r>
              <a:rPr lang="en-US" altLang="it-IT" sz="1200" b="1" dirty="0" err="1"/>
              <a:t>të</a:t>
            </a:r>
            <a:r>
              <a:rPr lang="en-US" altLang="it-IT" sz="1200" b="1" dirty="0"/>
              <a:t> </a:t>
            </a:r>
            <a:r>
              <a:rPr lang="en-US" altLang="it-IT" sz="1200" b="1" dirty="0" err="1"/>
              <a:t>jashtëm</a:t>
            </a:r>
            <a:r>
              <a:rPr lang="en-US" altLang="it-IT" sz="1200" dirty="0"/>
              <a:t>, </a:t>
            </a:r>
            <a:r>
              <a:rPr lang="en-US" altLang="it-IT" sz="1200" dirty="0" err="1"/>
              <a:t>mbështetur</a:t>
            </a:r>
            <a:r>
              <a:rPr lang="en-US" altLang="it-IT" sz="1200" dirty="0"/>
              <a:t> </a:t>
            </a:r>
            <a:r>
              <a:rPr lang="en-US" altLang="it-IT" sz="1200" dirty="0" err="1" smtClean="0"/>
              <a:t>në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solidaritetin</a:t>
            </a:r>
            <a:r>
              <a:rPr lang="en-US" altLang="it-IT" sz="1200" dirty="0" smtClean="0"/>
              <a:t> </a:t>
            </a:r>
            <a:r>
              <a:rPr lang="en-US" altLang="it-IT" sz="1200" dirty="0"/>
              <a:t>midis </a:t>
            </a:r>
            <a:r>
              <a:rPr lang="en-US" altLang="it-IT" sz="1200" dirty="0" err="1"/>
              <a:t>Shteteve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Anëtare</a:t>
            </a:r>
            <a:r>
              <a:rPr lang="en-US" altLang="it-IT" sz="1200" dirty="0"/>
              <a:t>, </a:t>
            </a:r>
            <a:r>
              <a:rPr lang="en-US" altLang="it-IT" sz="1200" dirty="0" err="1"/>
              <a:t>që</a:t>
            </a:r>
            <a:r>
              <a:rPr lang="en-US" altLang="it-IT" sz="1200" dirty="0"/>
              <a:t> </a:t>
            </a:r>
            <a:r>
              <a:rPr lang="en-US" altLang="it-IT" sz="1200" dirty="0" err="1"/>
              <a:t>të</a:t>
            </a:r>
            <a:r>
              <a:rPr lang="en-US" altLang="it-IT" sz="1200" dirty="0"/>
              <a:t> </a:t>
            </a:r>
            <a:r>
              <a:rPr lang="en-US" altLang="it-IT" sz="1200" dirty="0" err="1"/>
              <a:t>jetë</a:t>
            </a:r>
            <a:r>
              <a:rPr lang="en-US" altLang="it-IT" sz="1200" dirty="0"/>
              <a:t> e </a:t>
            </a:r>
            <a:r>
              <a:rPr lang="en-US" altLang="it-IT" sz="1200" dirty="0" err="1"/>
              <a:t>drejtë</a:t>
            </a:r>
            <a:r>
              <a:rPr lang="en-US" altLang="it-IT" sz="1200" dirty="0"/>
              <a:t> </a:t>
            </a:r>
            <a:r>
              <a:rPr lang="en-US" altLang="it-IT" sz="1200" dirty="0" err="1"/>
              <a:t>kundrejt</a:t>
            </a:r>
            <a:r>
              <a:rPr lang="en-US" altLang="it-IT" sz="1200" dirty="0"/>
              <a:t> </a:t>
            </a:r>
            <a:r>
              <a:rPr lang="en-US" altLang="it-IT" sz="1200" dirty="0" err="1"/>
              <a:t>shtetasve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të</a:t>
            </a:r>
            <a:r>
              <a:rPr lang="en-US" altLang="it-IT" sz="1200" dirty="0"/>
              <a:t> </a:t>
            </a:r>
            <a:r>
              <a:rPr lang="en-US" altLang="it-IT" sz="1200" dirty="0" err="1"/>
              <a:t>vendeve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të</a:t>
            </a:r>
            <a:r>
              <a:rPr lang="en-US" altLang="it-IT" sz="1200" dirty="0"/>
              <a:t> </a:t>
            </a:r>
            <a:r>
              <a:rPr lang="en-US" altLang="it-IT" sz="1200" dirty="0" err="1"/>
              <a:t>treta</a:t>
            </a:r>
            <a:r>
              <a:rPr lang="en-US" altLang="it-IT" sz="1200" dirty="0"/>
              <a:t>. </a:t>
            </a:r>
            <a:r>
              <a:rPr lang="en-US" altLang="it-IT" sz="1200" dirty="0" err="1" smtClean="0"/>
              <a:t>Në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kuptimin</a:t>
            </a:r>
            <a:r>
              <a:rPr lang="en-US" altLang="it-IT" sz="1200" dirty="0" smtClean="0"/>
              <a:t> </a:t>
            </a:r>
            <a:r>
              <a:rPr lang="en-US" altLang="it-IT" sz="1200" dirty="0"/>
              <a:t>e </a:t>
            </a:r>
            <a:r>
              <a:rPr lang="en-US" altLang="it-IT" sz="1200" dirty="0" err="1"/>
              <a:t>këtij</a:t>
            </a:r>
            <a:r>
              <a:rPr lang="en-US" altLang="it-IT" sz="1200" dirty="0"/>
              <a:t> </a:t>
            </a:r>
            <a:r>
              <a:rPr lang="en-US" altLang="it-IT" sz="1200" dirty="0" err="1"/>
              <a:t>Titulli</a:t>
            </a:r>
            <a:r>
              <a:rPr lang="en-US" altLang="it-IT" sz="1200" dirty="0"/>
              <a:t>, </a:t>
            </a:r>
            <a:r>
              <a:rPr lang="en-US" altLang="it-IT" sz="1200" dirty="0" err="1"/>
              <a:t>personat</a:t>
            </a:r>
            <a:r>
              <a:rPr lang="en-US" altLang="it-IT" sz="1200" dirty="0"/>
              <a:t> pa </a:t>
            </a:r>
            <a:r>
              <a:rPr lang="en-US" altLang="it-IT" sz="1200" dirty="0" err="1"/>
              <a:t>shtetësi</a:t>
            </a:r>
            <a:r>
              <a:rPr lang="en-US" altLang="it-IT" sz="1200" dirty="0"/>
              <a:t> </a:t>
            </a:r>
            <a:r>
              <a:rPr lang="en-US" altLang="it-IT" sz="1200" dirty="0" err="1"/>
              <a:t>trajtohen</a:t>
            </a:r>
            <a:r>
              <a:rPr lang="en-US" altLang="it-IT" sz="1200" dirty="0"/>
              <a:t> </a:t>
            </a:r>
            <a:r>
              <a:rPr lang="en-US" altLang="it-IT" sz="1200" dirty="0" err="1"/>
              <a:t>si</a:t>
            </a:r>
            <a:r>
              <a:rPr lang="en-US" altLang="it-IT" sz="1200" dirty="0"/>
              <a:t> </a:t>
            </a:r>
            <a:r>
              <a:rPr lang="en-US" altLang="it-IT" sz="1200" dirty="0" err="1"/>
              <a:t>shtetas</a:t>
            </a:r>
            <a:r>
              <a:rPr lang="en-US" altLang="it-IT" sz="1200" dirty="0"/>
              <a:t> </a:t>
            </a:r>
            <a:r>
              <a:rPr lang="en-US" altLang="it-IT" sz="1200" dirty="0" err="1"/>
              <a:t>të</a:t>
            </a:r>
            <a:r>
              <a:rPr lang="en-US" altLang="it-IT" sz="1200" dirty="0"/>
              <a:t> </a:t>
            </a:r>
            <a:r>
              <a:rPr lang="en-US" altLang="it-IT" sz="1200" dirty="0" err="1"/>
              <a:t>vendeve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të</a:t>
            </a:r>
            <a:r>
              <a:rPr lang="en-US" altLang="it-IT" sz="1200" dirty="0"/>
              <a:t> </a:t>
            </a:r>
            <a:r>
              <a:rPr lang="en-US" altLang="it-IT" sz="1200" dirty="0" err="1"/>
              <a:t>treta</a:t>
            </a:r>
            <a:r>
              <a:rPr lang="en-US" altLang="it-IT" sz="1200" dirty="0"/>
              <a:t>.</a:t>
            </a:r>
            <a:endParaRPr lang="en-US" altLang="it-IT" sz="1200" dirty="0" smtClean="0"/>
          </a:p>
          <a:p>
            <a:pPr algn="just"/>
            <a:r>
              <a:rPr lang="en-US" altLang="it-IT" sz="1600" dirty="0" err="1" smtClean="0"/>
              <a:t>Politika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perbashket</a:t>
            </a:r>
            <a:r>
              <a:rPr lang="en-US" altLang="it-IT" sz="1600" dirty="0" smtClean="0"/>
              <a:t> BE </a:t>
            </a:r>
            <a:r>
              <a:rPr lang="en-US" altLang="it-IT" sz="1600" dirty="0" err="1" smtClean="0"/>
              <a:t>detajuar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nenet</a:t>
            </a:r>
            <a:r>
              <a:rPr lang="en-US" altLang="it-IT" sz="1600" dirty="0" smtClean="0"/>
              <a:t> 77-79 TFBE</a:t>
            </a:r>
          </a:p>
          <a:p>
            <a:pPr lvl="1" algn="just"/>
            <a:r>
              <a:rPr lang="en-US" altLang="it-IT" sz="1200" dirty="0" err="1" smtClean="0"/>
              <a:t>Kontrolli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kufinjve</a:t>
            </a:r>
            <a:endParaRPr lang="en-US" altLang="it-IT" sz="1200" dirty="0" smtClean="0"/>
          </a:p>
          <a:p>
            <a:pPr lvl="1" algn="just"/>
            <a:r>
              <a:rPr lang="en-US" altLang="it-IT" sz="1200" dirty="0" err="1" smtClean="0"/>
              <a:t>Sistem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perbashket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europian</a:t>
            </a:r>
            <a:r>
              <a:rPr lang="en-US" altLang="it-IT" sz="1200" dirty="0" smtClean="0"/>
              <a:t> per </a:t>
            </a:r>
            <a:r>
              <a:rPr lang="en-US" altLang="it-IT" sz="1200" dirty="0" err="1" smtClean="0"/>
              <a:t>azilin</a:t>
            </a:r>
            <a:endParaRPr lang="en-US" altLang="it-IT" sz="800" dirty="0" smtClean="0"/>
          </a:p>
          <a:p>
            <a:pPr lvl="1" algn="just"/>
            <a:r>
              <a:rPr lang="en-US" altLang="it-IT" sz="1200" dirty="0" err="1" smtClean="0"/>
              <a:t>Rregullimi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migrazionit</a:t>
            </a:r>
            <a:r>
              <a:rPr lang="en-US" altLang="it-IT" sz="1200" dirty="0"/>
              <a:t>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lufta</a:t>
            </a:r>
            <a:r>
              <a:rPr lang="en-US" altLang="it-IT" sz="1200" dirty="0" smtClean="0"/>
              <a:t> per </a:t>
            </a:r>
            <a:r>
              <a:rPr lang="en-US" altLang="it-IT" sz="1200" dirty="0" err="1" smtClean="0"/>
              <a:t>migracionin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parregullt</a:t>
            </a:r>
            <a:r>
              <a:rPr lang="en-US" altLang="it-IT" sz="1200" dirty="0" smtClean="0"/>
              <a:t> </a:t>
            </a:r>
          </a:p>
          <a:p>
            <a:pPr lvl="1" algn="just"/>
            <a:r>
              <a:rPr lang="en-US" altLang="it-IT" sz="1200" dirty="0" err="1" smtClean="0"/>
              <a:t>Kompetenca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gjera</a:t>
            </a:r>
            <a:r>
              <a:rPr lang="en-US" altLang="it-IT" sz="1200" dirty="0" smtClean="0"/>
              <a:t> per BE </a:t>
            </a:r>
          </a:p>
          <a:p>
            <a:pPr lvl="2" algn="just"/>
            <a:r>
              <a:rPr lang="en-US" altLang="it-IT" sz="800" dirty="0" err="1" smtClean="0"/>
              <a:t>Kompetenca</a:t>
            </a:r>
            <a:r>
              <a:rPr lang="en-US" altLang="it-IT" sz="800" dirty="0" smtClean="0"/>
              <a:t> me </a:t>
            </a:r>
            <a:r>
              <a:rPr lang="en-US" altLang="it-IT" sz="800" dirty="0" err="1" smtClean="0"/>
              <a:t>natyre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konkuruese</a:t>
            </a:r>
            <a:r>
              <a:rPr lang="en-US" altLang="it-IT" sz="800" dirty="0" smtClean="0"/>
              <a:t> me </a:t>
            </a:r>
            <a:r>
              <a:rPr lang="en-US" altLang="it-IT" sz="800" dirty="0" err="1" smtClean="0"/>
              <a:t>Shtetet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antare</a:t>
            </a:r>
            <a:r>
              <a:rPr lang="en-US" altLang="it-IT" sz="800" dirty="0" smtClean="0"/>
              <a:t> (</a:t>
            </a:r>
            <a:r>
              <a:rPr lang="en-US" altLang="it-IT" sz="800" dirty="0" err="1" smtClean="0"/>
              <a:t>mund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nxjerre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akte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se </a:t>
            </a:r>
            <a:r>
              <a:rPr lang="en-US" altLang="it-IT" sz="800" dirty="0" err="1" smtClean="0"/>
              <a:t>drejtes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dytesore</a:t>
            </a:r>
            <a:r>
              <a:rPr lang="en-US" altLang="it-IT" sz="800" dirty="0" smtClean="0"/>
              <a:t>)</a:t>
            </a:r>
          </a:p>
          <a:p>
            <a:pPr lvl="2" algn="just"/>
            <a:r>
              <a:rPr lang="en-US" altLang="it-IT" sz="800" dirty="0" err="1" smtClean="0"/>
              <a:t>Kompetenca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legjislative</a:t>
            </a:r>
            <a:r>
              <a:rPr lang="en-US" altLang="it-IT" sz="800" dirty="0" smtClean="0"/>
              <a:t> e BE </a:t>
            </a:r>
            <a:r>
              <a:rPr lang="en-US" altLang="it-IT" sz="800" dirty="0" err="1" smtClean="0"/>
              <a:t>eshte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rritur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mbas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Traktatit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Lisbones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dhe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perdoret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procedura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legjislative</a:t>
            </a:r>
            <a:r>
              <a:rPr lang="en-US" altLang="it-IT" sz="800" dirty="0" smtClean="0"/>
              <a:t> e </a:t>
            </a:r>
            <a:r>
              <a:rPr lang="en-US" altLang="it-IT" sz="800" dirty="0" err="1" smtClean="0"/>
              <a:t>zakonshme</a:t>
            </a:r>
            <a:r>
              <a:rPr lang="en-US" altLang="it-IT" sz="800" dirty="0" smtClean="0"/>
              <a:t> </a:t>
            </a:r>
          </a:p>
          <a:p>
            <a:pPr lvl="3" algn="just"/>
            <a:r>
              <a:rPr lang="en-US" altLang="it-IT" sz="400" dirty="0" err="1" smtClean="0"/>
              <a:t>Mund</a:t>
            </a:r>
            <a:r>
              <a:rPr lang="en-US" altLang="it-IT" sz="400" dirty="0" smtClean="0"/>
              <a:t> </a:t>
            </a:r>
            <a:r>
              <a:rPr lang="en-US" altLang="it-IT" sz="400" dirty="0" err="1" smtClean="0"/>
              <a:t>te</a:t>
            </a:r>
            <a:r>
              <a:rPr lang="en-US" altLang="it-IT" sz="400" dirty="0" smtClean="0"/>
              <a:t> </a:t>
            </a:r>
            <a:r>
              <a:rPr lang="en-US" altLang="it-IT" sz="400" dirty="0" err="1" smtClean="0"/>
              <a:t>vendose</a:t>
            </a:r>
            <a:r>
              <a:rPr lang="en-US" altLang="it-IT" sz="400" dirty="0" smtClean="0"/>
              <a:t> me </a:t>
            </a:r>
            <a:r>
              <a:rPr lang="en-US" altLang="it-IT" sz="400" dirty="0" err="1" smtClean="0"/>
              <a:t>legjislacion</a:t>
            </a:r>
            <a:r>
              <a:rPr lang="en-US" altLang="it-IT" sz="400" dirty="0" smtClean="0"/>
              <a:t> BE ne </a:t>
            </a:r>
            <a:r>
              <a:rPr lang="en-US" altLang="it-IT" sz="400" dirty="0" err="1" smtClean="0"/>
              <a:t>menyre</a:t>
            </a:r>
            <a:r>
              <a:rPr lang="en-US" altLang="it-IT" sz="400" dirty="0" smtClean="0"/>
              <a:t> </a:t>
            </a:r>
            <a:r>
              <a:rPr lang="en-US" altLang="it-IT" sz="400" dirty="0" err="1" smtClean="0"/>
              <a:t>te</a:t>
            </a:r>
            <a:r>
              <a:rPr lang="en-US" altLang="it-IT" sz="400" dirty="0" smtClean="0"/>
              <a:t> </a:t>
            </a:r>
            <a:r>
              <a:rPr lang="en-US" altLang="it-IT" sz="400" dirty="0" err="1" smtClean="0"/>
              <a:t>drejteperdrejte</a:t>
            </a:r>
            <a:r>
              <a:rPr lang="en-US" altLang="it-IT" sz="400" dirty="0" smtClean="0"/>
              <a:t> </a:t>
            </a:r>
            <a:r>
              <a:rPr lang="en-US" altLang="it-IT" sz="400" dirty="0" err="1" smtClean="0"/>
              <a:t>dhe</a:t>
            </a:r>
            <a:r>
              <a:rPr lang="en-US" altLang="it-IT" sz="400" dirty="0" smtClean="0"/>
              <a:t> jo </a:t>
            </a:r>
            <a:r>
              <a:rPr lang="en-US" altLang="it-IT" sz="400" dirty="0" err="1" smtClean="0"/>
              <a:t>te</a:t>
            </a:r>
            <a:r>
              <a:rPr lang="en-US" altLang="it-IT" sz="400" dirty="0" smtClean="0"/>
              <a:t> </a:t>
            </a:r>
            <a:r>
              <a:rPr lang="en-US" altLang="it-IT" sz="400" dirty="0" err="1" smtClean="0"/>
              <a:t>vendose</a:t>
            </a:r>
            <a:r>
              <a:rPr lang="en-US" altLang="it-IT" sz="400" dirty="0" smtClean="0"/>
              <a:t> </a:t>
            </a:r>
            <a:r>
              <a:rPr lang="en-US" altLang="it-IT" sz="400" dirty="0" err="1" smtClean="0"/>
              <a:t>vetem</a:t>
            </a:r>
            <a:r>
              <a:rPr lang="en-US" altLang="it-IT" sz="400" dirty="0" smtClean="0"/>
              <a:t> </a:t>
            </a:r>
            <a:r>
              <a:rPr lang="en-US" altLang="it-IT" sz="400" dirty="0" err="1" smtClean="0"/>
              <a:t>norma</a:t>
            </a:r>
            <a:r>
              <a:rPr lang="en-US" altLang="it-IT" sz="400" dirty="0" smtClean="0"/>
              <a:t> </a:t>
            </a:r>
            <a:r>
              <a:rPr lang="en-US" altLang="it-IT" sz="400" dirty="0" err="1" smtClean="0"/>
              <a:t>apo</a:t>
            </a:r>
            <a:r>
              <a:rPr lang="en-US" altLang="it-IT" sz="400" dirty="0" smtClean="0"/>
              <a:t> </a:t>
            </a:r>
            <a:r>
              <a:rPr lang="en-US" altLang="it-IT" sz="400" dirty="0" err="1" smtClean="0"/>
              <a:t>rregulla</a:t>
            </a:r>
            <a:r>
              <a:rPr lang="en-US" altLang="it-IT" sz="400" dirty="0" smtClean="0"/>
              <a:t> </a:t>
            </a:r>
            <a:r>
              <a:rPr lang="en-US" altLang="it-IT" sz="400" dirty="0" err="1" smtClean="0"/>
              <a:t>minimale</a:t>
            </a:r>
            <a:r>
              <a:rPr lang="en-US" altLang="it-IT" sz="400" dirty="0" smtClean="0"/>
              <a:t> </a:t>
            </a:r>
            <a:r>
              <a:rPr lang="en-US" altLang="it-IT" sz="400" dirty="0" err="1" smtClean="0"/>
              <a:t>harmonizuese</a:t>
            </a:r>
            <a:r>
              <a:rPr lang="en-US" altLang="it-IT" sz="400" dirty="0" smtClean="0"/>
              <a:t> </a:t>
            </a:r>
            <a:r>
              <a:rPr lang="en-US" altLang="it-IT" sz="400" dirty="0" err="1" smtClean="0"/>
              <a:t>si</a:t>
            </a:r>
            <a:r>
              <a:rPr lang="en-US" altLang="it-IT" sz="400" dirty="0"/>
              <a:t> </a:t>
            </a:r>
            <a:r>
              <a:rPr lang="en-US" altLang="it-IT" sz="400" dirty="0" smtClean="0"/>
              <a:t>me pare </a:t>
            </a:r>
          </a:p>
          <a:p>
            <a:pPr lvl="3" algn="just"/>
            <a:r>
              <a:rPr lang="en-US" altLang="it-IT" sz="400" dirty="0" err="1" smtClean="0"/>
              <a:t>Mund</a:t>
            </a:r>
            <a:r>
              <a:rPr lang="en-US" altLang="it-IT" sz="400" dirty="0" smtClean="0"/>
              <a:t> </a:t>
            </a:r>
            <a:r>
              <a:rPr lang="en-US" altLang="it-IT" sz="400" dirty="0" err="1" smtClean="0"/>
              <a:t>te</a:t>
            </a:r>
            <a:r>
              <a:rPr lang="en-US" altLang="it-IT" sz="400" dirty="0" smtClean="0"/>
              <a:t> </a:t>
            </a:r>
            <a:r>
              <a:rPr lang="en-US" altLang="it-IT" sz="400" dirty="0" err="1" smtClean="0"/>
              <a:t>marre</a:t>
            </a:r>
            <a:r>
              <a:rPr lang="en-US" altLang="it-IT" sz="400" dirty="0" smtClean="0"/>
              <a:t> masa jo </a:t>
            </a:r>
            <a:r>
              <a:rPr lang="en-US" altLang="it-IT" sz="400" dirty="0" err="1" smtClean="0"/>
              <a:t>ligjore</a:t>
            </a:r>
            <a:r>
              <a:rPr lang="en-US" altLang="it-IT" sz="400" dirty="0" smtClean="0"/>
              <a:t> ne </a:t>
            </a:r>
            <a:r>
              <a:rPr lang="en-US" altLang="it-IT" sz="400" dirty="0" err="1" smtClean="0"/>
              <a:t>lidhje</a:t>
            </a:r>
            <a:r>
              <a:rPr lang="en-US" altLang="it-IT" sz="400" dirty="0" smtClean="0"/>
              <a:t> me </a:t>
            </a:r>
            <a:r>
              <a:rPr lang="en-US" altLang="it-IT" sz="400" dirty="0" err="1" smtClean="0"/>
              <a:t>rastet</a:t>
            </a:r>
            <a:r>
              <a:rPr lang="en-US" altLang="it-IT" sz="400" dirty="0" smtClean="0"/>
              <a:t> e </a:t>
            </a:r>
            <a:r>
              <a:rPr lang="en-US" altLang="it-IT" sz="400" dirty="0" err="1" smtClean="0"/>
              <a:t>urgjences</a:t>
            </a:r>
            <a:r>
              <a:rPr lang="en-US" altLang="it-IT" sz="400" dirty="0" smtClean="0"/>
              <a:t> ne </a:t>
            </a:r>
            <a:r>
              <a:rPr lang="en-US" altLang="it-IT" sz="400" dirty="0" err="1" smtClean="0"/>
              <a:t>kete</a:t>
            </a:r>
            <a:r>
              <a:rPr lang="en-US" altLang="it-IT" sz="400" dirty="0" smtClean="0"/>
              <a:t> </a:t>
            </a:r>
            <a:r>
              <a:rPr lang="en-US" altLang="it-IT" sz="400" dirty="0" err="1" smtClean="0"/>
              <a:t>fushe</a:t>
            </a:r>
            <a:r>
              <a:rPr lang="en-US" altLang="it-IT" sz="400" dirty="0" smtClean="0"/>
              <a:t> (neni78.3 TFBE) </a:t>
            </a:r>
          </a:p>
          <a:p>
            <a:pPr lvl="4" algn="just"/>
            <a:r>
              <a:rPr lang="en-US" altLang="it-IT" sz="400" dirty="0" smtClean="0"/>
              <a:t>C- 643/15 </a:t>
            </a:r>
            <a:r>
              <a:rPr lang="en-US" altLang="it-IT" sz="400" dirty="0" err="1" smtClean="0"/>
              <a:t>dhe</a:t>
            </a:r>
            <a:r>
              <a:rPr lang="en-US" altLang="it-IT" sz="400" dirty="0" smtClean="0"/>
              <a:t> C-647/15 </a:t>
            </a:r>
            <a:r>
              <a:rPr lang="en-US" altLang="it-IT" sz="400" dirty="0" err="1" smtClean="0"/>
              <a:t>Sllovaki</a:t>
            </a:r>
            <a:r>
              <a:rPr lang="en-US" altLang="it-IT" sz="400" dirty="0" smtClean="0"/>
              <a:t> </a:t>
            </a:r>
            <a:r>
              <a:rPr lang="en-US" altLang="it-IT" sz="400" dirty="0" err="1" smtClean="0"/>
              <a:t>dhe</a:t>
            </a:r>
            <a:r>
              <a:rPr lang="en-US" altLang="it-IT" sz="400" dirty="0" smtClean="0"/>
              <a:t> </a:t>
            </a:r>
            <a:r>
              <a:rPr lang="en-US" altLang="it-IT" sz="400" dirty="0" err="1" smtClean="0"/>
              <a:t>Hungari</a:t>
            </a:r>
            <a:r>
              <a:rPr lang="en-US" altLang="it-IT" sz="400" dirty="0" smtClean="0"/>
              <a:t> vs. </a:t>
            </a:r>
            <a:r>
              <a:rPr lang="en-US" altLang="it-IT" sz="400" dirty="0" err="1" smtClean="0"/>
              <a:t>Keshilli</a:t>
            </a:r>
            <a:r>
              <a:rPr lang="en-US" altLang="it-IT" sz="400" dirty="0" smtClean="0"/>
              <a:t> </a:t>
            </a:r>
            <a:r>
              <a:rPr lang="en-US" altLang="it-IT" sz="400" dirty="0" err="1" smtClean="0"/>
              <a:t>pika</a:t>
            </a:r>
            <a:r>
              <a:rPr lang="en-US" altLang="it-IT" sz="400" dirty="0"/>
              <a:t> </a:t>
            </a:r>
            <a:r>
              <a:rPr lang="en-US" altLang="it-IT" sz="400" dirty="0" smtClean="0"/>
              <a:t>57-66</a:t>
            </a:r>
          </a:p>
          <a:p>
            <a:pPr lvl="1" algn="just"/>
            <a:r>
              <a:rPr lang="en-US" altLang="it-IT" sz="1200" dirty="0" err="1" smtClean="0"/>
              <a:t>Keto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nene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kane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natyre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programatike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nuk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kane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efekt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direkt</a:t>
            </a:r>
            <a:r>
              <a:rPr lang="en-US" altLang="it-IT" sz="1200" dirty="0" smtClean="0"/>
              <a:t> </a:t>
            </a:r>
          </a:p>
          <a:p>
            <a:pPr lvl="2" algn="just"/>
            <a:r>
              <a:rPr lang="en-US" altLang="it-IT" sz="800" dirty="0" err="1" smtClean="0"/>
              <a:t>Permbushen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parashikimet</a:t>
            </a:r>
            <a:r>
              <a:rPr lang="en-US" altLang="it-IT" sz="800" dirty="0" smtClean="0"/>
              <a:t> me </a:t>
            </a:r>
            <a:r>
              <a:rPr lang="en-US" altLang="it-IT" sz="800" dirty="0" err="1" smtClean="0"/>
              <a:t>legjislacion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dytesor</a:t>
            </a:r>
            <a:r>
              <a:rPr lang="en-US" altLang="it-IT" sz="800" dirty="0" smtClean="0"/>
              <a:t> (</a:t>
            </a:r>
            <a:r>
              <a:rPr lang="en-US" altLang="it-IT" sz="800" dirty="0" err="1" smtClean="0"/>
              <a:t>Rregullore</a:t>
            </a:r>
            <a:r>
              <a:rPr lang="en-US" altLang="it-IT" sz="800" dirty="0" smtClean="0"/>
              <a:t> e </a:t>
            </a:r>
            <a:r>
              <a:rPr lang="en-US" altLang="it-IT" sz="800" dirty="0" err="1" smtClean="0"/>
              <a:t>Direktiva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apo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Vendime</a:t>
            </a:r>
            <a:r>
              <a:rPr lang="en-US" altLang="it-IT" sz="800" dirty="0" smtClean="0"/>
              <a:t>)</a:t>
            </a:r>
          </a:p>
          <a:p>
            <a:pPr lvl="2" algn="just"/>
            <a:endParaRPr lang="en-US" altLang="it-IT" sz="800" dirty="0" smtClean="0"/>
          </a:p>
          <a:p>
            <a:pPr algn="just"/>
            <a:endParaRPr lang="en-US" altLang="it-IT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76261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20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2800" dirty="0" smtClean="0"/>
              <a:t>Te huajt me </a:t>
            </a:r>
            <a:r>
              <a:rPr lang="it-IT" sz="2800" dirty="0" smtClean="0">
                <a:solidFill>
                  <a:srgbClr val="FF0000"/>
                </a:solidFill>
              </a:rPr>
              <a:t>qendrim te paligjshem II</a:t>
            </a:r>
            <a:endParaRPr lang="it-IT" sz="4000" dirty="0">
              <a:solidFill>
                <a:srgbClr val="FF0000"/>
              </a:solidFill>
            </a:endParaRPr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395536" y="912738"/>
            <a:ext cx="8507288" cy="546564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it-IT" sz="2000" dirty="0" err="1" smtClean="0"/>
              <a:t>Procedura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riatdhesimit</a:t>
            </a:r>
            <a:r>
              <a:rPr lang="en-US" altLang="it-IT" sz="2000" dirty="0" smtClean="0"/>
              <a:t> </a:t>
            </a:r>
            <a:endParaRPr lang="en-US" altLang="it-IT" sz="900" dirty="0" smtClean="0"/>
          </a:p>
          <a:p>
            <a:pPr lvl="1"/>
            <a:r>
              <a:rPr lang="en-US" altLang="it-IT" sz="1700" dirty="0" err="1" smtClean="0"/>
              <a:t>Evidentimi</a:t>
            </a:r>
            <a:r>
              <a:rPr lang="en-US" altLang="it-IT" sz="1700" dirty="0" smtClean="0"/>
              <a:t> </a:t>
            </a:r>
            <a:r>
              <a:rPr lang="en-US" altLang="it-IT" sz="1700" dirty="0" err="1" smtClean="0"/>
              <a:t>i</a:t>
            </a:r>
            <a:r>
              <a:rPr lang="en-US" altLang="it-IT" sz="1700" dirty="0" smtClean="0"/>
              <a:t> </a:t>
            </a:r>
            <a:r>
              <a:rPr lang="en-US" altLang="it-IT" sz="1700" dirty="0" err="1" smtClean="0"/>
              <a:t>qendrimit</a:t>
            </a:r>
            <a:r>
              <a:rPr lang="en-US" altLang="it-IT" sz="1700" dirty="0" smtClean="0"/>
              <a:t> </a:t>
            </a:r>
            <a:r>
              <a:rPr lang="en-US" altLang="it-IT" sz="1700" dirty="0" err="1" smtClean="0"/>
              <a:t>te</a:t>
            </a:r>
            <a:r>
              <a:rPr lang="en-US" altLang="it-IT" sz="1700" dirty="0" smtClean="0"/>
              <a:t> </a:t>
            </a:r>
            <a:r>
              <a:rPr lang="en-US" altLang="it-IT" sz="1700" dirty="0" err="1" smtClean="0"/>
              <a:t>parregullt</a:t>
            </a:r>
            <a:r>
              <a:rPr lang="en-US" altLang="it-IT" sz="1700" dirty="0" smtClean="0"/>
              <a:t> </a:t>
            </a:r>
            <a:r>
              <a:rPr lang="en-US" altLang="it-IT" sz="1700" dirty="0" err="1" smtClean="0"/>
              <a:t>apo</a:t>
            </a:r>
            <a:r>
              <a:rPr lang="en-US" altLang="it-IT" sz="1700" dirty="0" smtClean="0"/>
              <a:t> </a:t>
            </a:r>
            <a:r>
              <a:rPr lang="en-US" altLang="it-IT" sz="1700" dirty="0" err="1" smtClean="0"/>
              <a:t>hyrjes</a:t>
            </a:r>
            <a:r>
              <a:rPr lang="en-US" altLang="it-IT" sz="1700" dirty="0" smtClean="0"/>
              <a:t> se </a:t>
            </a:r>
            <a:r>
              <a:rPr lang="en-US" altLang="it-IT" sz="1700" dirty="0" err="1" smtClean="0"/>
              <a:t>parregullt</a:t>
            </a:r>
            <a:r>
              <a:rPr lang="en-US" altLang="it-IT" sz="1700" dirty="0" smtClean="0"/>
              <a:t> </a:t>
            </a:r>
          </a:p>
          <a:p>
            <a:pPr lvl="1"/>
            <a:r>
              <a:rPr lang="en-US" altLang="it-IT" sz="1700" dirty="0" err="1" smtClean="0"/>
              <a:t>Vendimi</a:t>
            </a:r>
            <a:r>
              <a:rPr lang="en-US" altLang="it-IT" sz="1700" dirty="0" smtClean="0"/>
              <a:t> </a:t>
            </a:r>
            <a:r>
              <a:rPr lang="en-US" altLang="it-IT" sz="1700" dirty="0" err="1" smtClean="0"/>
              <a:t>i</a:t>
            </a:r>
            <a:r>
              <a:rPr lang="en-US" altLang="it-IT" sz="1700" dirty="0" smtClean="0"/>
              <a:t> </a:t>
            </a:r>
            <a:r>
              <a:rPr lang="en-US" altLang="it-IT" sz="1700" dirty="0" err="1" smtClean="0"/>
              <a:t>riatdhesimit</a:t>
            </a:r>
            <a:r>
              <a:rPr lang="en-US" altLang="it-IT" sz="1700" dirty="0" smtClean="0"/>
              <a:t> </a:t>
            </a:r>
            <a:r>
              <a:rPr lang="en-US" altLang="it-IT" sz="1700" dirty="0" err="1" smtClean="0"/>
              <a:t>nga</a:t>
            </a:r>
            <a:r>
              <a:rPr lang="en-US" altLang="it-IT" sz="1700" dirty="0" smtClean="0"/>
              <a:t> </a:t>
            </a:r>
            <a:r>
              <a:rPr lang="en-US" altLang="it-IT" sz="1700" dirty="0" err="1" smtClean="0"/>
              <a:t>Shteti</a:t>
            </a:r>
            <a:r>
              <a:rPr lang="en-US" altLang="it-IT" sz="1700" dirty="0" smtClean="0"/>
              <a:t> </a:t>
            </a:r>
            <a:r>
              <a:rPr lang="en-US" altLang="it-IT" sz="1700" dirty="0" err="1" smtClean="0"/>
              <a:t>antar</a:t>
            </a:r>
            <a:r>
              <a:rPr lang="en-US" altLang="it-IT" sz="1700" dirty="0" smtClean="0"/>
              <a:t> </a:t>
            </a:r>
          </a:p>
          <a:p>
            <a:pPr lvl="2"/>
            <a:r>
              <a:rPr lang="en-US" altLang="it-IT" sz="1300" dirty="0" smtClean="0"/>
              <a:t>Procedure administrative </a:t>
            </a:r>
            <a:r>
              <a:rPr lang="en-US" altLang="it-IT" sz="1300" dirty="0" err="1" smtClean="0"/>
              <a:t>apo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gjyqesore</a:t>
            </a:r>
            <a:endParaRPr lang="en-US" altLang="it-IT" sz="1300" dirty="0" smtClean="0"/>
          </a:p>
          <a:p>
            <a:pPr lvl="2"/>
            <a:r>
              <a:rPr lang="en-US" altLang="it-IT" sz="1300" dirty="0" smtClean="0"/>
              <a:t>E </a:t>
            </a:r>
            <a:r>
              <a:rPr lang="en-US" altLang="it-IT" sz="1300" dirty="0" err="1" smtClean="0"/>
              <a:t>drejta</a:t>
            </a:r>
            <a:r>
              <a:rPr lang="en-US" altLang="it-IT" sz="1300" dirty="0" smtClean="0"/>
              <a:t> per </a:t>
            </a:r>
            <a:r>
              <a:rPr lang="en-US" altLang="it-IT" sz="1300" dirty="0" err="1" smtClean="0"/>
              <a:t>tu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degjuar</a:t>
            </a:r>
            <a:r>
              <a:rPr lang="en-US" altLang="it-IT" sz="1300" dirty="0" smtClean="0"/>
              <a:t> </a:t>
            </a:r>
          </a:p>
          <a:p>
            <a:pPr lvl="2"/>
            <a:r>
              <a:rPr lang="en-US" altLang="it-IT" sz="1300" dirty="0" err="1" smtClean="0"/>
              <a:t>Kerkuesi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duhet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te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jete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bashkepunes</a:t>
            </a:r>
            <a:r>
              <a:rPr lang="en-US" altLang="it-IT" sz="1300" dirty="0" smtClean="0"/>
              <a:t> me </a:t>
            </a:r>
            <a:r>
              <a:rPr lang="en-US" altLang="it-IT" sz="1300" dirty="0" err="1" smtClean="0"/>
              <a:t>autoritetet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kombetare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gjate</a:t>
            </a:r>
            <a:r>
              <a:rPr lang="en-US" altLang="it-IT" sz="1300" dirty="0" smtClean="0"/>
              <a:t> procedures</a:t>
            </a:r>
          </a:p>
          <a:p>
            <a:pPr lvl="1"/>
            <a:r>
              <a:rPr lang="en-US" altLang="it-IT" sz="1700" dirty="0" err="1" smtClean="0"/>
              <a:t>Vendimi</a:t>
            </a:r>
            <a:r>
              <a:rPr lang="en-US" altLang="it-IT" sz="1700" dirty="0" smtClean="0"/>
              <a:t> </a:t>
            </a:r>
            <a:r>
              <a:rPr lang="en-US" altLang="it-IT" sz="1700" dirty="0" err="1" smtClean="0"/>
              <a:t>duhet</a:t>
            </a:r>
            <a:r>
              <a:rPr lang="en-US" altLang="it-IT" sz="1700" dirty="0" smtClean="0"/>
              <a:t> </a:t>
            </a:r>
            <a:r>
              <a:rPr lang="en-US" altLang="it-IT" sz="1700" dirty="0" err="1" smtClean="0"/>
              <a:t>ti</a:t>
            </a:r>
            <a:r>
              <a:rPr lang="en-US" altLang="it-IT" sz="1700" dirty="0" smtClean="0"/>
              <a:t> jape </a:t>
            </a:r>
            <a:r>
              <a:rPr lang="en-US" altLang="it-IT" sz="1700" dirty="0" err="1" smtClean="0"/>
              <a:t>kohe</a:t>
            </a:r>
            <a:r>
              <a:rPr lang="en-US" altLang="it-IT" sz="1700" dirty="0" smtClean="0"/>
              <a:t> </a:t>
            </a:r>
            <a:r>
              <a:rPr lang="en-US" altLang="it-IT" sz="1700" dirty="0" err="1" smtClean="0"/>
              <a:t>te</a:t>
            </a:r>
            <a:r>
              <a:rPr lang="en-US" altLang="it-IT" sz="1700" dirty="0" smtClean="0"/>
              <a:t> </a:t>
            </a:r>
            <a:r>
              <a:rPr lang="en-US" altLang="it-IT" sz="1700" dirty="0" err="1" smtClean="0"/>
              <a:t>mjaftueshme</a:t>
            </a:r>
            <a:r>
              <a:rPr lang="en-US" altLang="it-IT" sz="1700" dirty="0" smtClean="0"/>
              <a:t> per </a:t>
            </a:r>
            <a:r>
              <a:rPr lang="en-US" altLang="it-IT" sz="1700" dirty="0" err="1" smtClean="0"/>
              <a:t>riatdhesimin</a:t>
            </a:r>
            <a:r>
              <a:rPr lang="en-US" altLang="it-IT" sz="1700" dirty="0" smtClean="0"/>
              <a:t> </a:t>
            </a:r>
            <a:r>
              <a:rPr lang="en-US" altLang="it-IT" sz="1700" dirty="0" err="1" smtClean="0"/>
              <a:t>vullnetar</a:t>
            </a:r>
            <a:r>
              <a:rPr lang="en-US" altLang="it-IT" sz="1700" dirty="0" smtClean="0"/>
              <a:t> </a:t>
            </a:r>
            <a:r>
              <a:rPr lang="en-US" altLang="it-IT" sz="1700" dirty="0" err="1" smtClean="0"/>
              <a:t>kerkuesit</a:t>
            </a:r>
            <a:r>
              <a:rPr lang="en-US" altLang="it-IT" sz="1700" dirty="0" smtClean="0"/>
              <a:t> </a:t>
            </a:r>
          </a:p>
          <a:p>
            <a:pPr lvl="2"/>
            <a:r>
              <a:rPr lang="en-US" altLang="it-IT" sz="1200" dirty="0" err="1" smtClean="0"/>
              <a:t>Mund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merren</a:t>
            </a:r>
            <a:r>
              <a:rPr lang="en-US" altLang="it-IT" sz="1200" dirty="0" smtClean="0"/>
              <a:t> masa </a:t>
            </a:r>
            <a:r>
              <a:rPr lang="en-US" altLang="it-IT" sz="1200" dirty="0" err="1" smtClean="0"/>
              <a:t>nga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Shteti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antar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qe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mos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kete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rrezik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largimi</a:t>
            </a:r>
            <a:r>
              <a:rPr lang="en-US" altLang="it-IT" sz="1200" dirty="0"/>
              <a:t> </a:t>
            </a:r>
            <a:r>
              <a:rPr lang="en-US" altLang="it-IT" sz="1200" dirty="0" err="1" smtClean="0"/>
              <a:t>gjate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kohes</a:t>
            </a:r>
            <a:r>
              <a:rPr lang="en-US" altLang="it-IT" sz="1200" dirty="0" smtClean="0"/>
              <a:t> se </a:t>
            </a:r>
            <a:r>
              <a:rPr lang="en-US" altLang="it-IT" sz="1200" dirty="0" err="1" smtClean="0"/>
              <a:t>lejuar</a:t>
            </a:r>
            <a:r>
              <a:rPr lang="en-US" altLang="it-IT" sz="1200" dirty="0" smtClean="0"/>
              <a:t> per </a:t>
            </a:r>
            <a:r>
              <a:rPr lang="en-US" altLang="it-IT" sz="1200" dirty="0" err="1" smtClean="0"/>
              <a:t>riatdhesim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vullnetar</a:t>
            </a:r>
            <a:r>
              <a:rPr lang="en-US" altLang="it-IT" sz="1200" dirty="0"/>
              <a:t> </a:t>
            </a:r>
            <a:r>
              <a:rPr lang="en-US" altLang="it-IT" sz="1200" dirty="0" err="1" smtClean="0"/>
              <a:t>apo</a:t>
            </a:r>
            <a:r>
              <a:rPr lang="en-US" altLang="it-IT" sz="1200" dirty="0" smtClean="0"/>
              <a:t> ne </a:t>
            </a:r>
            <a:r>
              <a:rPr lang="en-US" altLang="it-IT" sz="1200" dirty="0" err="1" smtClean="0"/>
              <a:t>rastet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rrezikut</a:t>
            </a:r>
            <a:r>
              <a:rPr lang="en-US" altLang="it-IT" sz="1200" dirty="0" smtClean="0"/>
              <a:t> per </a:t>
            </a:r>
            <a:r>
              <a:rPr lang="en-US" altLang="it-IT" sz="1200" dirty="0" err="1" smtClean="0"/>
              <a:t>rendin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publik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sigurine</a:t>
            </a:r>
            <a:r>
              <a:rPr lang="en-US" altLang="it-IT" sz="1200" dirty="0" smtClean="0"/>
              <a:t> </a:t>
            </a:r>
          </a:p>
          <a:p>
            <a:pPr lvl="1"/>
            <a:r>
              <a:rPr lang="en-US" altLang="it-IT" sz="1700" dirty="0" err="1" smtClean="0"/>
              <a:t>Ndalimi</a:t>
            </a:r>
            <a:r>
              <a:rPr lang="en-US" altLang="it-IT" sz="1700" dirty="0" smtClean="0"/>
              <a:t> </a:t>
            </a:r>
            <a:r>
              <a:rPr lang="en-US" altLang="it-IT" sz="1700" dirty="0" err="1" smtClean="0"/>
              <a:t>i</a:t>
            </a:r>
            <a:r>
              <a:rPr lang="en-US" altLang="it-IT" sz="1700" dirty="0" smtClean="0"/>
              <a:t> </a:t>
            </a:r>
            <a:r>
              <a:rPr lang="en-US" altLang="it-IT" sz="1700" dirty="0" err="1" smtClean="0"/>
              <a:t>hyrjes</a:t>
            </a:r>
            <a:r>
              <a:rPr lang="en-US" altLang="it-IT" sz="1700" dirty="0" smtClean="0"/>
              <a:t> ne BE (</a:t>
            </a:r>
            <a:r>
              <a:rPr lang="en-US" altLang="it-IT" sz="1700" dirty="0" err="1" smtClean="0"/>
              <a:t>neni</a:t>
            </a:r>
            <a:r>
              <a:rPr lang="en-US" altLang="it-IT" sz="1700" dirty="0" smtClean="0"/>
              <a:t> 11) </a:t>
            </a:r>
            <a:r>
              <a:rPr lang="en-US" altLang="it-IT" sz="1700" dirty="0" err="1" smtClean="0"/>
              <a:t>i</a:t>
            </a:r>
            <a:r>
              <a:rPr lang="en-US" altLang="it-IT" sz="1700" dirty="0" smtClean="0"/>
              <a:t> </a:t>
            </a:r>
            <a:r>
              <a:rPr lang="en-US" altLang="it-IT" sz="1700" dirty="0" err="1" smtClean="0"/>
              <a:t>marre</a:t>
            </a:r>
            <a:r>
              <a:rPr lang="en-US" altLang="it-IT" sz="1700" dirty="0" smtClean="0"/>
              <a:t> me </a:t>
            </a:r>
            <a:r>
              <a:rPr lang="en-US" altLang="it-IT" sz="1700" dirty="0" err="1" smtClean="0"/>
              <a:t>vendimin</a:t>
            </a:r>
            <a:r>
              <a:rPr lang="en-US" altLang="it-IT" sz="1700" dirty="0" smtClean="0"/>
              <a:t> e </a:t>
            </a:r>
            <a:r>
              <a:rPr lang="en-US" altLang="it-IT" sz="1700" dirty="0" err="1" smtClean="0"/>
              <a:t>riatdhesimit</a:t>
            </a:r>
            <a:r>
              <a:rPr lang="en-US" altLang="it-IT" sz="1700" dirty="0" smtClean="0"/>
              <a:t> </a:t>
            </a:r>
          </a:p>
          <a:p>
            <a:pPr lvl="2"/>
            <a:r>
              <a:rPr lang="en-US" altLang="it-IT" sz="1200" dirty="0" smtClean="0"/>
              <a:t>Kur </a:t>
            </a:r>
            <a:r>
              <a:rPr lang="en-US" altLang="it-IT" sz="1200" dirty="0" err="1" smtClean="0"/>
              <a:t>nuk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zbatohet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riatdhesimi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vullnetar</a:t>
            </a:r>
            <a:r>
              <a:rPr lang="en-US" altLang="it-IT" sz="1200" dirty="0" smtClean="0"/>
              <a:t> </a:t>
            </a:r>
          </a:p>
          <a:p>
            <a:pPr lvl="2"/>
            <a:r>
              <a:rPr lang="en-US" altLang="it-IT" sz="1200" dirty="0" smtClean="0"/>
              <a:t>Jo me e </a:t>
            </a:r>
            <a:r>
              <a:rPr lang="en-US" altLang="it-IT" sz="1200" dirty="0" err="1" smtClean="0"/>
              <a:t>gjate</a:t>
            </a:r>
            <a:r>
              <a:rPr lang="en-US" altLang="it-IT" sz="1200" dirty="0" smtClean="0"/>
              <a:t> se 5 </a:t>
            </a:r>
            <a:r>
              <a:rPr lang="en-US" altLang="it-IT" sz="1200" dirty="0" err="1" smtClean="0"/>
              <a:t>vite</a:t>
            </a:r>
            <a:endParaRPr lang="en-US" altLang="it-IT" sz="1200" dirty="0" smtClean="0"/>
          </a:p>
          <a:p>
            <a:pPr lvl="2"/>
            <a:r>
              <a:rPr lang="en-US" altLang="it-IT" sz="1200" dirty="0"/>
              <a:t>C-806/18 JZ </a:t>
            </a:r>
            <a:r>
              <a:rPr lang="en-US" altLang="it-IT" sz="1200" dirty="0" err="1"/>
              <a:t>pika</a:t>
            </a:r>
            <a:r>
              <a:rPr lang="en-US" altLang="it-IT" sz="1200" dirty="0"/>
              <a:t> </a:t>
            </a:r>
            <a:r>
              <a:rPr lang="en-US" altLang="it-IT" sz="1200" dirty="0" smtClean="0"/>
              <a:t>32</a:t>
            </a:r>
          </a:p>
          <a:p>
            <a:pPr lvl="1"/>
            <a:r>
              <a:rPr lang="en-US" altLang="it-IT" sz="1700" dirty="0" err="1" smtClean="0"/>
              <a:t>Largimi</a:t>
            </a:r>
            <a:r>
              <a:rPr lang="en-US" altLang="it-IT" sz="1700" dirty="0" smtClean="0"/>
              <a:t> me masa </a:t>
            </a:r>
            <a:r>
              <a:rPr lang="en-US" altLang="it-IT" sz="1700" dirty="0" err="1" smtClean="0"/>
              <a:t>shtrenguese</a:t>
            </a:r>
            <a:r>
              <a:rPr lang="en-US" altLang="it-IT" sz="1700" dirty="0" smtClean="0"/>
              <a:t> </a:t>
            </a:r>
            <a:r>
              <a:rPr lang="en-US" altLang="it-IT" sz="1700" dirty="0" err="1" smtClean="0"/>
              <a:t>detyruese</a:t>
            </a:r>
            <a:r>
              <a:rPr lang="en-US" altLang="it-IT" sz="1700" dirty="0" smtClean="0"/>
              <a:t> </a:t>
            </a:r>
            <a:r>
              <a:rPr lang="en-US" altLang="it-IT" sz="1700" dirty="0" err="1" smtClean="0"/>
              <a:t>nga</a:t>
            </a:r>
            <a:r>
              <a:rPr lang="en-US" altLang="it-IT" sz="1700" dirty="0" smtClean="0"/>
              <a:t> </a:t>
            </a:r>
            <a:r>
              <a:rPr lang="en-US" altLang="it-IT" sz="1700" dirty="0" err="1" smtClean="0"/>
              <a:t>Shteti</a:t>
            </a:r>
            <a:r>
              <a:rPr lang="en-US" altLang="it-IT" sz="1700" dirty="0" smtClean="0"/>
              <a:t> </a:t>
            </a:r>
            <a:r>
              <a:rPr lang="en-US" altLang="it-IT" sz="1700" dirty="0" err="1" smtClean="0"/>
              <a:t>antar</a:t>
            </a:r>
            <a:r>
              <a:rPr lang="en-US" altLang="it-IT" sz="1700" dirty="0" smtClean="0"/>
              <a:t> </a:t>
            </a:r>
          </a:p>
          <a:p>
            <a:pPr lvl="2"/>
            <a:r>
              <a:rPr lang="en-US" altLang="it-IT" sz="1300" dirty="0" err="1" smtClean="0"/>
              <a:t>Ndihme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dhe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nga</a:t>
            </a:r>
            <a:r>
              <a:rPr lang="en-US" altLang="it-IT" sz="1300" dirty="0" smtClean="0"/>
              <a:t> FRONTEX </a:t>
            </a:r>
          </a:p>
          <a:p>
            <a:pPr lvl="2"/>
            <a:r>
              <a:rPr lang="en-US" altLang="it-IT" sz="1300" dirty="0" err="1" smtClean="0"/>
              <a:t>Mund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te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jene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dhe</a:t>
            </a:r>
            <a:r>
              <a:rPr lang="en-US" altLang="it-IT" sz="1300" dirty="0" smtClean="0"/>
              <a:t> masa </a:t>
            </a:r>
            <a:r>
              <a:rPr lang="en-US" altLang="it-IT" sz="1300" dirty="0" err="1" smtClean="0"/>
              <a:t>ndaluese</a:t>
            </a:r>
            <a:r>
              <a:rPr lang="en-US" altLang="it-IT" sz="1300" dirty="0" smtClean="0"/>
              <a:t> e </a:t>
            </a:r>
            <a:r>
              <a:rPr lang="en-US" altLang="it-IT" sz="1300" dirty="0" err="1" smtClean="0"/>
              <a:t>privuese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te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lirise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personale</a:t>
            </a:r>
            <a:r>
              <a:rPr lang="en-US" altLang="it-IT" sz="1300" dirty="0" smtClean="0"/>
              <a:t> </a:t>
            </a:r>
          </a:p>
          <a:p>
            <a:pPr lvl="3"/>
            <a:r>
              <a:rPr lang="en-US" altLang="it-IT" sz="900" dirty="0" err="1" smtClean="0"/>
              <a:t>Te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jete</a:t>
            </a:r>
            <a:r>
              <a:rPr lang="en-US" altLang="it-IT" sz="900" dirty="0" smtClean="0"/>
              <a:t> me </a:t>
            </a:r>
            <a:r>
              <a:rPr lang="en-US" altLang="it-IT" sz="900" dirty="0" err="1" smtClean="0"/>
              <a:t>kohezgjatje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sa</a:t>
            </a:r>
            <a:r>
              <a:rPr lang="en-US" altLang="it-IT" sz="900" dirty="0" smtClean="0"/>
              <a:t> me </a:t>
            </a:r>
            <a:r>
              <a:rPr lang="en-US" altLang="it-IT" sz="900" dirty="0" err="1" smtClean="0"/>
              <a:t>te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vogel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te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mundshme</a:t>
            </a:r>
            <a:endParaRPr lang="en-US" altLang="it-IT" sz="900" dirty="0" smtClean="0"/>
          </a:p>
          <a:p>
            <a:pPr lvl="1"/>
            <a:r>
              <a:rPr lang="en-US" altLang="it-IT" sz="1700" dirty="0" err="1" smtClean="0"/>
              <a:t>Mbajtja</a:t>
            </a:r>
            <a:r>
              <a:rPr lang="en-US" altLang="it-IT" sz="1700" dirty="0" smtClean="0"/>
              <a:t> </a:t>
            </a:r>
            <a:r>
              <a:rPr lang="en-US" altLang="it-IT" sz="1700" dirty="0" err="1" smtClean="0"/>
              <a:t>duhet</a:t>
            </a:r>
            <a:r>
              <a:rPr lang="en-US" altLang="it-IT" sz="1700" dirty="0" smtClean="0"/>
              <a:t> </a:t>
            </a:r>
            <a:r>
              <a:rPr lang="en-US" altLang="it-IT" sz="1700" dirty="0" err="1" smtClean="0"/>
              <a:t>te</a:t>
            </a:r>
            <a:r>
              <a:rPr lang="en-US" altLang="it-IT" sz="1700" dirty="0" smtClean="0"/>
              <a:t> </a:t>
            </a:r>
            <a:r>
              <a:rPr lang="en-US" altLang="it-IT" sz="1700" dirty="0" err="1" smtClean="0"/>
              <a:t>kryhet</a:t>
            </a:r>
            <a:r>
              <a:rPr lang="en-US" altLang="it-IT" sz="1700" dirty="0" smtClean="0"/>
              <a:t> ne </a:t>
            </a:r>
            <a:r>
              <a:rPr lang="en-US" altLang="it-IT" sz="1700" dirty="0" err="1" smtClean="0"/>
              <a:t>vende</a:t>
            </a:r>
            <a:r>
              <a:rPr lang="en-US" altLang="it-IT" sz="1700" dirty="0" smtClean="0"/>
              <a:t> </a:t>
            </a:r>
            <a:r>
              <a:rPr lang="en-US" altLang="it-IT" sz="1700" dirty="0" err="1" smtClean="0"/>
              <a:t>te</a:t>
            </a:r>
            <a:r>
              <a:rPr lang="en-US" altLang="it-IT" sz="1700" dirty="0" smtClean="0"/>
              <a:t> </a:t>
            </a:r>
            <a:r>
              <a:rPr lang="en-US" altLang="it-IT" sz="1700" dirty="0" err="1" smtClean="0"/>
              <a:t>qendrimit</a:t>
            </a:r>
            <a:r>
              <a:rPr lang="en-US" altLang="it-IT" sz="1700" dirty="0" smtClean="0"/>
              <a:t> </a:t>
            </a:r>
            <a:r>
              <a:rPr lang="en-US" altLang="it-IT" sz="1700" dirty="0" err="1" smtClean="0"/>
              <a:t>te</a:t>
            </a:r>
            <a:r>
              <a:rPr lang="en-US" altLang="it-IT" sz="1700" dirty="0" smtClean="0"/>
              <a:t> </a:t>
            </a:r>
            <a:r>
              <a:rPr lang="en-US" altLang="it-IT" sz="1700" dirty="0" err="1" smtClean="0"/>
              <a:t>perkohshem</a:t>
            </a:r>
            <a:endParaRPr lang="en-US" altLang="it-IT" sz="1700" dirty="0" smtClean="0"/>
          </a:p>
          <a:p>
            <a:pPr lvl="2"/>
            <a:r>
              <a:rPr lang="en-US" altLang="it-IT" sz="1300" dirty="0" smtClean="0"/>
              <a:t>Ne </a:t>
            </a:r>
            <a:r>
              <a:rPr lang="en-US" altLang="it-IT" sz="1300" dirty="0" err="1" smtClean="0"/>
              <a:t>raste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pamundesie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edhe</a:t>
            </a:r>
            <a:r>
              <a:rPr lang="en-US" altLang="it-IT" sz="1300" dirty="0" smtClean="0"/>
              <a:t> ne </a:t>
            </a:r>
            <a:r>
              <a:rPr lang="en-US" altLang="it-IT" sz="1300" dirty="0" err="1" smtClean="0"/>
              <a:t>institutet</a:t>
            </a:r>
            <a:r>
              <a:rPr lang="en-US" altLang="it-IT" sz="1300" dirty="0" smtClean="0"/>
              <a:t> e </a:t>
            </a:r>
            <a:r>
              <a:rPr lang="en-US" altLang="it-IT" sz="1300" dirty="0" err="1" smtClean="0"/>
              <a:t>vuajtjes</a:t>
            </a:r>
            <a:r>
              <a:rPr lang="en-US" altLang="it-IT" sz="1300" dirty="0" smtClean="0"/>
              <a:t> se </a:t>
            </a:r>
            <a:r>
              <a:rPr lang="en-US" altLang="it-IT" sz="1300" dirty="0" err="1" smtClean="0"/>
              <a:t>denimit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por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te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ndare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nga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te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burgosurit</a:t>
            </a:r>
            <a:r>
              <a:rPr lang="en-US" altLang="it-IT" sz="1300" dirty="0" smtClean="0"/>
              <a:t> e </a:t>
            </a:r>
            <a:r>
              <a:rPr lang="en-US" altLang="it-IT" sz="1300" dirty="0" err="1" smtClean="0"/>
              <a:t>tjere</a:t>
            </a:r>
            <a:endParaRPr lang="en-US" altLang="it-IT" sz="1300" dirty="0" smtClean="0"/>
          </a:p>
          <a:p>
            <a:pPr lvl="3"/>
            <a:r>
              <a:rPr lang="en-US" altLang="it-IT" sz="900" dirty="0" smtClean="0"/>
              <a:t>C-474/13 Pham </a:t>
            </a:r>
            <a:r>
              <a:rPr lang="en-US" altLang="it-IT" sz="900" dirty="0" err="1" smtClean="0"/>
              <a:t>pika</a:t>
            </a:r>
            <a:r>
              <a:rPr lang="en-US" altLang="it-IT" sz="900" dirty="0" smtClean="0"/>
              <a:t> 19 </a:t>
            </a:r>
            <a:r>
              <a:rPr lang="en-US" altLang="it-IT" sz="900" dirty="0" err="1" smtClean="0"/>
              <a:t>dhe</a:t>
            </a:r>
            <a:r>
              <a:rPr lang="en-US" altLang="it-IT" sz="900" dirty="0" smtClean="0"/>
              <a:t> 22</a:t>
            </a:r>
          </a:p>
          <a:p>
            <a:pPr lvl="1"/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kene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dispozicion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mjete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ankimi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efektive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perkundrejt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vendimit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riatdhesimit</a:t>
            </a:r>
            <a:r>
              <a:rPr lang="en-US" altLang="it-IT" sz="1600" dirty="0" smtClean="0"/>
              <a:t> (</a:t>
            </a:r>
            <a:r>
              <a:rPr lang="en-US" altLang="it-IT" sz="1600" dirty="0" err="1" smtClean="0"/>
              <a:t>neni</a:t>
            </a:r>
            <a:r>
              <a:rPr lang="en-US" altLang="it-IT" sz="1600" dirty="0" smtClean="0"/>
              <a:t> 13)</a:t>
            </a:r>
          </a:p>
          <a:p>
            <a:pPr lvl="2"/>
            <a:r>
              <a:rPr lang="en-US" altLang="it-IT" sz="1200" dirty="0" smtClean="0"/>
              <a:t>Organ </a:t>
            </a:r>
            <a:r>
              <a:rPr lang="en-US" altLang="it-IT" sz="1200" dirty="0" err="1" smtClean="0"/>
              <a:t>gjyqesor</a:t>
            </a:r>
            <a:r>
              <a:rPr lang="en-US" altLang="it-IT" sz="1200" dirty="0" smtClean="0"/>
              <a:t> – jo me </a:t>
            </a:r>
            <a:r>
              <a:rPr lang="en-US" altLang="it-IT" sz="1200" dirty="0" err="1" smtClean="0"/>
              <a:t>detyrim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dy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shkalle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gjykimi</a:t>
            </a:r>
            <a:endParaRPr lang="en-US" altLang="it-IT" sz="1200" dirty="0" smtClean="0"/>
          </a:p>
          <a:p>
            <a:pPr lvl="2"/>
            <a:r>
              <a:rPr lang="en-US" altLang="it-IT" sz="1200" dirty="0" err="1" smtClean="0"/>
              <a:t>administrativ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por</a:t>
            </a:r>
            <a:r>
              <a:rPr lang="en-US" altLang="it-IT" sz="1200" dirty="0" smtClean="0"/>
              <a:t> me </a:t>
            </a:r>
            <a:r>
              <a:rPr lang="en-US" altLang="it-IT" sz="1200" dirty="0" err="1" smtClean="0"/>
              <a:t>garanci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pavaresie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mundesia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ankimit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gjyqesor</a:t>
            </a:r>
            <a:r>
              <a:rPr lang="en-US" altLang="it-IT" sz="1200" dirty="0" smtClean="0"/>
              <a:t> ne fund  (</a:t>
            </a:r>
            <a:r>
              <a:rPr lang="en-US" altLang="it-IT" sz="1200" dirty="0" err="1" smtClean="0"/>
              <a:t>Shiko</a:t>
            </a:r>
            <a:r>
              <a:rPr lang="en-US" altLang="it-IT" sz="1200" dirty="0" smtClean="0"/>
              <a:t> C-925/199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C-925/19 </a:t>
            </a:r>
            <a:r>
              <a:rPr lang="en-US" altLang="it-IT" sz="1200" dirty="0" err="1" smtClean="0"/>
              <a:t>pika</a:t>
            </a:r>
            <a:r>
              <a:rPr lang="en-US" altLang="it-IT" sz="1200" dirty="0" smtClean="0"/>
              <a:t> 124 e </a:t>
            </a:r>
            <a:r>
              <a:rPr lang="en-US" altLang="it-IT" sz="1200" dirty="0" err="1" smtClean="0"/>
              <a:t>vijim</a:t>
            </a:r>
            <a:r>
              <a:rPr lang="en-US" altLang="it-IT" sz="1200" dirty="0" smtClean="0"/>
              <a:t> )</a:t>
            </a:r>
          </a:p>
          <a:p>
            <a:pPr lvl="2"/>
            <a:endParaRPr lang="en-US" altLang="it-IT" sz="1300" dirty="0" smtClean="0"/>
          </a:p>
          <a:p>
            <a:pPr lvl="1"/>
            <a:endParaRPr lang="en-US" altLang="it-IT" sz="1700" dirty="0" smtClean="0"/>
          </a:p>
        </p:txBody>
      </p:sp>
    </p:spTree>
    <p:extLst>
      <p:ext uri="{BB962C8B-B14F-4D97-AF65-F5344CB8AC3E}">
        <p14:creationId xmlns:p14="http://schemas.microsoft.com/office/powerpoint/2010/main" val="325021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797176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21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2800" dirty="0" smtClean="0"/>
              <a:t>Politika e BE me vendet e treta ne lidhje me migracionin </a:t>
            </a:r>
            <a:endParaRPr lang="it-IT" sz="4000" dirty="0">
              <a:solidFill>
                <a:srgbClr val="FF0000"/>
              </a:solidFill>
            </a:endParaRPr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309219" y="1217347"/>
            <a:ext cx="8507288" cy="546564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it-IT" sz="2000" dirty="0" err="1" smtClean="0"/>
              <a:t>Marredheniet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nderkombetare</a:t>
            </a:r>
            <a:r>
              <a:rPr lang="en-US" altLang="it-IT" sz="2000" dirty="0" smtClean="0"/>
              <a:t> me </a:t>
            </a:r>
            <a:r>
              <a:rPr lang="en-US" altLang="it-IT" sz="2000" dirty="0" err="1" smtClean="0"/>
              <a:t>vendet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treta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dhe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organizmat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nderkombetar</a:t>
            </a:r>
            <a:endParaRPr lang="en-US" altLang="it-IT" sz="2000" dirty="0" smtClean="0"/>
          </a:p>
          <a:p>
            <a:pPr lvl="1"/>
            <a:r>
              <a:rPr lang="en-US" altLang="it-IT" sz="1200" dirty="0" err="1" smtClean="0"/>
              <a:t>Marreveshjet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ripranimit</a:t>
            </a:r>
            <a:r>
              <a:rPr lang="en-US" altLang="it-IT" sz="1200" dirty="0" smtClean="0"/>
              <a:t> </a:t>
            </a:r>
          </a:p>
          <a:p>
            <a:pPr lvl="2"/>
            <a:r>
              <a:rPr lang="en-US" altLang="it-IT" sz="1200" dirty="0"/>
              <a:t> </a:t>
            </a:r>
            <a:r>
              <a:rPr lang="en-US" altLang="it-IT" sz="1200" dirty="0" err="1" smtClean="0"/>
              <a:t>Marreveshje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nderkombetare</a:t>
            </a:r>
            <a:endParaRPr lang="en-US" altLang="it-IT" sz="1200" dirty="0" smtClean="0"/>
          </a:p>
          <a:p>
            <a:pPr lvl="2"/>
            <a:r>
              <a:rPr lang="en-US" altLang="it-IT" sz="1300" dirty="0" err="1" smtClean="0"/>
              <a:t>Bazuar</a:t>
            </a:r>
            <a:r>
              <a:rPr lang="en-US" altLang="it-IT" sz="1300" dirty="0" smtClean="0"/>
              <a:t> ne </a:t>
            </a:r>
            <a:r>
              <a:rPr lang="en-US" altLang="it-IT" sz="1300" dirty="0" err="1" smtClean="0"/>
              <a:t>nenin</a:t>
            </a:r>
            <a:r>
              <a:rPr lang="en-US" altLang="it-IT" sz="1300" dirty="0" smtClean="0"/>
              <a:t> 79.3 TFBE</a:t>
            </a:r>
          </a:p>
          <a:p>
            <a:pPr lvl="2"/>
            <a:r>
              <a:rPr lang="en-US" altLang="it-IT" sz="1300" dirty="0" err="1" smtClean="0"/>
              <a:t>Ka</a:t>
            </a:r>
            <a:r>
              <a:rPr lang="en-US" altLang="it-IT" sz="1300" dirty="0" smtClean="0"/>
              <a:t> ne </a:t>
            </a:r>
            <a:r>
              <a:rPr lang="en-US" altLang="it-IT" sz="1300" dirty="0" err="1" smtClean="0"/>
              <a:t>baze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nje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vendim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riatdhesimi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nga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ana</a:t>
            </a:r>
            <a:r>
              <a:rPr lang="en-US" altLang="it-IT" sz="1300" dirty="0" smtClean="0"/>
              <a:t> e </a:t>
            </a:r>
            <a:r>
              <a:rPr lang="en-US" altLang="it-IT" sz="1300" dirty="0" err="1" smtClean="0"/>
              <a:t>nje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shteti</a:t>
            </a:r>
            <a:r>
              <a:rPr lang="en-US" altLang="it-IT" sz="1300" dirty="0" smtClean="0"/>
              <a:t> BE </a:t>
            </a:r>
            <a:r>
              <a:rPr lang="en-US" altLang="it-IT" sz="1300" dirty="0" err="1" smtClean="0"/>
              <a:t>dhe</a:t>
            </a:r>
            <a:r>
              <a:rPr lang="en-US" altLang="it-IT" sz="1300" dirty="0" smtClean="0"/>
              <a:t> ne </a:t>
            </a:r>
            <a:r>
              <a:rPr lang="en-US" altLang="it-IT" sz="1300" dirty="0" err="1" smtClean="0"/>
              <a:t>respektim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te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lirive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themelore</a:t>
            </a:r>
            <a:endParaRPr lang="en-US" altLang="it-IT" sz="1300" dirty="0" smtClean="0"/>
          </a:p>
          <a:p>
            <a:pPr lvl="3"/>
            <a:r>
              <a:rPr lang="en-US" altLang="it-IT" sz="900" dirty="0" err="1" smtClean="0"/>
              <a:t>Parimi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i</a:t>
            </a:r>
            <a:r>
              <a:rPr lang="en-US" altLang="it-IT" sz="900" dirty="0" smtClean="0"/>
              <a:t> non </a:t>
            </a:r>
            <a:r>
              <a:rPr lang="en-US" altLang="it-IT" sz="900" dirty="0" err="1" smtClean="0"/>
              <a:t>refoulement</a:t>
            </a:r>
            <a:r>
              <a:rPr lang="en-US" altLang="it-IT" sz="900" dirty="0" smtClean="0"/>
              <a:t>  </a:t>
            </a:r>
          </a:p>
          <a:p>
            <a:pPr lvl="2"/>
            <a:r>
              <a:rPr lang="en-US" altLang="it-IT" sz="1300" dirty="0" err="1" smtClean="0"/>
              <a:t>Mund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te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jene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dhe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klausola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ripranimi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te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perfshira</a:t>
            </a:r>
            <a:r>
              <a:rPr lang="en-US" altLang="it-IT" sz="1300" dirty="0" smtClean="0"/>
              <a:t> ne </a:t>
            </a:r>
            <a:r>
              <a:rPr lang="en-US" altLang="it-IT" sz="1300" dirty="0" err="1" smtClean="0"/>
              <a:t>marreveshje</a:t>
            </a:r>
            <a:r>
              <a:rPr lang="en-US" altLang="it-IT" sz="1300" dirty="0" smtClean="0"/>
              <a:t> mete </a:t>
            </a:r>
            <a:r>
              <a:rPr lang="en-US" altLang="it-IT" sz="1300" dirty="0" err="1" smtClean="0"/>
              <a:t>gjera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nderkombetare</a:t>
            </a:r>
            <a:r>
              <a:rPr lang="en-US" altLang="it-IT" sz="1300" dirty="0" smtClean="0"/>
              <a:t> </a:t>
            </a:r>
          </a:p>
          <a:p>
            <a:pPr lvl="3"/>
            <a:r>
              <a:rPr lang="en-US" altLang="it-IT" sz="900" dirty="0" err="1" smtClean="0"/>
              <a:t>Psh</a:t>
            </a:r>
            <a:r>
              <a:rPr lang="en-US" altLang="it-IT" sz="900" dirty="0" smtClean="0"/>
              <a:t> ne MSA </a:t>
            </a:r>
          </a:p>
          <a:p>
            <a:pPr lvl="3"/>
            <a:r>
              <a:rPr lang="en-US" altLang="it-IT" sz="900" dirty="0" err="1" smtClean="0"/>
              <a:t>Marreveshje</a:t>
            </a:r>
            <a:r>
              <a:rPr lang="en-US" altLang="it-IT" sz="900" dirty="0"/>
              <a:t> </a:t>
            </a:r>
            <a:r>
              <a:rPr lang="en-US" altLang="it-IT" sz="900" dirty="0" smtClean="0"/>
              <a:t>per </a:t>
            </a:r>
            <a:r>
              <a:rPr lang="en-US" altLang="it-IT" sz="900" dirty="0" err="1" smtClean="0"/>
              <a:t>lehtesimin</a:t>
            </a:r>
            <a:r>
              <a:rPr lang="en-US" altLang="it-IT" sz="900" dirty="0" smtClean="0"/>
              <a:t> e </a:t>
            </a:r>
            <a:r>
              <a:rPr lang="en-US" altLang="it-IT" sz="900" dirty="0" err="1" smtClean="0"/>
              <a:t>procedurave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te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leshimit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te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vizave</a:t>
            </a:r>
            <a:endParaRPr lang="en-US" altLang="it-IT" sz="900" dirty="0"/>
          </a:p>
          <a:p>
            <a:pPr lvl="1"/>
            <a:r>
              <a:rPr lang="en-US" altLang="it-IT" sz="1400" dirty="0" err="1" smtClean="0"/>
              <a:t>Marreveshje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mbi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statusin</a:t>
            </a:r>
            <a:r>
              <a:rPr lang="en-US" altLang="it-IT" sz="1400" dirty="0" smtClean="0"/>
              <a:t> </a:t>
            </a:r>
          </a:p>
          <a:p>
            <a:pPr lvl="2"/>
            <a:r>
              <a:rPr lang="en-US" altLang="it-IT" sz="1100" dirty="0" err="1" smtClean="0"/>
              <a:t>Bashkepunimi</a:t>
            </a:r>
            <a:r>
              <a:rPr lang="en-US" altLang="it-IT" sz="1100" dirty="0" smtClean="0"/>
              <a:t> me FRONTEX per </a:t>
            </a:r>
            <a:r>
              <a:rPr lang="en-US" altLang="it-IT" sz="1100" dirty="0" err="1" smtClean="0"/>
              <a:t>menaxhimin</a:t>
            </a:r>
            <a:r>
              <a:rPr lang="en-US" altLang="it-IT" sz="1100" dirty="0" smtClean="0"/>
              <a:t> e </a:t>
            </a:r>
            <a:r>
              <a:rPr lang="en-US" altLang="it-IT" sz="1100" dirty="0" err="1" smtClean="0"/>
              <a:t>kufinjve</a:t>
            </a:r>
            <a:endParaRPr lang="en-US" altLang="it-IT" sz="1100" dirty="0" smtClean="0"/>
          </a:p>
          <a:p>
            <a:pPr lvl="1"/>
            <a:r>
              <a:rPr lang="en-US" altLang="it-IT" sz="1500" dirty="0" err="1" smtClean="0"/>
              <a:t>Deklarata</a:t>
            </a:r>
            <a:r>
              <a:rPr lang="en-US" altLang="it-IT" sz="1500" dirty="0" smtClean="0"/>
              <a:t> e </a:t>
            </a:r>
            <a:r>
              <a:rPr lang="en-US" altLang="it-IT" sz="1500" dirty="0" err="1" smtClean="0"/>
              <a:t>perbashket</a:t>
            </a:r>
            <a:r>
              <a:rPr lang="en-US" altLang="it-IT" sz="1500" dirty="0" smtClean="0"/>
              <a:t> BE-</a:t>
            </a:r>
            <a:r>
              <a:rPr lang="en-US" altLang="it-IT" sz="1500" dirty="0" err="1" smtClean="0"/>
              <a:t>Turqi</a:t>
            </a:r>
            <a:r>
              <a:rPr lang="en-US" altLang="it-IT" sz="1500" dirty="0" smtClean="0"/>
              <a:t> </a:t>
            </a:r>
          </a:p>
          <a:p>
            <a:pPr lvl="2"/>
            <a:r>
              <a:rPr lang="en-US" altLang="it-IT" sz="1100" dirty="0" err="1" smtClean="0"/>
              <a:t>Menaxhimi</a:t>
            </a:r>
            <a:r>
              <a:rPr lang="en-US" altLang="it-IT" sz="1100" dirty="0" smtClean="0"/>
              <a:t> </a:t>
            </a:r>
            <a:r>
              <a:rPr lang="en-US" altLang="it-IT" sz="1100" dirty="0" err="1" smtClean="0"/>
              <a:t>i</a:t>
            </a:r>
            <a:r>
              <a:rPr lang="en-US" altLang="it-IT" sz="1100" dirty="0" smtClean="0"/>
              <a:t> </a:t>
            </a:r>
            <a:r>
              <a:rPr lang="en-US" altLang="it-IT" sz="1100" dirty="0" err="1" smtClean="0"/>
              <a:t>flukseve</a:t>
            </a:r>
            <a:r>
              <a:rPr lang="en-US" altLang="it-IT" sz="1100" dirty="0" smtClean="0"/>
              <a:t> </a:t>
            </a:r>
            <a:r>
              <a:rPr lang="en-US" altLang="it-IT" sz="1100" dirty="0" err="1" smtClean="0"/>
              <a:t>migratore</a:t>
            </a:r>
            <a:r>
              <a:rPr lang="en-US" altLang="it-IT" sz="1100" dirty="0" smtClean="0"/>
              <a:t> </a:t>
            </a:r>
            <a:r>
              <a:rPr lang="en-US" altLang="it-IT" sz="1100" dirty="0" err="1" smtClean="0"/>
              <a:t>dhe</a:t>
            </a:r>
            <a:r>
              <a:rPr lang="en-US" altLang="it-IT" sz="1100" dirty="0" smtClean="0"/>
              <a:t> </a:t>
            </a:r>
            <a:r>
              <a:rPr lang="en-US" altLang="it-IT" sz="1100" dirty="0" err="1" smtClean="0"/>
              <a:t>kerkesave</a:t>
            </a:r>
            <a:r>
              <a:rPr lang="en-US" altLang="it-IT" sz="1100" dirty="0" smtClean="0"/>
              <a:t> </a:t>
            </a:r>
            <a:r>
              <a:rPr lang="en-US" altLang="it-IT" sz="1100" dirty="0" err="1" smtClean="0"/>
              <a:t>te</a:t>
            </a:r>
            <a:r>
              <a:rPr lang="en-US" altLang="it-IT" sz="1100" dirty="0" smtClean="0"/>
              <a:t> </a:t>
            </a:r>
            <a:r>
              <a:rPr lang="en-US" altLang="it-IT" sz="1100" dirty="0" err="1" smtClean="0"/>
              <a:t>azilit</a:t>
            </a:r>
            <a:r>
              <a:rPr lang="en-US" altLang="it-IT" sz="1100" dirty="0" smtClean="0"/>
              <a:t> </a:t>
            </a:r>
            <a:r>
              <a:rPr lang="en-US" altLang="it-IT" sz="1100" dirty="0" err="1" smtClean="0"/>
              <a:t>nga</a:t>
            </a:r>
            <a:r>
              <a:rPr lang="en-US" altLang="it-IT" sz="1100" dirty="0" smtClean="0"/>
              <a:t> </a:t>
            </a:r>
            <a:r>
              <a:rPr lang="en-US" altLang="it-IT" sz="1100" dirty="0" err="1" smtClean="0"/>
              <a:t>popullsia</a:t>
            </a:r>
            <a:r>
              <a:rPr lang="en-US" altLang="it-IT" sz="1100" dirty="0" smtClean="0"/>
              <a:t> </a:t>
            </a:r>
            <a:r>
              <a:rPr lang="en-US" altLang="it-IT" sz="1100" dirty="0" err="1" smtClean="0"/>
              <a:t>siriane</a:t>
            </a:r>
            <a:endParaRPr lang="en-US" altLang="it-IT" sz="1100" dirty="0" smtClean="0"/>
          </a:p>
          <a:p>
            <a:pPr lvl="1"/>
            <a:r>
              <a:rPr lang="en-US" altLang="it-IT" sz="1500" dirty="0" err="1" smtClean="0"/>
              <a:t>Marreveshjet</a:t>
            </a:r>
            <a:r>
              <a:rPr lang="en-US" altLang="it-IT" sz="1500" dirty="0" smtClean="0"/>
              <a:t> operative </a:t>
            </a:r>
          </a:p>
          <a:p>
            <a:pPr lvl="2"/>
            <a:r>
              <a:rPr lang="en-US" altLang="it-IT" sz="1100" dirty="0" err="1" smtClean="0"/>
              <a:t>Marreveshjet</a:t>
            </a:r>
            <a:r>
              <a:rPr lang="en-US" altLang="it-IT" sz="1100" dirty="0" smtClean="0"/>
              <a:t> me FRONTEX</a:t>
            </a:r>
          </a:p>
          <a:p>
            <a:pPr lvl="2"/>
            <a:r>
              <a:rPr lang="en-US" altLang="it-IT" sz="1100" dirty="0" err="1" smtClean="0"/>
              <a:t>Programet</a:t>
            </a:r>
            <a:r>
              <a:rPr lang="en-US" altLang="it-IT" sz="1100" dirty="0" smtClean="0"/>
              <a:t> e </a:t>
            </a:r>
            <a:r>
              <a:rPr lang="en-US" altLang="it-IT" sz="1100" dirty="0" err="1" smtClean="0"/>
              <a:t>zhvillimit</a:t>
            </a:r>
            <a:r>
              <a:rPr lang="en-US" altLang="it-IT" sz="1100" dirty="0" smtClean="0"/>
              <a:t> </a:t>
            </a:r>
            <a:r>
              <a:rPr lang="en-US" altLang="it-IT" sz="1100" dirty="0" err="1" smtClean="0"/>
              <a:t>dhe</a:t>
            </a:r>
            <a:r>
              <a:rPr lang="en-US" altLang="it-IT" sz="1100" dirty="0" smtClean="0"/>
              <a:t> </a:t>
            </a:r>
            <a:r>
              <a:rPr lang="en-US" altLang="it-IT" sz="1100" dirty="0" err="1" smtClean="0"/>
              <a:t>mbrojtjes</a:t>
            </a:r>
            <a:r>
              <a:rPr lang="en-US" altLang="it-IT" sz="1100" dirty="0" smtClean="0"/>
              <a:t> </a:t>
            </a:r>
            <a:r>
              <a:rPr lang="en-US" altLang="it-IT" sz="1100" dirty="0" err="1" smtClean="0"/>
              <a:t>rajonale</a:t>
            </a:r>
            <a:endParaRPr lang="en-US" altLang="it-IT" dirty="0" smtClean="0"/>
          </a:p>
          <a:p>
            <a:r>
              <a:rPr lang="en-US" altLang="it-IT" sz="1900" dirty="0" err="1" smtClean="0"/>
              <a:t>Dialogu</a:t>
            </a:r>
            <a:r>
              <a:rPr lang="en-US" altLang="it-IT" sz="1900" dirty="0" smtClean="0"/>
              <a:t> </a:t>
            </a:r>
            <a:r>
              <a:rPr lang="en-US" altLang="it-IT" sz="1900" dirty="0" err="1" smtClean="0"/>
              <a:t>politik</a:t>
            </a:r>
            <a:r>
              <a:rPr lang="en-US" altLang="it-IT" sz="1900" dirty="0" smtClean="0"/>
              <a:t> me </a:t>
            </a:r>
            <a:r>
              <a:rPr lang="en-US" altLang="it-IT" sz="1900" dirty="0" err="1" smtClean="0"/>
              <a:t>vendet</a:t>
            </a:r>
            <a:r>
              <a:rPr lang="en-US" altLang="it-IT" sz="1900" dirty="0" smtClean="0"/>
              <a:t> e treat</a:t>
            </a:r>
          </a:p>
          <a:p>
            <a:pPr lvl="1"/>
            <a:r>
              <a:rPr lang="en-US" altLang="it-IT" sz="1500" dirty="0" err="1" smtClean="0"/>
              <a:t>Parnershipe</a:t>
            </a:r>
            <a:r>
              <a:rPr lang="en-US" altLang="it-IT" sz="1500" dirty="0" smtClean="0"/>
              <a:t> </a:t>
            </a:r>
          </a:p>
          <a:p>
            <a:pPr lvl="1"/>
            <a:r>
              <a:rPr lang="en-US" altLang="it-IT" sz="1500" dirty="0" err="1" smtClean="0"/>
              <a:t>Dialogu</a:t>
            </a:r>
            <a:r>
              <a:rPr lang="en-US" altLang="it-IT" sz="1500" dirty="0" smtClean="0"/>
              <a:t> </a:t>
            </a:r>
            <a:r>
              <a:rPr lang="en-US" altLang="it-IT" sz="1500" dirty="0" err="1" smtClean="0"/>
              <a:t>rajonal</a:t>
            </a:r>
            <a:r>
              <a:rPr lang="en-US" altLang="it-IT" sz="1500" dirty="0" smtClean="0"/>
              <a:t> </a:t>
            </a:r>
          </a:p>
          <a:p>
            <a:pPr lvl="1"/>
            <a:r>
              <a:rPr lang="en-US" altLang="it-IT" sz="1500" dirty="0" err="1" smtClean="0"/>
              <a:t>Konferenca</a:t>
            </a:r>
            <a:r>
              <a:rPr lang="en-US" altLang="it-IT" sz="1500" dirty="0" smtClean="0"/>
              <a:t> </a:t>
            </a:r>
          </a:p>
          <a:p>
            <a:pPr lvl="1"/>
            <a:r>
              <a:rPr lang="en-US" altLang="it-IT" sz="1500" dirty="0" err="1" smtClean="0"/>
              <a:t>Axhenda</a:t>
            </a:r>
            <a:r>
              <a:rPr lang="en-US" altLang="it-IT" sz="1500" dirty="0" smtClean="0"/>
              <a:t> </a:t>
            </a:r>
            <a:r>
              <a:rPr lang="en-US" altLang="it-IT" sz="1500" dirty="0" err="1" smtClean="0"/>
              <a:t>te</a:t>
            </a:r>
            <a:r>
              <a:rPr lang="en-US" altLang="it-IT" sz="1500" dirty="0" smtClean="0"/>
              <a:t> </a:t>
            </a:r>
            <a:r>
              <a:rPr lang="en-US" altLang="it-IT" sz="1500" dirty="0" err="1" smtClean="0"/>
              <a:t>perbashketa</a:t>
            </a:r>
            <a:r>
              <a:rPr lang="en-US" altLang="it-IT" sz="1500" dirty="0" smtClean="0"/>
              <a:t> per </a:t>
            </a:r>
            <a:r>
              <a:rPr lang="en-US" altLang="it-IT" sz="1500" dirty="0" err="1" smtClean="0"/>
              <a:t>migracionin</a:t>
            </a:r>
            <a:endParaRPr lang="en-US" altLang="it-IT" sz="1500" dirty="0" smtClean="0"/>
          </a:p>
        </p:txBody>
      </p:sp>
    </p:spTree>
    <p:extLst>
      <p:ext uri="{BB962C8B-B14F-4D97-AF65-F5344CB8AC3E}">
        <p14:creationId xmlns:p14="http://schemas.microsoft.com/office/powerpoint/2010/main" val="1655801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22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06613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3200" dirty="0" smtClean="0"/>
              <a:t>Leksioni ne tekst dhe Leksioni i ardhshem</a:t>
            </a:r>
            <a:endParaRPr lang="it-IT" sz="32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57200" y="1340768"/>
            <a:ext cx="8507288" cy="50600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8630" indent="-457200">
              <a:buClr>
                <a:srgbClr val="9CBEBD"/>
              </a:buClr>
            </a:pPr>
            <a:r>
              <a:rPr lang="en-US" dirty="0" err="1" smtClean="0">
                <a:solidFill>
                  <a:srgbClr val="2F2B20"/>
                </a:solidFill>
              </a:rPr>
              <a:t>Leksioni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aktual</a:t>
            </a:r>
            <a:r>
              <a:rPr lang="en-US" dirty="0" smtClean="0">
                <a:solidFill>
                  <a:srgbClr val="2F2B20"/>
                </a:solidFill>
              </a:rPr>
              <a:t> (VIII)</a:t>
            </a:r>
          </a:p>
          <a:p>
            <a:pPr marL="868680" lvl="1" indent="-457200">
              <a:buClr>
                <a:srgbClr val="9CBEBD"/>
              </a:buClr>
            </a:pPr>
            <a:r>
              <a:rPr lang="en-US" sz="2400" dirty="0" err="1" smtClean="0">
                <a:solidFill>
                  <a:srgbClr val="2F2B20"/>
                </a:solidFill>
              </a:rPr>
              <a:t>Kontrollet</a:t>
            </a:r>
            <a:r>
              <a:rPr lang="en-US" sz="2400" dirty="0" smtClean="0">
                <a:solidFill>
                  <a:srgbClr val="2F2B20"/>
                </a:solidFill>
              </a:rPr>
              <a:t> ne </a:t>
            </a:r>
            <a:r>
              <a:rPr lang="en-US" sz="2400" dirty="0" err="1" smtClean="0">
                <a:solidFill>
                  <a:srgbClr val="2F2B20"/>
                </a:solidFill>
              </a:rPr>
              <a:t>Kufinj</a:t>
            </a:r>
            <a:r>
              <a:rPr lang="en-US" sz="2400" dirty="0" smtClean="0">
                <a:solidFill>
                  <a:srgbClr val="2F2B20"/>
                </a:solidFill>
              </a:rPr>
              <a:t>; </a:t>
            </a:r>
            <a:r>
              <a:rPr lang="en-US" sz="2400" dirty="0" err="1" smtClean="0">
                <a:solidFill>
                  <a:srgbClr val="2F2B20"/>
                </a:solidFill>
              </a:rPr>
              <a:t>Te</a:t>
            </a:r>
            <a:r>
              <a:rPr lang="en-US" sz="2400" dirty="0" smtClean="0">
                <a:solidFill>
                  <a:srgbClr val="2F2B20"/>
                </a:solidFill>
              </a:rPr>
              <a:t> </a:t>
            </a:r>
            <a:r>
              <a:rPr lang="en-US" sz="2400" dirty="0" err="1" smtClean="0">
                <a:solidFill>
                  <a:srgbClr val="2F2B20"/>
                </a:solidFill>
              </a:rPr>
              <a:t>huajt</a:t>
            </a:r>
            <a:r>
              <a:rPr lang="en-US" sz="2400" dirty="0" smtClean="0">
                <a:solidFill>
                  <a:srgbClr val="2F2B20"/>
                </a:solidFill>
              </a:rPr>
              <a:t> me </a:t>
            </a:r>
            <a:r>
              <a:rPr lang="en-US" sz="2400" dirty="0" err="1" smtClean="0">
                <a:solidFill>
                  <a:srgbClr val="2F2B20"/>
                </a:solidFill>
              </a:rPr>
              <a:t>qendrim</a:t>
            </a:r>
            <a:r>
              <a:rPr lang="en-US" sz="2400" dirty="0" smtClean="0">
                <a:solidFill>
                  <a:srgbClr val="2F2B20"/>
                </a:solidFill>
              </a:rPr>
              <a:t> </a:t>
            </a:r>
            <a:r>
              <a:rPr lang="en-US" sz="2400" dirty="0" err="1" smtClean="0">
                <a:solidFill>
                  <a:srgbClr val="2F2B20"/>
                </a:solidFill>
              </a:rPr>
              <a:t>te</a:t>
            </a:r>
            <a:r>
              <a:rPr lang="en-US" sz="2400" dirty="0" smtClean="0">
                <a:solidFill>
                  <a:srgbClr val="2F2B20"/>
                </a:solidFill>
              </a:rPr>
              <a:t> </a:t>
            </a:r>
            <a:r>
              <a:rPr lang="en-US" sz="2400" dirty="0" err="1" smtClean="0">
                <a:solidFill>
                  <a:srgbClr val="2F2B20"/>
                </a:solidFill>
              </a:rPr>
              <a:t>ligjshem</a:t>
            </a:r>
            <a:r>
              <a:rPr lang="en-US" sz="2400" dirty="0" smtClean="0">
                <a:solidFill>
                  <a:srgbClr val="2F2B20"/>
                </a:solidFill>
              </a:rPr>
              <a:t>; </a:t>
            </a:r>
            <a:r>
              <a:rPr lang="en-US" sz="2400" dirty="0" err="1" smtClean="0">
                <a:solidFill>
                  <a:srgbClr val="2F2B20"/>
                </a:solidFill>
              </a:rPr>
              <a:t>Te</a:t>
            </a:r>
            <a:r>
              <a:rPr lang="en-US" sz="2400" dirty="0" smtClean="0">
                <a:solidFill>
                  <a:srgbClr val="2F2B20"/>
                </a:solidFill>
              </a:rPr>
              <a:t> </a:t>
            </a:r>
            <a:r>
              <a:rPr lang="en-US" sz="2400" dirty="0" err="1" smtClean="0">
                <a:solidFill>
                  <a:srgbClr val="2F2B20"/>
                </a:solidFill>
              </a:rPr>
              <a:t>huajt</a:t>
            </a:r>
            <a:r>
              <a:rPr lang="en-US" sz="2400" dirty="0" smtClean="0">
                <a:solidFill>
                  <a:srgbClr val="2F2B20"/>
                </a:solidFill>
              </a:rPr>
              <a:t> me </a:t>
            </a:r>
            <a:r>
              <a:rPr lang="en-US" sz="2400" dirty="0" err="1" smtClean="0">
                <a:solidFill>
                  <a:srgbClr val="2F2B20"/>
                </a:solidFill>
              </a:rPr>
              <a:t>qendrim</a:t>
            </a:r>
            <a:r>
              <a:rPr lang="en-US" sz="2400" dirty="0" smtClean="0">
                <a:solidFill>
                  <a:srgbClr val="2F2B20"/>
                </a:solidFill>
              </a:rPr>
              <a:t> </a:t>
            </a:r>
            <a:r>
              <a:rPr lang="en-US" sz="2400" dirty="0" err="1" smtClean="0">
                <a:solidFill>
                  <a:srgbClr val="2F2B20"/>
                </a:solidFill>
              </a:rPr>
              <a:t>te</a:t>
            </a:r>
            <a:r>
              <a:rPr lang="en-US" sz="2400" dirty="0" smtClean="0">
                <a:solidFill>
                  <a:srgbClr val="2F2B20"/>
                </a:solidFill>
              </a:rPr>
              <a:t> </a:t>
            </a:r>
            <a:r>
              <a:rPr lang="en-US" sz="2400" dirty="0" err="1" smtClean="0">
                <a:solidFill>
                  <a:srgbClr val="2F2B20"/>
                </a:solidFill>
              </a:rPr>
              <a:t>paligjshem</a:t>
            </a:r>
            <a:endParaRPr lang="en-US" sz="2400" dirty="0" smtClean="0">
              <a:solidFill>
                <a:srgbClr val="2F2B20"/>
              </a:solidFill>
            </a:endParaRPr>
          </a:p>
          <a:p>
            <a:pPr marL="1268730" lvl="2" indent="-457200">
              <a:buClr>
                <a:srgbClr val="9CBEBD"/>
              </a:buClr>
            </a:pPr>
            <a:r>
              <a:rPr lang="en-US" dirty="0" err="1" smtClean="0">
                <a:solidFill>
                  <a:srgbClr val="FF0000"/>
                </a:solidFill>
              </a:rPr>
              <a:t>Materiali</a:t>
            </a:r>
            <a:r>
              <a:rPr lang="en-US" dirty="0" smtClean="0">
                <a:solidFill>
                  <a:srgbClr val="FF0000"/>
                </a:solidFill>
              </a:rPr>
              <a:t>: </a:t>
            </a:r>
            <a:endParaRPr lang="en-US" sz="1800" dirty="0">
              <a:solidFill>
                <a:srgbClr val="FF0000"/>
              </a:solidFill>
            </a:endParaRPr>
          </a:p>
          <a:p>
            <a:pPr marL="468630" lvl="1" indent="-457200">
              <a:buClr>
                <a:srgbClr val="9CBEBD"/>
              </a:buClr>
              <a:buFont typeface="Arial" pitchFamily="34" charset="0"/>
              <a:buChar char="•"/>
            </a:pPr>
            <a:r>
              <a:rPr lang="en-US" dirty="0" err="1">
                <a:solidFill>
                  <a:srgbClr val="2F2B20"/>
                </a:solidFill>
              </a:rPr>
              <a:t>Leksioni</a:t>
            </a:r>
            <a:r>
              <a:rPr lang="en-US" dirty="0">
                <a:solidFill>
                  <a:srgbClr val="2F2B20"/>
                </a:solidFill>
              </a:rPr>
              <a:t> i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ardhshem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</a:p>
          <a:p>
            <a:pPr marL="868680" lvl="2" indent="-457200">
              <a:buClr>
                <a:srgbClr val="9CBEBD"/>
              </a:buClr>
            </a:pPr>
            <a:r>
              <a:rPr lang="en-US" dirty="0">
                <a:solidFill>
                  <a:srgbClr val="2F2B20"/>
                </a:solidFill>
              </a:rPr>
              <a:t>Liria e </a:t>
            </a:r>
            <a:r>
              <a:rPr lang="en-US" dirty="0" err="1">
                <a:solidFill>
                  <a:srgbClr val="2F2B20"/>
                </a:solidFill>
              </a:rPr>
              <a:t>levizjes</a:t>
            </a:r>
            <a:r>
              <a:rPr lang="en-US" dirty="0">
                <a:solidFill>
                  <a:srgbClr val="2F2B20"/>
                </a:solidFill>
              </a:rPr>
              <a:t> se </a:t>
            </a:r>
            <a:r>
              <a:rPr lang="en-US" dirty="0" err="1">
                <a:solidFill>
                  <a:srgbClr val="2F2B20"/>
                </a:solidFill>
              </a:rPr>
              <a:t>kapitaleve</a:t>
            </a:r>
            <a:r>
              <a:rPr lang="en-US" dirty="0">
                <a:solidFill>
                  <a:srgbClr val="2F2B20"/>
                </a:solidFill>
              </a:rPr>
              <a:t>; </a:t>
            </a:r>
            <a:r>
              <a:rPr lang="en-US" dirty="0" err="1" smtClean="0">
                <a:solidFill>
                  <a:srgbClr val="2F2B20"/>
                </a:solidFill>
              </a:rPr>
              <a:t>Perjashtimet</a:t>
            </a:r>
            <a:endParaRPr lang="en-US" dirty="0" smtClean="0">
              <a:solidFill>
                <a:srgbClr val="2F2B20"/>
              </a:solidFill>
            </a:endParaRPr>
          </a:p>
          <a:p>
            <a:pPr marL="868680" lvl="2" indent="-457200">
              <a:buClr>
                <a:srgbClr val="9CBEBD"/>
              </a:buClr>
            </a:pPr>
            <a:endParaRPr lang="en-US" dirty="0">
              <a:solidFill>
                <a:srgbClr val="2F2B20"/>
              </a:solidFill>
            </a:endParaRPr>
          </a:p>
          <a:p>
            <a:pPr marL="468630" lvl="1" indent="-457200">
              <a:buClr>
                <a:srgbClr val="9CBEBD"/>
              </a:buClr>
            </a:pPr>
            <a:r>
              <a:rPr lang="en-US" dirty="0" err="1" smtClean="0">
                <a:solidFill>
                  <a:srgbClr val="2F2B20"/>
                </a:solidFill>
              </a:rPr>
              <a:t>Detyra</a:t>
            </a:r>
            <a:r>
              <a:rPr lang="en-US" dirty="0" smtClean="0">
                <a:solidFill>
                  <a:srgbClr val="2F2B20"/>
                </a:solidFill>
              </a:rPr>
              <a:t> per </a:t>
            </a:r>
            <a:r>
              <a:rPr lang="en-US" dirty="0" err="1" smtClean="0">
                <a:solidFill>
                  <a:srgbClr val="2F2B20"/>
                </a:solidFill>
              </a:rPr>
              <a:t>javen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tjeter</a:t>
            </a:r>
            <a:endParaRPr lang="en-US" dirty="0">
              <a:solidFill>
                <a:srgbClr val="2F2B20"/>
              </a:solidFill>
            </a:endParaRPr>
          </a:p>
          <a:p>
            <a:pPr marL="868680" lvl="2" indent="-457200">
              <a:buClr>
                <a:srgbClr val="9CBEBD"/>
              </a:buClr>
            </a:pPr>
            <a:r>
              <a:rPr lang="en-US" sz="1600" dirty="0" err="1" smtClean="0">
                <a:solidFill>
                  <a:srgbClr val="2F2B20"/>
                </a:solidFill>
              </a:rPr>
              <a:t>Lexoni</a:t>
            </a:r>
            <a:r>
              <a:rPr lang="en-US" sz="1600" dirty="0" smtClean="0">
                <a:solidFill>
                  <a:srgbClr val="2F2B20"/>
                </a:solidFill>
              </a:rPr>
              <a:t>, </a:t>
            </a:r>
            <a:r>
              <a:rPr lang="en-US" sz="1600" dirty="0" err="1" smtClean="0">
                <a:solidFill>
                  <a:srgbClr val="2F2B20"/>
                </a:solidFill>
              </a:rPr>
              <a:t>analizoni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r>
              <a:rPr lang="en-US" sz="1600" dirty="0" err="1" smtClean="0">
                <a:solidFill>
                  <a:srgbClr val="2F2B20"/>
                </a:solidFill>
              </a:rPr>
              <a:t>dhe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r>
              <a:rPr lang="en-US" sz="1600" dirty="0" err="1" smtClean="0">
                <a:solidFill>
                  <a:srgbClr val="2F2B20"/>
                </a:solidFill>
              </a:rPr>
              <a:t>komentoni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r>
              <a:rPr lang="en-US" sz="1600" dirty="0" err="1" smtClean="0">
                <a:solidFill>
                  <a:srgbClr val="2F2B20"/>
                </a:solidFill>
              </a:rPr>
              <a:t>vendimet</a:t>
            </a:r>
            <a:r>
              <a:rPr lang="en-US" sz="1600" dirty="0" smtClean="0">
                <a:solidFill>
                  <a:srgbClr val="2F2B20"/>
                </a:solidFill>
              </a:rPr>
              <a:t> e </a:t>
            </a:r>
            <a:r>
              <a:rPr lang="en-US" sz="1600" dirty="0" err="1" smtClean="0">
                <a:solidFill>
                  <a:srgbClr val="2F2B20"/>
                </a:solidFill>
              </a:rPr>
              <a:t>GjD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r>
              <a:rPr lang="en-US" sz="1600" dirty="0" err="1" smtClean="0">
                <a:solidFill>
                  <a:srgbClr val="2F2B20"/>
                </a:solidFill>
              </a:rPr>
              <a:t>te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r>
              <a:rPr lang="en-US" sz="1600" dirty="0" err="1" smtClean="0">
                <a:solidFill>
                  <a:srgbClr val="2F2B20"/>
                </a:solidFill>
              </a:rPr>
              <a:t>cituara</a:t>
            </a:r>
            <a:r>
              <a:rPr lang="en-US" sz="1600" dirty="0" smtClean="0">
                <a:solidFill>
                  <a:srgbClr val="2F2B20"/>
                </a:solidFill>
              </a:rPr>
              <a:t> ne </a:t>
            </a:r>
            <a:r>
              <a:rPr lang="en-US" sz="1600" dirty="0" err="1" smtClean="0">
                <a:solidFill>
                  <a:srgbClr val="2F2B20"/>
                </a:solidFill>
              </a:rPr>
              <a:t>kete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r>
              <a:rPr lang="en-US" sz="1600" dirty="0" err="1" smtClean="0">
                <a:solidFill>
                  <a:srgbClr val="2F2B20"/>
                </a:solidFill>
              </a:rPr>
              <a:t>leksion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endParaRPr lang="en-US" sz="1600" dirty="0">
              <a:solidFill>
                <a:srgbClr val="2F2B20"/>
              </a:solidFill>
            </a:endParaRPr>
          </a:p>
          <a:p>
            <a:pPr marL="468630" indent="-457200">
              <a:buClr>
                <a:srgbClr val="9CBEBD"/>
              </a:buClr>
            </a:pPr>
            <a:endParaRPr lang="en-US" dirty="0" smtClean="0">
              <a:solidFill>
                <a:srgbClr val="2F2B2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4415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ue12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6286" r="8837"/>
          <a:stretch>
            <a:fillRect/>
          </a:stretch>
        </p:blipFill>
        <p:spPr>
          <a:xfrm>
            <a:off x="1270" y="0"/>
            <a:ext cx="2482498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142976" y="357166"/>
            <a:ext cx="7529513" cy="598469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Contacts:</a:t>
            </a:r>
            <a:endParaRPr kumimoji="0" lang="de-DE" sz="44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57158" y="1428736"/>
            <a:ext cx="8358246" cy="3944480"/>
          </a:xfrm>
          <a:prstGeom prst="rect">
            <a:avLst/>
          </a:prstGeom>
        </p:spPr>
        <p:txBody>
          <a:bodyPr/>
          <a:lstStyle/>
          <a:p>
            <a:pPr marL="114300" indent="0" algn="ctr">
              <a:buNone/>
            </a:pPr>
            <a:r>
              <a:rPr kumimoji="0" lang="it-IT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	</a:t>
            </a:r>
            <a:r>
              <a:rPr lang="it-IT" sz="3200" dirty="0" err="1"/>
              <a:t>Thank</a:t>
            </a:r>
            <a:r>
              <a:rPr lang="it-IT" sz="3200" dirty="0"/>
              <a:t> </a:t>
            </a:r>
            <a:r>
              <a:rPr lang="it-IT" sz="3200" dirty="0" err="1"/>
              <a:t>you</a:t>
            </a:r>
            <a:r>
              <a:rPr lang="it-IT" sz="3200" dirty="0"/>
              <a:t> for </a:t>
            </a:r>
            <a:r>
              <a:rPr lang="it-IT" sz="3200" dirty="0" err="1"/>
              <a:t>your</a:t>
            </a:r>
            <a:r>
              <a:rPr lang="it-IT" sz="3200" dirty="0"/>
              <a:t> </a:t>
            </a:r>
            <a:r>
              <a:rPr lang="it-IT" sz="3200" dirty="0" err="1"/>
              <a:t>attention</a:t>
            </a:r>
            <a:r>
              <a:rPr lang="it-IT" sz="3200" dirty="0" smtClean="0"/>
              <a:t>!</a:t>
            </a:r>
            <a:endParaRPr lang="it-IT" sz="3200" dirty="0"/>
          </a:p>
          <a:p>
            <a:pPr marL="114300" indent="0" algn="ctr">
              <a:buNone/>
            </a:pPr>
            <a:r>
              <a:rPr lang="it-IT" sz="3200" dirty="0" err="1"/>
              <a:t>Any</a:t>
            </a:r>
            <a:r>
              <a:rPr lang="it-IT" sz="3200" dirty="0"/>
              <a:t> </a:t>
            </a:r>
            <a:r>
              <a:rPr lang="it-IT" sz="3200" dirty="0" err="1"/>
              <a:t>question</a:t>
            </a:r>
            <a:r>
              <a:rPr lang="it-IT" sz="3200" dirty="0"/>
              <a:t> ?</a:t>
            </a:r>
          </a:p>
          <a:p>
            <a:pPr marL="114300" indent="0" algn="ctr">
              <a:buNone/>
            </a:pPr>
            <a:endParaRPr lang="it-IT" sz="3200" dirty="0" smtClean="0"/>
          </a:p>
          <a:p>
            <a:pPr marL="114300" indent="0" algn="ctr">
              <a:buNone/>
            </a:pPr>
            <a:r>
              <a:rPr lang="en-GB" altLang="it-IT" sz="3200" dirty="0" smtClean="0"/>
              <a:t>Assoc. </a:t>
            </a:r>
            <a:r>
              <a:rPr lang="en-GB" altLang="it-IT" sz="3200" dirty="0" err="1" smtClean="0"/>
              <a:t>Prof.</a:t>
            </a:r>
            <a:r>
              <a:rPr lang="en-GB" altLang="it-IT" sz="3200" dirty="0" smtClean="0"/>
              <a:t> </a:t>
            </a:r>
            <a:r>
              <a:rPr lang="en-GB" altLang="it-IT" sz="3200" dirty="0" err="1" smtClean="0"/>
              <a:t>Dr.</a:t>
            </a:r>
            <a:r>
              <a:rPr lang="en-GB" altLang="it-IT" sz="3200" dirty="0" smtClean="0"/>
              <a:t> Av. Arber </a:t>
            </a:r>
            <a:r>
              <a:rPr lang="en-GB" altLang="it-IT" sz="3200" dirty="0" err="1" smtClean="0"/>
              <a:t>Gjeta</a:t>
            </a:r>
            <a:endParaRPr lang="en-GB" altLang="it-IT" sz="3200" dirty="0"/>
          </a:p>
          <a:p>
            <a:pPr marL="114300" indent="0" algn="ctr">
              <a:buNone/>
            </a:pPr>
            <a:r>
              <a:rPr lang="en-GB" altLang="it-IT" sz="2000" dirty="0" smtClean="0"/>
              <a:t>Chair JM in EU Law </a:t>
            </a:r>
          </a:p>
          <a:p>
            <a:pPr marL="114300" indent="0" algn="ctr">
              <a:buNone/>
            </a:pPr>
            <a:r>
              <a:rPr lang="en-GB" altLang="it-IT" sz="2000" dirty="0" smtClean="0"/>
              <a:t>Department </a:t>
            </a:r>
            <a:r>
              <a:rPr lang="en-GB" altLang="it-IT" sz="2000" dirty="0"/>
              <a:t>of Law</a:t>
            </a:r>
          </a:p>
          <a:p>
            <a:pPr marL="114300" indent="0" algn="ctr">
              <a:buNone/>
            </a:pPr>
            <a:r>
              <a:rPr lang="en-GB" altLang="it-IT" sz="2000" dirty="0"/>
              <a:t>Faculty of Economy</a:t>
            </a:r>
          </a:p>
          <a:p>
            <a:pPr marL="114300" indent="0" algn="ctr">
              <a:buNone/>
            </a:pPr>
            <a:r>
              <a:rPr lang="en-GB" altLang="it-IT" sz="2000" dirty="0"/>
              <a:t>University of Elbasan</a:t>
            </a:r>
          </a:p>
          <a:p>
            <a:pPr marL="114300" indent="0" algn="ctr">
              <a:buNone/>
            </a:pPr>
            <a:r>
              <a:rPr lang="en-GB" altLang="it-IT" sz="2000" dirty="0">
                <a:hlinkClick r:id="rId3"/>
              </a:rPr>
              <a:t>arber.gjeta@uniel.edu.al</a:t>
            </a:r>
            <a:endParaRPr lang="en-GB" altLang="it-IT" sz="2000" dirty="0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B3050B77-893E-4421-9522-4BE84664A250}" type="slidenum">
              <a:rPr lang="de-DE" b="1" smtClean="0"/>
              <a:pPr/>
              <a:t>23</a:t>
            </a:fld>
            <a:endParaRPr lang="de-DE" b="1" dirty="0" smtClean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428596" y="1357298"/>
            <a:ext cx="8286808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logosbeneficaireserasmusright_withthesupport-01_0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0652" y="5401388"/>
            <a:ext cx="2317750" cy="733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3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3600" dirty="0" smtClean="0"/>
              <a:t>Kuadri ligjor – Baza e politikes se perbashket per migracionin dhe azilin </a:t>
            </a:r>
            <a:endParaRPr lang="it-IT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57200" y="1600200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000" dirty="0" err="1" smtClean="0"/>
              <a:t>Akte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se </a:t>
            </a:r>
            <a:r>
              <a:rPr lang="en-US" altLang="it-IT" sz="2000" dirty="0" err="1" smtClean="0"/>
              <a:t>drejtes</a:t>
            </a:r>
            <a:r>
              <a:rPr lang="en-US" altLang="it-IT" sz="2000" dirty="0" smtClean="0"/>
              <a:t> se </a:t>
            </a:r>
            <a:r>
              <a:rPr lang="en-US" altLang="it-IT" sz="2000" dirty="0" err="1" smtClean="0"/>
              <a:t>derivuar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BE </a:t>
            </a:r>
          </a:p>
          <a:p>
            <a:pPr lvl="1" algn="just"/>
            <a:r>
              <a:rPr lang="en-US" altLang="it-IT" sz="1600" dirty="0" err="1" smtClean="0"/>
              <a:t>Duhet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dalin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frymen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neneve</a:t>
            </a:r>
            <a:r>
              <a:rPr lang="en-US" altLang="it-IT" sz="1600" dirty="0" smtClean="0"/>
              <a:t> 77-79 TFBE </a:t>
            </a:r>
          </a:p>
          <a:p>
            <a:pPr lvl="1" algn="just"/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jene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konform</a:t>
            </a:r>
            <a:r>
              <a:rPr lang="en-US" altLang="it-IT" sz="1600" dirty="0" smtClean="0"/>
              <a:t> me: </a:t>
            </a:r>
          </a:p>
          <a:p>
            <a:pPr lvl="2" algn="just"/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drejtat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fondamentale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parashikuar</a:t>
            </a:r>
            <a:r>
              <a:rPr lang="en-US" altLang="it-IT" sz="1200" dirty="0" smtClean="0"/>
              <a:t> ne </a:t>
            </a:r>
            <a:r>
              <a:rPr lang="en-US" altLang="it-IT" sz="1200" dirty="0" err="1" smtClean="0"/>
              <a:t>Karten</a:t>
            </a:r>
            <a:r>
              <a:rPr lang="en-US" altLang="it-IT" sz="1200" dirty="0"/>
              <a:t> </a:t>
            </a:r>
            <a:r>
              <a:rPr lang="en-US" altLang="it-IT" sz="1200" dirty="0" smtClean="0"/>
              <a:t>e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Drejtave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Thelbesore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Bashkimit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Europian</a:t>
            </a:r>
            <a:endParaRPr lang="en-US" altLang="it-IT" sz="1200" dirty="0" smtClean="0"/>
          </a:p>
          <a:p>
            <a:pPr lvl="2" algn="just"/>
            <a:r>
              <a:rPr lang="en-US" altLang="it-IT" sz="1200" dirty="0" err="1" smtClean="0"/>
              <a:t>Parimet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pergjithshme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Traktateve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BE </a:t>
            </a:r>
          </a:p>
          <a:p>
            <a:pPr lvl="2" algn="just"/>
            <a:r>
              <a:rPr lang="en-US" altLang="it-IT" sz="1200" dirty="0" err="1" smtClean="0"/>
              <a:t>Konventa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Gjeneves</a:t>
            </a:r>
            <a:r>
              <a:rPr lang="en-US" altLang="it-IT" sz="1200" dirty="0" smtClean="0"/>
              <a:t> e 1951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Protokolli</a:t>
            </a:r>
            <a:r>
              <a:rPr lang="en-US" altLang="it-IT" sz="1200" dirty="0" smtClean="0"/>
              <a:t> 31 (</a:t>
            </a:r>
            <a:r>
              <a:rPr lang="en-US" altLang="it-IT" sz="1200" dirty="0" err="1" smtClean="0"/>
              <a:t>neni</a:t>
            </a:r>
            <a:r>
              <a:rPr lang="en-US" altLang="it-IT" sz="1200" dirty="0" smtClean="0"/>
              <a:t> 78.1 TFBE)</a:t>
            </a:r>
            <a:endParaRPr lang="en-US" altLang="it-IT" sz="1200" dirty="0"/>
          </a:p>
          <a:p>
            <a:pPr lvl="1" algn="just"/>
            <a:r>
              <a:rPr lang="en-US" altLang="it-IT" sz="2000" dirty="0" err="1" smtClean="0"/>
              <a:t>Konformiteti</a:t>
            </a:r>
            <a:r>
              <a:rPr lang="en-US" altLang="it-IT" sz="2000" dirty="0" smtClean="0"/>
              <a:t> me </a:t>
            </a:r>
            <a:r>
              <a:rPr lang="en-US" altLang="it-IT" sz="2000" dirty="0" err="1" smtClean="0"/>
              <a:t>keto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norma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ka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qene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objekt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GjD</a:t>
            </a:r>
            <a:r>
              <a:rPr lang="en-US" altLang="it-IT" sz="2000" dirty="0" smtClean="0"/>
              <a:t> </a:t>
            </a:r>
          </a:p>
          <a:p>
            <a:pPr lvl="2" algn="just"/>
            <a:r>
              <a:rPr lang="en-US" altLang="it-IT" sz="1600" dirty="0" smtClean="0"/>
              <a:t>Ne </a:t>
            </a:r>
            <a:r>
              <a:rPr lang="en-US" altLang="it-IT" sz="1600" dirty="0" err="1" smtClean="0"/>
              <a:t>lidhje</a:t>
            </a:r>
            <a:r>
              <a:rPr lang="en-US" altLang="it-IT" sz="1600" dirty="0" smtClean="0"/>
              <a:t> me </a:t>
            </a:r>
            <a:r>
              <a:rPr lang="en-US" altLang="it-IT" sz="1600" dirty="0" err="1" smtClean="0"/>
              <a:t>vlefshmerine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Rreg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Dir.</a:t>
            </a:r>
          </a:p>
          <a:p>
            <a:pPr lvl="2" algn="just"/>
            <a:r>
              <a:rPr lang="en-US" altLang="it-IT" sz="1600" dirty="0" err="1" smtClean="0"/>
              <a:t>Kriter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interpretimi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rreg</a:t>
            </a:r>
            <a:r>
              <a:rPr lang="en-US" altLang="it-IT" sz="1600" dirty="0" smtClean="0"/>
              <a:t>.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dir. </a:t>
            </a:r>
          </a:p>
          <a:p>
            <a:pPr lvl="2" algn="just"/>
            <a:r>
              <a:rPr lang="en-US" altLang="it-IT" sz="1600" dirty="0" smtClean="0"/>
              <a:t>Si </a:t>
            </a:r>
            <a:r>
              <a:rPr lang="en-US" altLang="it-IT" sz="1600" dirty="0" err="1" smtClean="0"/>
              <a:t>parime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krahasimore</a:t>
            </a:r>
            <a:r>
              <a:rPr lang="en-US" altLang="it-IT" sz="1600" dirty="0" smtClean="0"/>
              <a:t> per </a:t>
            </a:r>
            <a:r>
              <a:rPr lang="en-US" altLang="it-IT" sz="1600" dirty="0" err="1" smtClean="0"/>
              <a:t>gjykimin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legjislaioneve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brendhsme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kombeare</a:t>
            </a:r>
            <a:endParaRPr lang="en-US" altLang="it-IT" sz="1600" dirty="0"/>
          </a:p>
          <a:p>
            <a:pPr algn="just"/>
            <a:r>
              <a:rPr lang="en-US" altLang="it-IT" sz="1600" dirty="0" err="1" smtClean="0"/>
              <a:t>Marreveshjet</a:t>
            </a:r>
            <a:r>
              <a:rPr lang="en-US" altLang="it-IT" sz="1600" dirty="0" smtClean="0"/>
              <a:t> Schengen</a:t>
            </a:r>
          </a:p>
          <a:p>
            <a:pPr lvl="1" algn="just"/>
            <a:r>
              <a:rPr lang="it-IT" altLang="it-IT" sz="1200" dirty="0" smtClean="0"/>
              <a:t>Baza e ZLSD ne aspektin historik</a:t>
            </a:r>
          </a:p>
          <a:p>
            <a:pPr lvl="1" algn="just"/>
            <a:r>
              <a:rPr lang="it-IT" altLang="it-IT" sz="1200" dirty="0" smtClean="0"/>
              <a:t>Konventa e Aplikimit te Marrveshjeve Schengen 19 Qershor 1990</a:t>
            </a:r>
          </a:p>
          <a:p>
            <a:pPr lvl="1" algn="just"/>
            <a:r>
              <a:rPr lang="it-IT" altLang="it-IT" sz="1200" dirty="0" smtClean="0"/>
              <a:t>Acquis i Schengenit ne Traktatin e Amsterdamit </a:t>
            </a:r>
          </a:p>
          <a:p>
            <a:pPr lvl="2" algn="just"/>
            <a:r>
              <a:rPr lang="it-IT" altLang="it-IT" sz="800" b="1" dirty="0" smtClean="0"/>
              <a:t>Rezerva</a:t>
            </a:r>
            <a:r>
              <a:rPr lang="it-IT" altLang="it-IT" sz="800" dirty="0" smtClean="0"/>
              <a:t> te Irlandes dhe Danimarkes (Britania ka dale mbas Brexit) ne lidhje me aplikimin e legjislacionit komunitar ne fushen e rregulluar nga Tituli V per ZLSD</a:t>
            </a:r>
          </a:p>
          <a:p>
            <a:pPr lvl="3" algn="just"/>
            <a:r>
              <a:rPr lang="it-IT" altLang="it-IT" sz="400" dirty="0" smtClean="0"/>
              <a:t>Protokollet perkatese nr. 21 dhe 22 te Traktatit </a:t>
            </a:r>
            <a:endParaRPr lang="it-IT" altLang="it-IT" sz="400" dirty="0"/>
          </a:p>
          <a:p>
            <a:pPr algn="just"/>
            <a:endParaRPr lang="it-IT" altLang="it-IT" sz="1600" dirty="0" smtClean="0"/>
          </a:p>
        </p:txBody>
      </p:sp>
    </p:spTree>
    <p:extLst>
      <p:ext uri="{BB962C8B-B14F-4D97-AF65-F5344CB8AC3E}">
        <p14:creationId xmlns:p14="http://schemas.microsoft.com/office/powerpoint/2010/main" val="3221786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4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4000" dirty="0" smtClean="0"/>
              <a:t>Siguria ne kufinjte e jashtem te BE </a:t>
            </a:r>
            <a:endParaRPr lang="it-IT" sz="40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57200" y="1600200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it-IT" sz="2400" dirty="0" err="1" smtClean="0"/>
              <a:t>Neni</a:t>
            </a:r>
            <a:r>
              <a:rPr lang="en-US" altLang="it-IT" sz="2400" dirty="0" smtClean="0"/>
              <a:t> 77.1 </a:t>
            </a:r>
            <a:r>
              <a:rPr lang="en-US" altLang="it-IT" sz="2400" dirty="0" err="1" smtClean="0"/>
              <a:t>ger.</a:t>
            </a:r>
            <a:r>
              <a:rPr lang="en-US" altLang="it-IT" sz="2400" dirty="0" smtClean="0"/>
              <a:t> b, c TFBE </a:t>
            </a:r>
          </a:p>
          <a:p>
            <a:pPr lvl="1"/>
            <a:r>
              <a:rPr lang="en-US" altLang="it-IT" sz="1600" dirty="0" err="1" smtClean="0"/>
              <a:t>Percaktimi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nje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politike</a:t>
            </a:r>
            <a:r>
              <a:rPr lang="en-US" altLang="it-IT" sz="1600" dirty="0"/>
              <a:t> </a:t>
            </a:r>
            <a:r>
              <a:rPr lang="en-US" altLang="it-IT" sz="1600" dirty="0" smtClean="0"/>
              <a:t>me </a:t>
            </a:r>
            <a:r>
              <a:rPr lang="en-US" altLang="it-IT" sz="1600" dirty="0" err="1" smtClean="0"/>
              <a:t>qellim</a:t>
            </a:r>
            <a:r>
              <a:rPr lang="en-US" altLang="it-IT" sz="1600" dirty="0" smtClean="0"/>
              <a:t>: </a:t>
            </a:r>
          </a:p>
          <a:p>
            <a:pPr lvl="2"/>
            <a:r>
              <a:rPr lang="en-US" altLang="it-IT" sz="1200" dirty="0" smtClean="0"/>
              <a:t>(</a:t>
            </a:r>
            <a:r>
              <a:rPr lang="en-US" altLang="it-IT" sz="1200" dirty="0"/>
              <a:t>b) </a:t>
            </a:r>
            <a:r>
              <a:rPr lang="en-US" altLang="it-IT" sz="1200" dirty="0" err="1"/>
              <a:t>realizimin</a:t>
            </a:r>
            <a:r>
              <a:rPr lang="en-US" altLang="it-IT" sz="1200" dirty="0"/>
              <a:t> e </a:t>
            </a:r>
            <a:r>
              <a:rPr lang="en-US" altLang="it-IT" sz="1200" dirty="0" err="1"/>
              <a:t>kontrolleve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mbi</a:t>
            </a:r>
            <a:r>
              <a:rPr lang="en-US" altLang="it-IT" sz="1200" dirty="0"/>
              <a:t> </a:t>
            </a:r>
            <a:r>
              <a:rPr lang="en-US" altLang="it-IT" sz="1200" dirty="0" err="1"/>
              <a:t>personat</a:t>
            </a:r>
            <a:r>
              <a:rPr lang="en-US" altLang="it-IT" sz="1200" dirty="0"/>
              <a:t> </a:t>
            </a:r>
            <a:r>
              <a:rPr lang="en-US" altLang="it-IT" sz="1200" dirty="0" err="1"/>
              <a:t>dhe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vëzhgimin</a:t>
            </a:r>
            <a:r>
              <a:rPr lang="en-US" altLang="it-IT" sz="1200" dirty="0"/>
              <a:t> </a:t>
            </a:r>
            <a:r>
              <a:rPr lang="en-US" altLang="it-IT" sz="1200" dirty="0" err="1"/>
              <a:t>efikas</a:t>
            </a:r>
            <a:r>
              <a:rPr lang="en-US" altLang="it-IT" sz="1200" dirty="0"/>
              <a:t> </a:t>
            </a:r>
            <a:r>
              <a:rPr lang="en-US" altLang="it-IT" sz="1200" dirty="0" err="1"/>
              <a:t>të</a:t>
            </a:r>
            <a:r>
              <a:rPr lang="en-US" altLang="it-IT" sz="1200" dirty="0"/>
              <a:t> </a:t>
            </a:r>
            <a:r>
              <a:rPr lang="en-US" altLang="it-IT" sz="1200" dirty="0" err="1"/>
              <a:t>kalimit</a:t>
            </a:r>
            <a:r>
              <a:rPr lang="en-US" altLang="it-IT" sz="1200" dirty="0"/>
              <a:t> </a:t>
            </a:r>
            <a:r>
              <a:rPr lang="en-US" altLang="it-IT" sz="1200" dirty="0" err="1"/>
              <a:t>në</a:t>
            </a:r>
            <a:r>
              <a:rPr lang="en-US" altLang="it-IT" sz="1200" dirty="0"/>
              <a:t> </a:t>
            </a:r>
            <a:r>
              <a:rPr lang="en-US" altLang="it-IT" sz="1200" dirty="0" err="1"/>
              <a:t>kufijtë</a:t>
            </a:r>
            <a:r>
              <a:rPr lang="en-US" altLang="it-IT" sz="1200" dirty="0"/>
              <a:t> e </a:t>
            </a:r>
            <a:r>
              <a:rPr lang="en-US" altLang="it-IT" sz="1200" dirty="0" err="1"/>
              <a:t>jashtëm</a:t>
            </a:r>
            <a:r>
              <a:rPr lang="en-US" altLang="it-IT" sz="1200" dirty="0"/>
              <a:t>;</a:t>
            </a:r>
          </a:p>
          <a:p>
            <a:pPr lvl="2"/>
            <a:r>
              <a:rPr lang="en-US" altLang="it-IT" sz="1200" dirty="0"/>
              <a:t>(c) </a:t>
            </a:r>
            <a:r>
              <a:rPr lang="en-US" altLang="it-IT" sz="1200" dirty="0" err="1"/>
              <a:t>futjen</a:t>
            </a:r>
            <a:r>
              <a:rPr lang="en-US" altLang="it-IT" sz="1200" dirty="0"/>
              <a:t> </a:t>
            </a:r>
            <a:r>
              <a:rPr lang="en-US" altLang="it-IT" sz="1200" dirty="0" err="1"/>
              <a:t>graduale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të</a:t>
            </a:r>
            <a:r>
              <a:rPr lang="en-US" altLang="it-IT" sz="1200" dirty="0"/>
              <a:t> </a:t>
            </a:r>
            <a:r>
              <a:rPr lang="en-US" altLang="it-IT" sz="1200" dirty="0" err="1"/>
              <a:t>një</a:t>
            </a:r>
            <a:r>
              <a:rPr lang="en-US" altLang="it-IT" sz="1200" dirty="0"/>
              <a:t> </a:t>
            </a:r>
            <a:r>
              <a:rPr lang="en-US" altLang="it-IT" sz="1200" dirty="0" err="1"/>
              <a:t>sistemi</a:t>
            </a:r>
            <a:r>
              <a:rPr lang="en-US" altLang="it-IT" sz="1200" dirty="0"/>
              <a:t> </a:t>
            </a:r>
            <a:r>
              <a:rPr lang="en-US" altLang="it-IT" sz="1200" dirty="0" err="1"/>
              <a:t>menaxhimi</a:t>
            </a:r>
            <a:r>
              <a:rPr lang="en-US" altLang="it-IT" sz="1200" dirty="0"/>
              <a:t> </a:t>
            </a:r>
            <a:r>
              <a:rPr lang="en-US" altLang="it-IT" sz="1200" dirty="0" err="1"/>
              <a:t>të</a:t>
            </a:r>
            <a:r>
              <a:rPr lang="en-US" altLang="it-IT" sz="1200" dirty="0"/>
              <a:t> </a:t>
            </a:r>
            <a:r>
              <a:rPr lang="en-US" altLang="it-IT" sz="1200" dirty="0" err="1"/>
              <a:t>integruar</a:t>
            </a:r>
            <a:r>
              <a:rPr lang="en-US" altLang="it-IT" sz="1200" dirty="0"/>
              <a:t> </a:t>
            </a:r>
            <a:r>
              <a:rPr lang="en-US" altLang="it-IT" sz="1200" dirty="0" err="1"/>
              <a:t>për</a:t>
            </a:r>
            <a:r>
              <a:rPr lang="en-US" altLang="it-IT" sz="1200" dirty="0"/>
              <a:t> </a:t>
            </a:r>
            <a:r>
              <a:rPr lang="en-US" altLang="it-IT" sz="1200" dirty="0" err="1"/>
              <a:t>kufijtë</a:t>
            </a:r>
            <a:r>
              <a:rPr lang="en-US" altLang="it-IT" sz="1200" dirty="0"/>
              <a:t> e </a:t>
            </a:r>
            <a:r>
              <a:rPr lang="en-US" altLang="it-IT" sz="1200" dirty="0" err="1"/>
              <a:t>jashtëm</a:t>
            </a:r>
            <a:r>
              <a:rPr lang="en-US" altLang="it-IT" sz="1200" dirty="0" smtClean="0"/>
              <a:t>.</a:t>
            </a:r>
          </a:p>
          <a:p>
            <a:pPr lvl="1"/>
            <a:r>
              <a:rPr lang="en-US" altLang="it-IT" sz="1600" dirty="0" err="1" smtClean="0"/>
              <a:t>Forcimi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kufinjve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jashtem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garanton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lirine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levizjes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kufinjte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brendshem</a:t>
            </a:r>
            <a:r>
              <a:rPr lang="en-US" altLang="it-IT" sz="1600" dirty="0" smtClean="0"/>
              <a:t> </a:t>
            </a:r>
          </a:p>
          <a:p>
            <a:pPr lvl="2"/>
            <a:r>
              <a:rPr lang="en-US" altLang="it-IT" sz="1200" dirty="0" err="1" smtClean="0"/>
              <a:t>GjD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eshte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shprehur</a:t>
            </a:r>
            <a:r>
              <a:rPr lang="en-US" altLang="it-IT" sz="1200" dirty="0" smtClean="0"/>
              <a:t> ne </a:t>
            </a:r>
            <a:r>
              <a:rPr lang="en-US" altLang="it-IT" sz="1200" dirty="0" err="1" smtClean="0"/>
              <a:t>ceshjen</a:t>
            </a:r>
            <a:r>
              <a:rPr lang="en-US" altLang="it-IT" sz="1200" dirty="0" smtClean="0"/>
              <a:t> C-575/12 Air Baltic, </a:t>
            </a:r>
            <a:r>
              <a:rPr lang="en-US" altLang="it-IT" sz="1200" dirty="0" err="1" smtClean="0"/>
              <a:t>pika</a:t>
            </a:r>
            <a:r>
              <a:rPr lang="en-US" altLang="it-IT" sz="1200" dirty="0" smtClean="0"/>
              <a:t> 67</a:t>
            </a:r>
          </a:p>
          <a:p>
            <a:pPr lvl="2"/>
            <a:r>
              <a:rPr lang="en-US" altLang="it-IT" sz="1200" dirty="0" smtClean="0"/>
              <a:t>E </a:t>
            </a:r>
            <a:r>
              <a:rPr lang="en-US" altLang="it-IT" sz="1200" dirty="0" err="1" smtClean="0"/>
              <a:t>ngjashme</a:t>
            </a:r>
            <a:r>
              <a:rPr lang="en-US" altLang="it-IT" sz="1200" dirty="0" smtClean="0"/>
              <a:t> me </a:t>
            </a:r>
            <a:r>
              <a:rPr lang="en-US" altLang="it-IT" sz="1200" dirty="0" err="1" smtClean="0"/>
              <a:t>arritjen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bashkimit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doganor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me </a:t>
            </a:r>
            <a:r>
              <a:rPr lang="en-US" altLang="it-IT" sz="1200" dirty="0" err="1" smtClean="0"/>
              <a:t>levizjen</a:t>
            </a:r>
            <a:r>
              <a:rPr lang="en-US" altLang="it-IT" sz="1200" dirty="0" smtClean="0"/>
              <a:t> e lire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mallrve</a:t>
            </a:r>
            <a:r>
              <a:rPr lang="en-US" altLang="it-IT" sz="1200" dirty="0" smtClean="0"/>
              <a:t> </a:t>
            </a:r>
          </a:p>
          <a:p>
            <a:pPr lvl="3"/>
            <a:r>
              <a:rPr lang="en-US" altLang="it-IT" sz="800" dirty="0" err="1" smtClean="0"/>
              <a:t>Nuk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eshte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arritur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plotesisht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pasi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Shtetet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antare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mund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marrin</a:t>
            </a:r>
            <a:r>
              <a:rPr lang="en-US" altLang="it-IT" sz="800" dirty="0" smtClean="0"/>
              <a:t> masa </a:t>
            </a:r>
            <a:r>
              <a:rPr lang="en-US" altLang="it-IT" sz="800" dirty="0" err="1" smtClean="0"/>
              <a:t>mbrojtese</a:t>
            </a:r>
            <a:r>
              <a:rPr lang="en-US" altLang="it-IT" sz="800" dirty="0" smtClean="0"/>
              <a:t> ne </a:t>
            </a:r>
            <a:r>
              <a:rPr lang="en-US" altLang="it-IT" sz="800" dirty="0" err="1" smtClean="0"/>
              <a:t>aspektin</a:t>
            </a:r>
            <a:r>
              <a:rPr lang="en-US" altLang="it-IT" sz="800" dirty="0" smtClean="0"/>
              <a:t> e </a:t>
            </a:r>
            <a:r>
              <a:rPr lang="en-US" altLang="it-IT" sz="800" dirty="0" err="1" smtClean="0"/>
              <a:t>migracionit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ekonomik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dhe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kene</a:t>
            </a:r>
            <a:r>
              <a:rPr lang="en-US" altLang="it-IT" sz="800" dirty="0" smtClean="0"/>
              <a:t> forma </a:t>
            </a:r>
            <a:r>
              <a:rPr lang="en-US" altLang="it-IT" sz="800" dirty="0" err="1" smtClean="0"/>
              <a:t>dhe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politika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ndryshme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hyrjes</a:t>
            </a:r>
            <a:r>
              <a:rPr lang="en-US" altLang="it-IT" sz="800" dirty="0" smtClean="0"/>
              <a:t> se </a:t>
            </a:r>
            <a:r>
              <a:rPr lang="en-US" altLang="it-IT" sz="800" dirty="0" err="1" smtClean="0"/>
              <a:t>qytetareve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vendeve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treat (</a:t>
            </a:r>
            <a:r>
              <a:rPr lang="en-US" altLang="it-IT" sz="800" dirty="0" err="1" smtClean="0"/>
              <a:t>neni</a:t>
            </a:r>
            <a:r>
              <a:rPr lang="en-US" altLang="it-IT" sz="800" dirty="0" smtClean="0"/>
              <a:t> 79.5 TFBE ja le competence </a:t>
            </a:r>
            <a:r>
              <a:rPr lang="en-US" altLang="it-IT" sz="800" dirty="0" err="1" smtClean="0"/>
              <a:t>shteteve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antare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percaktojne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flukset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hyrese</a:t>
            </a:r>
            <a:r>
              <a:rPr lang="en-US" altLang="it-IT" sz="800" dirty="0" smtClean="0"/>
              <a:t>)</a:t>
            </a:r>
            <a:endParaRPr lang="en-US" altLang="it-IT" sz="800" dirty="0"/>
          </a:p>
          <a:p>
            <a:r>
              <a:rPr lang="en-US" altLang="it-IT" sz="2400" dirty="0" err="1" smtClean="0"/>
              <a:t>Rregullore</a:t>
            </a:r>
            <a:r>
              <a:rPr lang="en-US" altLang="it-IT" sz="2400" dirty="0" smtClean="0"/>
              <a:t> BE 2016/399</a:t>
            </a:r>
          </a:p>
          <a:p>
            <a:pPr lvl="1"/>
            <a:r>
              <a:rPr lang="en-US" altLang="it-IT" sz="1600" dirty="0" smtClean="0"/>
              <a:t>Kod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bashkimit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lidhje</a:t>
            </a:r>
            <a:r>
              <a:rPr lang="en-US" altLang="it-IT" sz="1600" dirty="0" smtClean="0"/>
              <a:t> me </a:t>
            </a:r>
            <a:r>
              <a:rPr lang="en-US" altLang="it-IT" sz="1600" dirty="0" err="1" smtClean="0"/>
              <a:t>regjimin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kalimit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kufinjve</a:t>
            </a:r>
            <a:r>
              <a:rPr lang="en-US" altLang="it-IT" sz="1600" dirty="0" smtClean="0"/>
              <a:t> per </a:t>
            </a:r>
            <a:r>
              <a:rPr lang="en-US" altLang="it-IT" sz="1600" dirty="0" err="1" smtClean="0"/>
              <a:t>personat</a:t>
            </a:r>
            <a:r>
              <a:rPr lang="en-US" altLang="it-IT" sz="1600" dirty="0" smtClean="0"/>
              <a:t> (</a:t>
            </a:r>
            <a:r>
              <a:rPr lang="en-US" altLang="it-IT" sz="1600" dirty="0" err="1" smtClean="0"/>
              <a:t>Kodi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Kufinjve</a:t>
            </a:r>
            <a:r>
              <a:rPr lang="en-US" altLang="it-IT" sz="1600" dirty="0" smtClean="0"/>
              <a:t> Schengen)</a:t>
            </a:r>
          </a:p>
          <a:p>
            <a:pPr lvl="2"/>
            <a:r>
              <a:rPr lang="en-US" altLang="it-IT" sz="1200" dirty="0" err="1" smtClean="0"/>
              <a:t>Kontrollet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kufitare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bashkeveprimin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Shteteve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antare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nen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koordinimin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Agjencise</a:t>
            </a:r>
            <a:r>
              <a:rPr lang="en-US" altLang="it-IT" sz="1200" dirty="0" smtClean="0"/>
              <a:t> FRONTEX </a:t>
            </a:r>
          </a:p>
          <a:p>
            <a:pPr lvl="2"/>
            <a:r>
              <a:rPr lang="en-US" altLang="it-IT" sz="1200" dirty="0" err="1" smtClean="0"/>
              <a:t>Percakton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Kufinjte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brendshem</a:t>
            </a:r>
            <a:r>
              <a:rPr lang="en-US" altLang="it-IT" sz="1200" dirty="0"/>
              <a:t> </a:t>
            </a:r>
            <a:r>
              <a:rPr lang="en-US" altLang="it-IT" sz="1200" dirty="0" smtClean="0"/>
              <a:t>ne </a:t>
            </a:r>
            <a:r>
              <a:rPr lang="en-US" altLang="it-IT" sz="1200" dirty="0" err="1" smtClean="0"/>
              <a:t>zonen</a:t>
            </a:r>
            <a:r>
              <a:rPr lang="en-US" altLang="it-IT" sz="1200" dirty="0" smtClean="0"/>
              <a:t> Schengen</a:t>
            </a:r>
          </a:p>
          <a:p>
            <a:pPr lvl="2"/>
            <a:r>
              <a:rPr lang="en-US" altLang="it-IT" sz="1200" dirty="0" err="1" smtClean="0"/>
              <a:t>Rregullon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hyrjen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qendrimin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shkurter</a:t>
            </a:r>
            <a:r>
              <a:rPr lang="en-US" altLang="it-IT" sz="1200" dirty="0" smtClean="0"/>
              <a:t> ne </a:t>
            </a:r>
            <a:r>
              <a:rPr lang="en-US" altLang="it-IT" sz="1200" dirty="0" err="1" smtClean="0"/>
              <a:t>zonen</a:t>
            </a:r>
            <a:r>
              <a:rPr lang="en-US" altLang="it-IT" sz="1200" dirty="0" smtClean="0"/>
              <a:t> Schengen (</a:t>
            </a:r>
            <a:r>
              <a:rPr lang="en-US" altLang="it-IT" sz="1200" dirty="0" err="1" smtClean="0"/>
              <a:t>neni</a:t>
            </a:r>
            <a:r>
              <a:rPr lang="en-US" altLang="it-IT" sz="1200" dirty="0" smtClean="0"/>
              <a:t> 6.1) -      </a:t>
            </a:r>
            <a:r>
              <a:rPr lang="en-US" altLang="it-IT" sz="1200" dirty="0" err="1" smtClean="0"/>
              <a:t>natyre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kumulative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detyrueshme</a:t>
            </a:r>
            <a:r>
              <a:rPr lang="en-US" altLang="it-IT" sz="1200" dirty="0" smtClean="0"/>
              <a:t> </a:t>
            </a:r>
          </a:p>
          <a:p>
            <a:pPr lvl="3"/>
            <a:r>
              <a:rPr lang="en-US" altLang="it-IT" sz="800" dirty="0" err="1" smtClean="0"/>
              <a:t>Dokument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vlefshem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udhetimi</a:t>
            </a:r>
            <a:endParaRPr lang="en-US" altLang="it-IT" sz="800" dirty="0" smtClean="0"/>
          </a:p>
          <a:p>
            <a:pPr lvl="3"/>
            <a:r>
              <a:rPr lang="en-US" altLang="it-IT" sz="800" dirty="0" err="1" smtClean="0"/>
              <a:t>Vize</a:t>
            </a:r>
            <a:r>
              <a:rPr lang="en-US" altLang="it-IT" sz="800" dirty="0" smtClean="0"/>
              <a:t> e </a:t>
            </a:r>
            <a:r>
              <a:rPr lang="en-US" altLang="it-IT" sz="800" dirty="0" err="1" smtClean="0"/>
              <a:t>vlefshme</a:t>
            </a:r>
            <a:r>
              <a:rPr lang="en-US" altLang="it-IT" sz="800" dirty="0" smtClean="0"/>
              <a:t> per </a:t>
            </a:r>
            <a:r>
              <a:rPr lang="en-US" altLang="it-IT" sz="800" dirty="0" err="1" smtClean="0"/>
              <a:t>qendrime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shkutra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sipas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rreg</a:t>
            </a:r>
            <a:r>
              <a:rPr lang="en-US" altLang="it-IT" sz="800" dirty="0" smtClean="0"/>
              <a:t>. BE 2018/1806</a:t>
            </a:r>
          </a:p>
          <a:p>
            <a:pPr lvl="3"/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justifikoje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qellimin</a:t>
            </a:r>
            <a:r>
              <a:rPr lang="en-US" altLang="it-IT" sz="800" dirty="0" smtClean="0"/>
              <a:t> e </a:t>
            </a:r>
            <a:r>
              <a:rPr lang="en-US" altLang="it-IT" sz="800" dirty="0" err="1" smtClean="0"/>
              <a:t>hyrjes</a:t>
            </a:r>
            <a:r>
              <a:rPr lang="en-US" altLang="it-IT" sz="800" dirty="0" smtClean="0"/>
              <a:t>, </a:t>
            </a:r>
            <a:r>
              <a:rPr lang="en-US" altLang="it-IT" sz="800" dirty="0" err="1" smtClean="0"/>
              <a:t>kushtet</a:t>
            </a:r>
            <a:r>
              <a:rPr lang="en-US" altLang="it-IT" sz="800" dirty="0" smtClean="0"/>
              <a:t> e </a:t>
            </a:r>
            <a:r>
              <a:rPr lang="en-US" altLang="it-IT" sz="800" dirty="0" err="1" smtClean="0"/>
              <a:t>qendrimit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dhe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mjetet</a:t>
            </a:r>
            <a:r>
              <a:rPr lang="en-US" altLang="it-IT" sz="800" dirty="0" smtClean="0"/>
              <a:t> e </a:t>
            </a:r>
            <a:r>
              <a:rPr lang="en-US" altLang="it-IT" sz="800" dirty="0" err="1" smtClean="0"/>
              <a:t>mjaftueshme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monetare</a:t>
            </a:r>
            <a:endParaRPr lang="en-US" altLang="it-IT" sz="800" dirty="0" smtClean="0"/>
          </a:p>
          <a:p>
            <a:pPr lvl="3"/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mos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jene</a:t>
            </a:r>
            <a:r>
              <a:rPr lang="en-US" altLang="it-IT" sz="800" dirty="0" smtClean="0"/>
              <a:t> ne </a:t>
            </a:r>
            <a:r>
              <a:rPr lang="en-US" altLang="it-IT" sz="800" dirty="0" err="1" smtClean="0"/>
              <a:t>Sistemin</a:t>
            </a:r>
            <a:r>
              <a:rPr lang="en-US" altLang="it-IT" sz="800" dirty="0" smtClean="0"/>
              <a:t> e </a:t>
            </a:r>
            <a:r>
              <a:rPr lang="en-US" altLang="it-IT" sz="800" dirty="0" err="1" smtClean="0"/>
              <a:t>Infomacionit</a:t>
            </a:r>
            <a:r>
              <a:rPr lang="en-US" altLang="it-IT" sz="800" dirty="0" smtClean="0"/>
              <a:t> Schengen </a:t>
            </a:r>
            <a:r>
              <a:rPr lang="en-US" altLang="it-IT" sz="800" dirty="0" err="1" smtClean="0"/>
              <a:t>si</a:t>
            </a:r>
            <a:r>
              <a:rPr lang="en-US" altLang="it-IT" sz="800" dirty="0" smtClean="0"/>
              <a:t> persona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papranueshem</a:t>
            </a:r>
            <a:endParaRPr lang="en-US" altLang="it-IT" sz="800" dirty="0" smtClean="0"/>
          </a:p>
          <a:p>
            <a:pPr lvl="3"/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mos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konsiderohen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si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rrezik</a:t>
            </a:r>
            <a:r>
              <a:rPr lang="en-US" altLang="it-IT" sz="800" dirty="0" smtClean="0"/>
              <a:t> per </a:t>
            </a:r>
            <a:r>
              <a:rPr lang="en-US" altLang="it-IT" sz="800" dirty="0" err="1" smtClean="0"/>
              <a:t>rendin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publik</a:t>
            </a:r>
            <a:r>
              <a:rPr lang="en-US" altLang="it-IT" sz="800" dirty="0" smtClean="0"/>
              <a:t>, </a:t>
            </a:r>
            <a:r>
              <a:rPr lang="en-US" altLang="it-IT" sz="800" dirty="0" err="1" smtClean="0"/>
              <a:t>sigurine</a:t>
            </a:r>
            <a:r>
              <a:rPr lang="en-US" altLang="it-IT" sz="800" dirty="0" smtClean="0"/>
              <a:t> e </a:t>
            </a:r>
            <a:r>
              <a:rPr lang="en-US" altLang="it-IT" sz="800" dirty="0" err="1" smtClean="0"/>
              <a:t>brendshme</a:t>
            </a:r>
            <a:r>
              <a:rPr lang="en-US" altLang="it-IT" sz="800" dirty="0" smtClean="0"/>
              <a:t>, </a:t>
            </a:r>
            <a:r>
              <a:rPr lang="en-US" altLang="it-IT" sz="800" dirty="0" err="1" smtClean="0"/>
              <a:t>shendetin</a:t>
            </a:r>
            <a:r>
              <a:rPr lang="en-US" altLang="it-IT" sz="800" dirty="0" smtClean="0"/>
              <a:t> public </a:t>
            </a:r>
            <a:r>
              <a:rPr lang="en-US" altLang="it-IT" sz="800" dirty="0" err="1" smtClean="0"/>
              <a:t>apo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marredheniet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nderkombetare</a:t>
            </a:r>
            <a:endParaRPr lang="en-US" altLang="it-IT" sz="800" dirty="0" smtClean="0"/>
          </a:p>
          <a:p>
            <a:pPr lvl="4"/>
            <a:r>
              <a:rPr lang="en-US" altLang="it-IT" sz="800" dirty="0" err="1" smtClean="0"/>
              <a:t>Shiko</a:t>
            </a:r>
            <a:r>
              <a:rPr lang="en-US" altLang="it-IT" sz="800" dirty="0" smtClean="0"/>
              <a:t> C-380/18 E.P. </a:t>
            </a:r>
            <a:r>
              <a:rPr lang="en-US" altLang="it-IT" sz="800" dirty="0" err="1" smtClean="0"/>
              <a:t>pikat</a:t>
            </a:r>
            <a:r>
              <a:rPr lang="en-US" altLang="it-IT" sz="800" dirty="0" smtClean="0"/>
              <a:t> 40-47</a:t>
            </a:r>
          </a:p>
          <a:p>
            <a:pPr lvl="2"/>
            <a:r>
              <a:rPr lang="en-US" altLang="it-IT" sz="1200" dirty="0" err="1" smtClean="0"/>
              <a:t>Vleresimi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ketyre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kushteve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njejte</a:t>
            </a:r>
            <a:r>
              <a:rPr lang="en-US" altLang="it-IT" sz="1200" dirty="0" smtClean="0"/>
              <a:t> ne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gjitha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vendet</a:t>
            </a:r>
            <a:r>
              <a:rPr lang="en-US" altLang="it-IT" sz="1200" dirty="0" smtClean="0"/>
              <a:t> e BE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vendimi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marre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nga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nje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shtet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antar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vlere</a:t>
            </a:r>
            <a:r>
              <a:rPr lang="en-US" altLang="it-IT" sz="1200" dirty="0" smtClean="0"/>
              <a:t> per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gjithe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zonen</a:t>
            </a:r>
            <a:r>
              <a:rPr lang="en-US" altLang="it-IT" sz="1200" dirty="0" smtClean="0"/>
              <a:t> Schengen</a:t>
            </a:r>
          </a:p>
          <a:p>
            <a:pPr lvl="3"/>
            <a:r>
              <a:rPr lang="en-US" altLang="it-IT" sz="800" dirty="0" smtClean="0"/>
              <a:t>C-575-12 Air Baltic </a:t>
            </a:r>
            <a:r>
              <a:rPr lang="en-US" altLang="it-IT" sz="800" dirty="0" err="1" smtClean="0"/>
              <a:t>pikat</a:t>
            </a:r>
            <a:r>
              <a:rPr lang="en-US" altLang="it-IT" sz="800" dirty="0" smtClean="0"/>
              <a:t> 61 e 62</a:t>
            </a:r>
          </a:p>
          <a:p>
            <a:pPr marL="914400" lvl="2" indent="0">
              <a:buNone/>
            </a:pPr>
            <a:endParaRPr lang="en-US" altLang="it-IT" sz="400" dirty="0" smtClean="0"/>
          </a:p>
          <a:p>
            <a:pPr lvl="1"/>
            <a:endParaRPr lang="it-IT" altLang="it-IT" sz="1600" dirty="0" smtClean="0"/>
          </a:p>
          <a:p>
            <a:pPr lvl="1"/>
            <a:endParaRPr lang="en-US" altLang="it-IT" sz="1600" dirty="0" smtClean="0"/>
          </a:p>
          <a:p>
            <a:pPr lvl="1"/>
            <a:endParaRPr lang="en-US" altLang="it-IT" sz="1600" dirty="0"/>
          </a:p>
        </p:txBody>
      </p:sp>
    </p:spTree>
    <p:extLst>
      <p:ext uri="{BB962C8B-B14F-4D97-AF65-F5344CB8AC3E}">
        <p14:creationId xmlns:p14="http://schemas.microsoft.com/office/powerpoint/2010/main" val="4269362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5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4000" dirty="0" smtClean="0"/>
              <a:t>Siguria ne kufinjte e jashtem te BE II </a:t>
            </a:r>
            <a:endParaRPr lang="it-IT" sz="40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57200" y="1600200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it-IT" sz="2400" dirty="0" err="1" smtClean="0"/>
              <a:t>Rregullore</a:t>
            </a:r>
            <a:r>
              <a:rPr lang="en-US" altLang="it-IT" sz="2400" dirty="0" smtClean="0"/>
              <a:t> BE 2016/399</a:t>
            </a:r>
          </a:p>
          <a:p>
            <a:pPr lvl="1"/>
            <a:r>
              <a:rPr lang="en-US" altLang="it-IT" sz="1600" dirty="0" smtClean="0"/>
              <a:t>Kod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bashkimit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lidhje</a:t>
            </a:r>
            <a:r>
              <a:rPr lang="en-US" altLang="it-IT" sz="1600" dirty="0" smtClean="0"/>
              <a:t> me </a:t>
            </a:r>
            <a:r>
              <a:rPr lang="en-US" altLang="it-IT" sz="1600" dirty="0" err="1" smtClean="0"/>
              <a:t>regjimin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kalimit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kufinjve</a:t>
            </a:r>
            <a:r>
              <a:rPr lang="en-US" altLang="it-IT" sz="1600" dirty="0" smtClean="0"/>
              <a:t> per </a:t>
            </a:r>
            <a:r>
              <a:rPr lang="en-US" altLang="it-IT" sz="1600" dirty="0" err="1" smtClean="0"/>
              <a:t>personat</a:t>
            </a:r>
            <a:r>
              <a:rPr lang="en-US" altLang="it-IT" sz="1600" dirty="0" smtClean="0"/>
              <a:t> (</a:t>
            </a:r>
            <a:r>
              <a:rPr lang="en-US" altLang="it-IT" sz="1600" dirty="0" err="1" smtClean="0"/>
              <a:t>Kodi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Kufinjve</a:t>
            </a:r>
            <a:r>
              <a:rPr lang="en-US" altLang="it-IT" sz="1600" dirty="0" smtClean="0"/>
              <a:t> Schengen)</a:t>
            </a:r>
          </a:p>
          <a:p>
            <a:pPr lvl="2"/>
            <a:r>
              <a:rPr lang="en-US" altLang="it-IT" sz="1200" dirty="0" err="1" smtClean="0"/>
              <a:t>Nese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nuk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permbushen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kushtet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detyrimin</a:t>
            </a:r>
            <a:r>
              <a:rPr lang="en-US" altLang="it-IT" sz="1200" dirty="0" smtClean="0"/>
              <a:t> per </a:t>
            </a:r>
            <a:r>
              <a:rPr lang="en-US" altLang="it-IT" sz="1200" dirty="0" err="1" smtClean="0"/>
              <a:t>ndalim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hyrje</a:t>
            </a:r>
            <a:r>
              <a:rPr lang="en-US" altLang="it-IT" sz="1200" dirty="0" smtClean="0"/>
              <a:t> </a:t>
            </a:r>
          </a:p>
          <a:p>
            <a:pPr lvl="3"/>
            <a:r>
              <a:rPr lang="en-US" altLang="it-IT" sz="800" dirty="0" smtClean="0"/>
              <a:t>Duke </a:t>
            </a:r>
            <a:r>
              <a:rPr lang="en-US" altLang="it-IT" sz="800" dirty="0" err="1" smtClean="0"/>
              <a:t>respektuar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parimet</a:t>
            </a:r>
            <a:r>
              <a:rPr lang="en-US" altLang="it-IT" sz="800" dirty="0" smtClean="0"/>
              <a:t> e </a:t>
            </a:r>
            <a:r>
              <a:rPr lang="en-US" altLang="it-IT" sz="800" dirty="0" err="1" smtClean="0"/>
              <a:t>pergjithshme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dhe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Kartes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se </a:t>
            </a:r>
            <a:r>
              <a:rPr lang="en-US" altLang="it-IT" sz="800" dirty="0" err="1" smtClean="0"/>
              <a:t>Drejtave</a:t>
            </a:r>
            <a:r>
              <a:rPr lang="en-US" altLang="it-IT" sz="800" dirty="0" smtClean="0"/>
              <a:t> </a:t>
            </a:r>
          </a:p>
          <a:p>
            <a:pPr lvl="3"/>
            <a:r>
              <a:rPr lang="en-US" altLang="it-IT" sz="800" dirty="0" smtClean="0"/>
              <a:t>Pa </a:t>
            </a:r>
            <a:r>
              <a:rPr lang="en-US" altLang="it-IT" sz="800" dirty="0" err="1" smtClean="0"/>
              <a:t>shkelur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dispozitat</a:t>
            </a:r>
            <a:r>
              <a:rPr lang="en-US" altLang="it-IT" sz="800" dirty="0" smtClean="0"/>
              <a:t> ne </a:t>
            </a:r>
            <a:r>
              <a:rPr lang="en-US" altLang="it-IT" sz="800" dirty="0" err="1" smtClean="0"/>
              <a:t>lidhje</a:t>
            </a:r>
            <a:r>
              <a:rPr lang="en-US" altLang="it-IT" sz="800" dirty="0" smtClean="0"/>
              <a:t> me </a:t>
            </a:r>
            <a:r>
              <a:rPr lang="en-US" altLang="it-IT" sz="800" dirty="0" err="1" smtClean="0"/>
              <a:t>azilin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dhe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mbrojtjes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nderkomberare</a:t>
            </a:r>
            <a:r>
              <a:rPr lang="en-US" altLang="it-IT" sz="800" dirty="0" smtClean="0"/>
              <a:t> (</a:t>
            </a:r>
            <a:r>
              <a:rPr lang="en-US" altLang="it-IT" sz="800" dirty="0" err="1" smtClean="0"/>
              <a:t>rastet</a:t>
            </a:r>
            <a:r>
              <a:rPr lang="en-US" altLang="it-IT" sz="800" dirty="0" smtClean="0"/>
              <a:t> e </a:t>
            </a:r>
            <a:r>
              <a:rPr lang="en-US" altLang="it-IT" sz="800" dirty="0" err="1" smtClean="0"/>
              <a:t>perjashtimit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humaniter</a:t>
            </a:r>
            <a:r>
              <a:rPr lang="en-US" altLang="it-IT" sz="800" dirty="0" smtClean="0"/>
              <a:t>)</a:t>
            </a:r>
          </a:p>
          <a:p>
            <a:pPr lvl="2"/>
            <a:r>
              <a:rPr lang="en-US" altLang="it-IT" sz="1200" dirty="0" err="1" smtClean="0"/>
              <a:t>Refuzimi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hyrjes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duhet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jete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motivuar</a:t>
            </a:r>
            <a:r>
              <a:rPr lang="en-US" altLang="it-IT" sz="1200" dirty="0" smtClean="0"/>
              <a:t> </a:t>
            </a:r>
          </a:p>
          <a:p>
            <a:pPr lvl="3"/>
            <a:r>
              <a:rPr lang="en-US" altLang="it-IT" sz="800" dirty="0" err="1" smtClean="0"/>
              <a:t>Qytetari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Shtetit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trete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ka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drejten</a:t>
            </a:r>
            <a:r>
              <a:rPr lang="en-US" altLang="it-IT" sz="800" dirty="0" smtClean="0"/>
              <a:t> e </a:t>
            </a:r>
            <a:r>
              <a:rPr lang="en-US" altLang="it-IT" sz="800" dirty="0" err="1" smtClean="0"/>
              <a:t>ankimit</a:t>
            </a:r>
            <a:r>
              <a:rPr lang="en-US" altLang="it-IT" sz="800" dirty="0" smtClean="0"/>
              <a:t> ne </a:t>
            </a:r>
            <a:r>
              <a:rPr lang="en-US" altLang="it-IT" sz="800" dirty="0" err="1" smtClean="0"/>
              <a:t>gjykatat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kombetare</a:t>
            </a:r>
            <a:r>
              <a:rPr lang="en-US" altLang="it-IT" sz="800" dirty="0" smtClean="0"/>
              <a:t> </a:t>
            </a:r>
          </a:p>
          <a:p>
            <a:pPr lvl="2"/>
            <a:r>
              <a:rPr lang="en-US" altLang="it-IT" sz="1200" dirty="0" err="1" smtClean="0"/>
              <a:t>Leshimi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vizes</a:t>
            </a:r>
            <a:r>
              <a:rPr lang="en-US" altLang="it-IT" sz="1200" dirty="0" smtClean="0"/>
              <a:t> BE per </a:t>
            </a:r>
            <a:r>
              <a:rPr lang="en-US" altLang="it-IT" sz="1200" dirty="0" err="1" smtClean="0"/>
              <a:t>qendrime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shkutra</a:t>
            </a:r>
            <a:r>
              <a:rPr lang="en-US" altLang="it-IT" sz="1200" dirty="0" smtClean="0"/>
              <a:t> </a:t>
            </a:r>
          </a:p>
          <a:p>
            <a:pPr lvl="3"/>
            <a:r>
              <a:rPr lang="en-US" altLang="it-IT" sz="800" dirty="0" err="1" smtClean="0"/>
              <a:t>Rreg</a:t>
            </a:r>
            <a:r>
              <a:rPr lang="en-US" altLang="it-IT" sz="800" dirty="0" smtClean="0"/>
              <a:t>. KE 810/2009 </a:t>
            </a:r>
            <a:r>
              <a:rPr lang="en-US" altLang="it-IT" sz="800" dirty="0" err="1" smtClean="0"/>
              <a:t>rregullim</a:t>
            </a:r>
            <a:r>
              <a:rPr lang="en-US" altLang="it-IT" sz="800" dirty="0" smtClean="0"/>
              <a:t> me </a:t>
            </a:r>
            <a:r>
              <a:rPr lang="en-US" altLang="it-IT" sz="800" dirty="0" err="1" smtClean="0"/>
              <a:t>legjislacion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europian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harmonizuar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menyres</a:t>
            </a:r>
            <a:r>
              <a:rPr lang="en-US" altLang="it-IT" sz="800" dirty="0" smtClean="0"/>
              <a:t> se </a:t>
            </a:r>
            <a:r>
              <a:rPr lang="en-US" altLang="it-IT" sz="800" dirty="0" err="1" smtClean="0"/>
              <a:t>marrjes</a:t>
            </a:r>
            <a:r>
              <a:rPr lang="en-US" altLang="it-IT" sz="800" dirty="0" smtClean="0"/>
              <a:t> se </a:t>
            </a:r>
            <a:r>
              <a:rPr lang="en-US" altLang="it-IT" sz="800" dirty="0" err="1" smtClean="0"/>
              <a:t>vizes</a:t>
            </a:r>
            <a:r>
              <a:rPr lang="en-US" altLang="it-IT" sz="800" dirty="0" smtClean="0"/>
              <a:t> (</a:t>
            </a:r>
            <a:r>
              <a:rPr lang="en-US" altLang="it-IT" sz="800" dirty="0" err="1" smtClean="0"/>
              <a:t>Kodi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Vizave</a:t>
            </a:r>
            <a:r>
              <a:rPr lang="en-US" altLang="it-IT" sz="800" dirty="0" smtClean="0"/>
              <a:t>)</a:t>
            </a:r>
          </a:p>
          <a:p>
            <a:pPr lvl="4"/>
            <a:r>
              <a:rPr lang="en-US" altLang="it-IT" sz="800" dirty="0" err="1" smtClean="0"/>
              <a:t>GjD</a:t>
            </a:r>
            <a:r>
              <a:rPr lang="en-US" altLang="it-IT" sz="800" dirty="0" smtClean="0"/>
              <a:t>  </a:t>
            </a:r>
            <a:r>
              <a:rPr lang="en-US" altLang="it-IT" sz="800" dirty="0"/>
              <a:t>C-575-12 Air Baltic </a:t>
            </a:r>
            <a:r>
              <a:rPr lang="en-US" altLang="it-IT" sz="800" dirty="0" err="1" smtClean="0"/>
              <a:t>pika</a:t>
            </a:r>
            <a:r>
              <a:rPr lang="en-US" altLang="it-IT" sz="800" dirty="0" smtClean="0"/>
              <a:t> 68</a:t>
            </a:r>
            <a:endParaRPr lang="en-US" altLang="it-IT" sz="800" dirty="0"/>
          </a:p>
          <a:p>
            <a:r>
              <a:rPr lang="en-US" altLang="it-IT" sz="2000" dirty="0" err="1" smtClean="0"/>
              <a:t>Kontrolli</a:t>
            </a:r>
            <a:r>
              <a:rPr lang="en-US" altLang="it-IT" sz="2000" dirty="0" smtClean="0"/>
              <a:t> ne </a:t>
            </a:r>
            <a:r>
              <a:rPr lang="en-US" altLang="it-IT" sz="2000" dirty="0" err="1" smtClean="0"/>
              <a:t>kufinjte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jashtem</a:t>
            </a:r>
            <a:endParaRPr lang="en-US" altLang="it-IT" sz="2000" dirty="0" smtClean="0"/>
          </a:p>
          <a:p>
            <a:pPr lvl="1"/>
            <a:r>
              <a:rPr lang="en-US" altLang="it-IT" sz="1600" dirty="0" err="1" smtClean="0"/>
              <a:t>Kontroll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verifikimi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kufi</a:t>
            </a:r>
            <a:r>
              <a:rPr lang="en-US" altLang="it-IT" sz="1600" dirty="0" smtClean="0"/>
              <a:t> me </a:t>
            </a:r>
            <a:r>
              <a:rPr lang="en-US" altLang="it-IT" sz="1600" dirty="0" err="1" smtClean="0"/>
              <a:t>qellim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parandalimin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rreziqeve</a:t>
            </a:r>
            <a:r>
              <a:rPr lang="en-US" altLang="it-IT" sz="1600" dirty="0" smtClean="0"/>
              <a:t> per </a:t>
            </a:r>
            <a:r>
              <a:rPr lang="en-US" altLang="it-IT" sz="1600" dirty="0" err="1" smtClean="0"/>
              <a:t>rendin</a:t>
            </a:r>
            <a:r>
              <a:rPr lang="en-US" altLang="it-IT" sz="1600" dirty="0" smtClean="0"/>
              <a:t> public, </a:t>
            </a:r>
            <a:r>
              <a:rPr lang="en-US" altLang="it-IT" sz="1600" dirty="0" err="1" smtClean="0"/>
              <a:t>sigurine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shendetin</a:t>
            </a:r>
            <a:r>
              <a:rPr lang="en-US" altLang="it-IT" sz="1600" dirty="0" smtClean="0"/>
              <a:t> 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marredheniet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nderkombetare</a:t>
            </a:r>
            <a:endParaRPr lang="en-US" altLang="it-IT" sz="1600" dirty="0"/>
          </a:p>
          <a:p>
            <a:pPr lvl="1"/>
            <a:r>
              <a:rPr lang="en-US" altLang="it-IT" sz="1600" dirty="0" err="1" smtClean="0"/>
              <a:t>Kontrolli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kufi</a:t>
            </a:r>
            <a:r>
              <a:rPr lang="en-US" altLang="it-IT" sz="1600" dirty="0" smtClean="0"/>
              <a:t> per </a:t>
            </a:r>
            <a:r>
              <a:rPr lang="en-US" altLang="it-IT" sz="1600" dirty="0" err="1" smtClean="0"/>
              <a:t>shtetasit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vendeve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treta</a:t>
            </a:r>
            <a:r>
              <a:rPr lang="en-US" altLang="it-IT" sz="1600" dirty="0" smtClean="0"/>
              <a:t> me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detajuar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lidhje</a:t>
            </a:r>
            <a:r>
              <a:rPr lang="en-US" altLang="it-IT" sz="1600" dirty="0" smtClean="0"/>
              <a:t> me </a:t>
            </a:r>
            <a:r>
              <a:rPr lang="en-US" altLang="it-IT" sz="1600" dirty="0" err="1" smtClean="0"/>
              <a:t>permbushjen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kushteve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nenit</a:t>
            </a:r>
            <a:r>
              <a:rPr lang="en-US" altLang="it-IT" sz="1600" dirty="0" smtClean="0"/>
              <a:t> 6.1. </a:t>
            </a:r>
          </a:p>
          <a:p>
            <a:pPr lvl="2"/>
            <a:r>
              <a:rPr lang="en-US" altLang="it-IT" sz="1200" dirty="0"/>
              <a:t> </a:t>
            </a:r>
            <a:r>
              <a:rPr lang="en-US" altLang="it-IT" sz="1200" dirty="0" smtClean="0"/>
              <a:t>Per </a:t>
            </a:r>
            <a:r>
              <a:rPr lang="en-US" altLang="it-IT" sz="1200" dirty="0" err="1" smtClean="0"/>
              <a:t>qytetaret</a:t>
            </a:r>
            <a:r>
              <a:rPr lang="en-US" altLang="it-IT" sz="1200" dirty="0" smtClean="0"/>
              <a:t> BE </a:t>
            </a:r>
            <a:r>
              <a:rPr lang="en-US" altLang="it-IT" sz="1200" dirty="0" err="1" smtClean="0"/>
              <a:t>vetem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kontroll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rutine</a:t>
            </a:r>
            <a:endParaRPr lang="en-US" altLang="it-IT" sz="1200" dirty="0" smtClean="0"/>
          </a:p>
          <a:p>
            <a:pPr lvl="2"/>
            <a:r>
              <a:rPr lang="en-US" altLang="it-IT" sz="1200" dirty="0" smtClean="0"/>
              <a:t>Jane </a:t>
            </a:r>
            <a:r>
              <a:rPr lang="en-US" altLang="it-IT" sz="1200" dirty="0" err="1" smtClean="0"/>
              <a:t>kontrolle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qe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ndikojne</a:t>
            </a:r>
            <a:r>
              <a:rPr lang="en-US" altLang="it-IT" sz="1200" dirty="0" smtClean="0"/>
              <a:t> ne </a:t>
            </a:r>
            <a:r>
              <a:rPr lang="en-US" altLang="it-IT" sz="1200" dirty="0" err="1" smtClean="0"/>
              <a:t>sferen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personale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nje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individi</a:t>
            </a:r>
            <a:r>
              <a:rPr lang="en-US" altLang="it-IT" sz="1200" dirty="0"/>
              <a:t>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duhet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ushtrohen</a:t>
            </a:r>
            <a:r>
              <a:rPr lang="en-US" altLang="it-IT" sz="1200" dirty="0" smtClean="0"/>
              <a:t> ne </a:t>
            </a:r>
            <a:r>
              <a:rPr lang="en-US" altLang="it-IT" sz="1200" dirty="0" err="1" smtClean="0"/>
              <a:t>kushtet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respektimit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dinjitetit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njerezor</a:t>
            </a:r>
            <a:r>
              <a:rPr lang="en-US" altLang="it-IT" sz="1200" dirty="0" smtClean="0"/>
              <a:t>, </a:t>
            </a:r>
            <a:r>
              <a:rPr lang="en-US" altLang="it-IT" sz="1200" dirty="0" err="1" smtClean="0"/>
              <a:t>parimit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proporcionalitetit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pa </a:t>
            </a:r>
            <a:r>
              <a:rPr lang="en-US" altLang="it-IT" sz="1200" dirty="0" err="1" smtClean="0"/>
              <a:t>diskriminim</a:t>
            </a:r>
            <a:r>
              <a:rPr lang="en-US" altLang="it-IT" sz="1200" dirty="0" smtClean="0"/>
              <a:t> (</a:t>
            </a:r>
            <a:r>
              <a:rPr lang="en-US" altLang="it-IT" sz="1200" dirty="0" err="1" smtClean="0"/>
              <a:t>neni</a:t>
            </a:r>
            <a:r>
              <a:rPr lang="en-US" altLang="it-IT" sz="1200" dirty="0" smtClean="0"/>
              <a:t> 7 </a:t>
            </a:r>
            <a:r>
              <a:rPr lang="en-US" altLang="it-IT" sz="1200" dirty="0" err="1" smtClean="0"/>
              <a:t>Kodi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Vizave</a:t>
            </a:r>
            <a:r>
              <a:rPr lang="en-US" altLang="it-IT" sz="1200" dirty="0" smtClean="0"/>
              <a:t>)</a:t>
            </a:r>
          </a:p>
          <a:p>
            <a:pPr lvl="1"/>
            <a:r>
              <a:rPr lang="en-US" altLang="it-IT" sz="1600" dirty="0" smtClean="0"/>
              <a:t>Garda e </a:t>
            </a:r>
            <a:r>
              <a:rPr lang="en-US" altLang="it-IT" sz="1600" dirty="0" err="1" smtClean="0"/>
              <a:t>Kufinjve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Bregdetit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Europian</a:t>
            </a:r>
            <a:r>
              <a:rPr lang="en-US" altLang="it-IT" sz="1600" dirty="0" smtClean="0"/>
              <a:t> (CEPS)</a:t>
            </a:r>
          </a:p>
          <a:p>
            <a:pPr lvl="2"/>
            <a:r>
              <a:rPr lang="en-US" altLang="it-IT" sz="1200" dirty="0" err="1" smtClean="0"/>
              <a:t>Rreg</a:t>
            </a:r>
            <a:r>
              <a:rPr lang="en-US" altLang="it-IT" sz="1200" dirty="0" smtClean="0"/>
              <a:t>. BE 2019/1896</a:t>
            </a:r>
          </a:p>
          <a:p>
            <a:pPr lvl="2"/>
            <a:r>
              <a:rPr lang="en-US" altLang="it-IT" sz="1200" dirty="0" err="1" smtClean="0"/>
              <a:t>Perbehet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nga</a:t>
            </a:r>
            <a:r>
              <a:rPr lang="en-US" altLang="it-IT" sz="1200" dirty="0" smtClean="0"/>
              <a:t> FRONTEX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autoritetet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Shteteve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antare</a:t>
            </a:r>
            <a:endParaRPr lang="en-US" altLang="it-IT" sz="1200" dirty="0" smtClean="0"/>
          </a:p>
          <a:p>
            <a:pPr lvl="3"/>
            <a:r>
              <a:rPr lang="en-US" altLang="it-IT" sz="800" dirty="0" smtClean="0"/>
              <a:t>Per </a:t>
            </a:r>
            <a:r>
              <a:rPr lang="en-US" altLang="it-IT" sz="800" dirty="0" err="1" smtClean="0"/>
              <a:t>ti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bere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balle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flukseve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migratore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paligjshme</a:t>
            </a:r>
            <a:r>
              <a:rPr lang="en-US" altLang="it-IT" sz="800" dirty="0" smtClean="0"/>
              <a:t> ne BE </a:t>
            </a:r>
          </a:p>
        </p:txBody>
      </p:sp>
    </p:spTree>
    <p:extLst>
      <p:ext uri="{BB962C8B-B14F-4D97-AF65-F5344CB8AC3E}">
        <p14:creationId xmlns:p14="http://schemas.microsoft.com/office/powerpoint/2010/main" val="1156485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6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4000" dirty="0" smtClean="0"/>
              <a:t>Siguria ne kufinjte e jashtem te BE III </a:t>
            </a:r>
            <a:endParaRPr lang="it-IT" sz="40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57200" y="1600200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it-IT" sz="2400" dirty="0" smtClean="0"/>
              <a:t>CESP</a:t>
            </a:r>
          </a:p>
          <a:p>
            <a:pPr lvl="1"/>
            <a:r>
              <a:rPr lang="en-US" altLang="it-IT" sz="1800" dirty="0" err="1"/>
              <a:t>Rreg</a:t>
            </a:r>
            <a:r>
              <a:rPr lang="en-US" altLang="it-IT" sz="1800" dirty="0"/>
              <a:t>. BE </a:t>
            </a:r>
            <a:r>
              <a:rPr lang="en-US" altLang="it-IT" sz="1800" dirty="0" smtClean="0"/>
              <a:t>2019/1896</a:t>
            </a:r>
          </a:p>
          <a:p>
            <a:pPr lvl="1"/>
            <a:r>
              <a:rPr lang="en-US" altLang="it-IT" sz="1800" dirty="0" smtClean="0"/>
              <a:t>FRONTEX </a:t>
            </a:r>
          </a:p>
          <a:p>
            <a:pPr lvl="1"/>
            <a:r>
              <a:rPr lang="en-US" altLang="it-IT" sz="1800" dirty="0" err="1" smtClean="0"/>
              <a:t>Duhet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</a:p>
          <a:p>
            <a:pPr lvl="2"/>
            <a:r>
              <a:rPr lang="en-US" altLang="it-IT" sz="1400" dirty="0" err="1" smtClean="0"/>
              <a:t>Respektoje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drejtat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themelore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njeriut</a:t>
            </a:r>
            <a:r>
              <a:rPr lang="en-US" altLang="it-IT" sz="1400" dirty="0" smtClean="0"/>
              <a:t> </a:t>
            </a:r>
          </a:p>
          <a:p>
            <a:pPr lvl="2"/>
            <a:r>
              <a:rPr lang="en-US" altLang="it-IT" sz="1400" dirty="0" err="1" smtClean="0"/>
              <a:t>Ndihmon</a:t>
            </a:r>
            <a:r>
              <a:rPr lang="en-US" altLang="it-IT" sz="1400" dirty="0" smtClean="0"/>
              <a:t> ne </a:t>
            </a:r>
            <a:r>
              <a:rPr lang="en-US" altLang="it-IT" sz="1400" dirty="0" err="1" smtClean="0"/>
              <a:t>aplikimin</a:t>
            </a:r>
            <a:r>
              <a:rPr lang="en-US" altLang="it-IT" sz="1400" dirty="0" smtClean="0"/>
              <a:t> e acquis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BE ne </a:t>
            </a:r>
            <a:r>
              <a:rPr lang="en-US" altLang="it-IT" sz="1400" dirty="0" err="1" smtClean="0"/>
              <a:t>lidhje</a:t>
            </a:r>
            <a:r>
              <a:rPr lang="en-US" altLang="it-IT" sz="1400" dirty="0" smtClean="0"/>
              <a:t> me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drejtat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themelore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njeriut</a:t>
            </a:r>
            <a:r>
              <a:rPr lang="en-US" altLang="it-IT" sz="1400" dirty="0" smtClean="0"/>
              <a:t> (Karta) ne </a:t>
            </a:r>
            <a:r>
              <a:rPr lang="en-US" altLang="it-IT" sz="1400" dirty="0" err="1" smtClean="0"/>
              <a:t>kufinjte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jashtem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BE</a:t>
            </a:r>
          </a:p>
          <a:p>
            <a:pPr lvl="2"/>
            <a:r>
              <a:rPr lang="en-US" altLang="it-IT" sz="1400" dirty="0" err="1" smtClean="0"/>
              <a:t>Parashikimi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organeve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dhe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procedurave</a:t>
            </a:r>
            <a:r>
              <a:rPr lang="en-US" altLang="it-IT" sz="1400" dirty="0" smtClean="0"/>
              <a:t> administrative per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siguruar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respektimin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drejtave</a:t>
            </a:r>
            <a:r>
              <a:rPr lang="en-US" altLang="it-IT" sz="1400" dirty="0" smtClean="0"/>
              <a:t> </a:t>
            </a:r>
          </a:p>
          <a:p>
            <a:pPr lvl="3"/>
            <a:r>
              <a:rPr lang="en-US" altLang="it-IT" sz="900" dirty="0" err="1" smtClean="0"/>
              <a:t>Riatdhesimet</a:t>
            </a:r>
            <a:endParaRPr lang="en-US" altLang="it-IT" sz="900" dirty="0" smtClean="0"/>
          </a:p>
          <a:p>
            <a:pPr lvl="3"/>
            <a:r>
              <a:rPr lang="en-US" altLang="it-IT" sz="900" dirty="0" err="1" smtClean="0"/>
              <a:t>Ndalimi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i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refeuzimit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te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hyrjes</a:t>
            </a:r>
            <a:r>
              <a:rPr lang="en-US" altLang="it-IT" sz="900" dirty="0" smtClean="0"/>
              <a:t> ne </a:t>
            </a:r>
            <a:r>
              <a:rPr lang="en-US" altLang="it-IT" sz="900" dirty="0" err="1" smtClean="0"/>
              <a:t>rastet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kur</a:t>
            </a:r>
            <a:r>
              <a:rPr lang="en-US" altLang="it-IT" sz="900" dirty="0" smtClean="0"/>
              <a:t> ne </a:t>
            </a:r>
            <a:r>
              <a:rPr lang="en-US" altLang="it-IT" sz="900" dirty="0" err="1" smtClean="0"/>
              <a:t>kufinjte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ee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jashtem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paraqiten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raste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azili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apo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mbrojje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nderkombetare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dhe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veprimtarise</a:t>
            </a:r>
            <a:r>
              <a:rPr lang="en-US" altLang="it-IT" sz="900" dirty="0" smtClean="0"/>
              <a:t> ne </a:t>
            </a:r>
            <a:r>
              <a:rPr lang="en-US" altLang="it-IT" sz="900" dirty="0" err="1" smtClean="0"/>
              <a:t>shtetet</a:t>
            </a:r>
            <a:r>
              <a:rPr lang="en-US" altLang="it-IT" sz="900" dirty="0" smtClean="0"/>
              <a:t> e </a:t>
            </a:r>
            <a:r>
              <a:rPr lang="en-US" altLang="it-IT" sz="900" dirty="0" err="1" smtClean="0"/>
              <a:t>treta</a:t>
            </a:r>
            <a:r>
              <a:rPr lang="en-US" altLang="it-IT" sz="900" dirty="0" smtClean="0"/>
              <a:t> (ne </a:t>
            </a:r>
            <a:r>
              <a:rPr lang="en-US" altLang="it-IT" sz="900" dirty="0" err="1" smtClean="0"/>
              <a:t>vendet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kufitare</a:t>
            </a:r>
            <a:r>
              <a:rPr lang="en-US" altLang="it-IT" sz="900" dirty="0" smtClean="0"/>
              <a:t> me BE , </a:t>
            </a:r>
            <a:r>
              <a:rPr lang="en-US" altLang="it-IT" sz="900" dirty="0" err="1" smtClean="0"/>
              <a:t>psh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Shqiperi</a:t>
            </a:r>
            <a:r>
              <a:rPr lang="en-US" altLang="it-IT" sz="900" dirty="0" smtClean="0"/>
              <a:t>)</a:t>
            </a:r>
          </a:p>
          <a:p>
            <a:pPr lvl="3"/>
            <a:endParaRPr lang="en-US" altLang="it-IT" sz="900" dirty="0"/>
          </a:p>
        </p:txBody>
      </p:sp>
    </p:spTree>
    <p:extLst>
      <p:ext uri="{BB962C8B-B14F-4D97-AF65-F5344CB8AC3E}">
        <p14:creationId xmlns:p14="http://schemas.microsoft.com/office/powerpoint/2010/main" val="119401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7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it-IT" sz="3200" dirty="0" smtClean="0"/>
          </a:p>
          <a:p>
            <a:pPr algn="l"/>
            <a:r>
              <a:rPr lang="it-IT" sz="3200" dirty="0" smtClean="0"/>
              <a:t>Ndalimi i kontrolleve ne kufinjte e brendshem I  </a:t>
            </a:r>
            <a:endParaRPr lang="it-IT" sz="40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57200" y="1600200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it-IT" sz="2400" dirty="0" err="1" smtClean="0"/>
              <a:t>Kodi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i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kufinjve</a:t>
            </a:r>
            <a:r>
              <a:rPr lang="en-US" altLang="it-IT" sz="2400" dirty="0" smtClean="0"/>
              <a:t> Schengen </a:t>
            </a:r>
          </a:p>
          <a:p>
            <a:pPr lvl="1"/>
            <a:r>
              <a:rPr lang="en-US" altLang="it-IT" sz="1800" dirty="0" err="1" smtClean="0"/>
              <a:t>Regjim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komunitar</a:t>
            </a:r>
            <a:r>
              <a:rPr lang="en-US" altLang="it-IT" sz="1800" dirty="0" smtClean="0"/>
              <a:t> per </a:t>
            </a:r>
            <a:r>
              <a:rPr lang="en-US" altLang="it-IT" sz="1800" dirty="0" err="1" smtClean="0"/>
              <a:t>kalimin</a:t>
            </a:r>
            <a:r>
              <a:rPr lang="en-US" altLang="it-IT" sz="1800" dirty="0" smtClean="0"/>
              <a:t> e </a:t>
            </a:r>
            <a:r>
              <a:rPr lang="en-US" altLang="it-IT" sz="1800" dirty="0" err="1" smtClean="0"/>
              <a:t>kufinjve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brendshem</a:t>
            </a:r>
            <a:endParaRPr lang="en-US" altLang="it-IT" sz="1800" dirty="0" smtClean="0"/>
          </a:p>
          <a:p>
            <a:pPr lvl="2"/>
            <a:r>
              <a:rPr lang="en-US" altLang="it-IT" sz="1400" dirty="0" err="1" smtClean="0"/>
              <a:t>Eleminimi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kontrolleve</a:t>
            </a:r>
            <a:r>
              <a:rPr lang="en-US" altLang="it-IT" sz="1400" dirty="0" smtClean="0"/>
              <a:t> </a:t>
            </a:r>
          </a:p>
          <a:p>
            <a:pPr lvl="3"/>
            <a:r>
              <a:rPr lang="en-US" altLang="it-IT" sz="1000" dirty="0" err="1" smtClean="0"/>
              <a:t>Arrin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objektivin</a:t>
            </a:r>
            <a:r>
              <a:rPr lang="en-US" altLang="it-IT" sz="1000" dirty="0" smtClean="0"/>
              <a:t> e </a:t>
            </a:r>
            <a:r>
              <a:rPr lang="en-US" altLang="it-IT" sz="1000" dirty="0" err="1" smtClean="0"/>
              <a:t>nenit</a:t>
            </a:r>
            <a:r>
              <a:rPr lang="en-US" altLang="it-IT" sz="1000" dirty="0" smtClean="0"/>
              <a:t> 26 TFBE </a:t>
            </a:r>
            <a:r>
              <a:rPr lang="en-US" altLang="it-IT" sz="1000" dirty="0" err="1" smtClean="0"/>
              <a:t>ku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thuhet</a:t>
            </a:r>
            <a:r>
              <a:rPr lang="en-US" altLang="it-IT" sz="1000" dirty="0" smtClean="0"/>
              <a:t> </a:t>
            </a:r>
            <a:r>
              <a:rPr lang="en-US" altLang="it-IT" sz="1000" dirty="0"/>
              <a:t>se “</a:t>
            </a:r>
            <a:r>
              <a:rPr lang="en-US" altLang="it-IT" sz="1000" dirty="0" err="1"/>
              <a:t>Tregu</a:t>
            </a:r>
            <a:r>
              <a:rPr lang="en-US" altLang="it-IT" sz="1000" dirty="0"/>
              <a:t> </a:t>
            </a:r>
            <a:r>
              <a:rPr lang="en-US" altLang="it-IT" sz="1000" dirty="0" err="1"/>
              <a:t>i</a:t>
            </a:r>
            <a:r>
              <a:rPr lang="en-US" altLang="it-IT" sz="1000" dirty="0"/>
              <a:t> </a:t>
            </a:r>
            <a:r>
              <a:rPr lang="en-US" altLang="it-IT" sz="1000" dirty="0" err="1"/>
              <a:t>brendshëm</a:t>
            </a:r>
            <a:r>
              <a:rPr lang="en-US" altLang="it-IT" sz="1000" dirty="0"/>
              <a:t> </a:t>
            </a:r>
            <a:r>
              <a:rPr lang="en-US" altLang="it-IT" sz="1000" dirty="0" err="1"/>
              <a:t>përfshin</a:t>
            </a:r>
            <a:r>
              <a:rPr lang="en-US" altLang="it-IT" sz="1000" dirty="0"/>
              <a:t> </a:t>
            </a:r>
            <a:r>
              <a:rPr lang="en-US" altLang="it-IT" sz="1000" dirty="0" err="1"/>
              <a:t>një</a:t>
            </a:r>
            <a:r>
              <a:rPr lang="en-US" altLang="it-IT" sz="1000" dirty="0"/>
              <a:t> </a:t>
            </a:r>
            <a:r>
              <a:rPr lang="en-US" altLang="it-IT" sz="1000" dirty="0" err="1"/>
              <a:t>zonë</a:t>
            </a:r>
            <a:r>
              <a:rPr lang="en-US" altLang="it-IT" sz="1000" dirty="0"/>
              <a:t> pa </a:t>
            </a:r>
            <a:r>
              <a:rPr lang="en-US" altLang="it-IT" sz="1000" dirty="0" err="1"/>
              <a:t>kufij</a:t>
            </a:r>
            <a:r>
              <a:rPr lang="en-US" altLang="it-IT" sz="1000" dirty="0"/>
              <a:t> </a:t>
            </a:r>
            <a:r>
              <a:rPr lang="en-US" altLang="it-IT" sz="1000" dirty="0" err="1"/>
              <a:t>të</a:t>
            </a:r>
            <a:r>
              <a:rPr lang="en-US" altLang="it-IT" sz="1000" dirty="0"/>
              <a:t> </a:t>
            </a:r>
            <a:r>
              <a:rPr lang="en-US" altLang="it-IT" sz="1000" dirty="0" err="1"/>
              <a:t>brendshëm</a:t>
            </a:r>
            <a:r>
              <a:rPr lang="en-US" altLang="it-IT" sz="1000" dirty="0"/>
              <a:t>, </a:t>
            </a:r>
            <a:r>
              <a:rPr lang="en-US" altLang="it-IT" sz="1000" dirty="0" err="1"/>
              <a:t>në</a:t>
            </a:r>
            <a:r>
              <a:rPr lang="en-US" altLang="it-IT" sz="1000" dirty="0"/>
              <a:t> </a:t>
            </a:r>
            <a:r>
              <a:rPr lang="en-US" altLang="it-IT" sz="1000" dirty="0" err="1"/>
              <a:t>të</a:t>
            </a:r>
            <a:r>
              <a:rPr lang="en-US" altLang="it-IT" sz="1000" dirty="0"/>
              <a:t> </a:t>
            </a:r>
            <a:r>
              <a:rPr lang="en-US" altLang="it-IT" sz="1000" dirty="0" err="1"/>
              <a:t>cilën</a:t>
            </a:r>
            <a:r>
              <a:rPr lang="en-US" altLang="it-IT" sz="1000" dirty="0"/>
              <a:t> </a:t>
            </a:r>
            <a:r>
              <a:rPr lang="en-US" altLang="it-IT" sz="1000" dirty="0" err="1"/>
              <a:t>sigurohet</a:t>
            </a:r>
            <a:r>
              <a:rPr lang="en-US" altLang="it-IT" sz="1000" dirty="0"/>
              <a:t> </a:t>
            </a:r>
            <a:r>
              <a:rPr lang="en-US" altLang="it-IT" sz="1000" dirty="0" err="1" smtClean="0"/>
              <a:t>lëvizja</a:t>
            </a:r>
            <a:r>
              <a:rPr lang="en-US" altLang="it-IT" sz="1000" dirty="0" smtClean="0"/>
              <a:t> e </a:t>
            </a:r>
            <a:r>
              <a:rPr lang="en-US" altLang="it-IT" sz="1000" dirty="0" err="1"/>
              <a:t>lirë</a:t>
            </a:r>
            <a:r>
              <a:rPr lang="en-US" altLang="it-IT" sz="1000" dirty="0"/>
              <a:t> e </a:t>
            </a:r>
            <a:r>
              <a:rPr lang="en-US" altLang="it-IT" sz="1000" dirty="0" err="1"/>
              <a:t>mallrave</a:t>
            </a:r>
            <a:r>
              <a:rPr lang="en-US" altLang="it-IT" sz="1000" dirty="0"/>
              <a:t>, </a:t>
            </a:r>
            <a:r>
              <a:rPr lang="en-US" altLang="it-IT" sz="1000" u="sng" dirty="0" err="1"/>
              <a:t>personave</a:t>
            </a:r>
            <a:r>
              <a:rPr lang="en-US" altLang="it-IT" sz="1000" dirty="0"/>
              <a:t>, </a:t>
            </a:r>
            <a:r>
              <a:rPr lang="en-US" altLang="it-IT" sz="1000" dirty="0" err="1"/>
              <a:t>shërbimeve</a:t>
            </a:r>
            <a:r>
              <a:rPr lang="en-US" altLang="it-IT" sz="1000" dirty="0"/>
              <a:t> </a:t>
            </a:r>
            <a:r>
              <a:rPr lang="en-US" altLang="it-IT" sz="1000" dirty="0" err="1"/>
              <a:t>dhe</a:t>
            </a:r>
            <a:r>
              <a:rPr lang="en-US" altLang="it-IT" sz="1000" dirty="0"/>
              <a:t> </a:t>
            </a:r>
            <a:r>
              <a:rPr lang="en-US" altLang="it-IT" sz="1000" dirty="0" err="1"/>
              <a:t>kapitalit</a:t>
            </a:r>
            <a:r>
              <a:rPr lang="en-US" altLang="it-IT" sz="1000" dirty="0"/>
              <a:t>, </a:t>
            </a:r>
            <a:r>
              <a:rPr lang="en-US" altLang="it-IT" sz="1000" u="sng" dirty="0" err="1"/>
              <a:t>në</a:t>
            </a:r>
            <a:r>
              <a:rPr lang="en-US" altLang="it-IT" sz="1000" u="sng" dirty="0"/>
              <a:t> </a:t>
            </a:r>
            <a:r>
              <a:rPr lang="en-US" altLang="it-IT" sz="1000" u="sng" dirty="0" err="1"/>
              <a:t>përputhje</a:t>
            </a:r>
            <a:r>
              <a:rPr lang="en-US" altLang="it-IT" sz="1000" u="sng" dirty="0"/>
              <a:t> me </a:t>
            </a:r>
            <a:r>
              <a:rPr lang="en-US" altLang="it-IT" sz="1000" u="sng" dirty="0" err="1"/>
              <a:t>dispozitat</a:t>
            </a:r>
            <a:r>
              <a:rPr lang="en-US" altLang="it-IT" sz="1000" u="sng" dirty="0"/>
              <a:t> e </a:t>
            </a:r>
            <a:r>
              <a:rPr lang="en-US" altLang="it-IT" sz="1000" u="sng" dirty="0" err="1"/>
              <a:t>Traktateve</a:t>
            </a:r>
            <a:r>
              <a:rPr lang="en-US" altLang="it-IT" sz="1000" dirty="0" smtClean="0"/>
              <a:t>”</a:t>
            </a:r>
          </a:p>
          <a:p>
            <a:pPr lvl="3"/>
            <a:r>
              <a:rPr lang="en-US" altLang="it-IT" sz="1000" dirty="0" smtClean="0"/>
              <a:t>C-278-12 </a:t>
            </a:r>
            <a:r>
              <a:rPr lang="en-US" altLang="it-IT" sz="1000" dirty="0" err="1" smtClean="0"/>
              <a:t>Adil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pika</a:t>
            </a:r>
            <a:r>
              <a:rPr lang="en-US" altLang="it-IT" sz="1000" dirty="0" smtClean="0"/>
              <a:t> 49 </a:t>
            </a:r>
            <a:r>
              <a:rPr lang="en-US" altLang="it-IT" sz="1000" dirty="0" err="1" smtClean="0"/>
              <a:t>dhe</a:t>
            </a:r>
            <a:r>
              <a:rPr lang="en-US" altLang="it-IT" sz="1000" dirty="0" smtClean="0"/>
              <a:t> 50</a:t>
            </a:r>
          </a:p>
          <a:p>
            <a:pPr lvl="1"/>
            <a:r>
              <a:rPr lang="en-US" altLang="it-IT" sz="1800" dirty="0" err="1" smtClean="0"/>
              <a:t>Ndalimi</a:t>
            </a:r>
            <a:r>
              <a:rPr lang="en-US" altLang="it-IT" sz="1800" dirty="0" smtClean="0"/>
              <a:t> per </a:t>
            </a:r>
            <a:r>
              <a:rPr lang="en-US" altLang="it-IT" sz="1800" dirty="0" err="1" smtClean="0"/>
              <a:t>shtetet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antare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kryjne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kontrolle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kufitare</a:t>
            </a:r>
            <a:r>
              <a:rPr lang="en-US" altLang="it-IT" sz="1800" dirty="0" smtClean="0"/>
              <a:t> ne </a:t>
            </a:r>
            <a:r>
              <a:rPr lang="en-US" altLang="it-IT" sz="1800" dirty="0" err="1" smtClean="0"/>
              <a:t>kufinjte</a:t>
            </a:r>
            <a:r>
              <a:rPr lang="en-US" altLang="it-IT" sz="1800" dirty="0" smtClean="0"/>
              <a:t> e </a:t>
            </a:r>
            <a:r>
              <a:rPr lang="en-US" altLang="it-IT" sz="1800" dirty="0" err="1" smtClean="0"/>
              <a:t>brendshem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tek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personat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pavaresisht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shtetesise</a:t>
            </a:r>
            <a:r>
              <a:rPr lang="en-US" altLang="it-IT" sz="1800" dirty="0" smtClean="0"/>
              <a:t> se </a:t>
            </a:r>
            <a:r>
              <a:rPr lang="en-US" altLang="it-IT" sz="1800" dirty="0" err="1" smtClean="0"/>
              <a:t>tyre</a:t>
            </a:r>
            <a:r>
              <a:rPr lang="en-US" altLang="it-IT" sz="1800" dirty="0" smtClean="0"/>
              <a:t> (</a:t>
            </a:r>
            <a:r>
              <a:rPr lang="en-US" altLang="it-IT" sz="1800" dirty="0" err="1" smtClean="0"/>
              <a:t>neni</a:t>
            </a:r>
            <a:r>
              <a:rPr lang="en-US" altLang="it-IT" sz="1800" dirty="0" smtClean="0"/>
              <a:t> 22)</a:t>
            </a:r>
          </a:p>
          <a:p>
            <a:pPr lvl="2"/>
            <a:r>
              <a:rPr lang="en-US" altLang="it-IT" sz="1400" dirty="0" err="1" smtClean="0"/>
              <a:t>Arrin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objektivin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nenit</a:t>
            </a:r>
            <a:r>
              <a:rPr lang="en-US" altLang="it-IT" sz="1400" dirty="0" smtClean="0"/>
              <a:t> 67.2 </a:t>
            </a:r>
            <a:r>
              <a:rPr lang="en-US" altLang="it-IT" sz="1400" dirty="0" err="1" smtClean="0"/>
              <a:t>dhe</a:t>
            </a:r>
            <a:r>
              <a:rPr lang="en-US" altLang="it-IT" sz="1400" dirty="0" smtClean="0"/>
              <a:t> 77.1 </a:t>
            </a:r>
            <a:r>
              <a:rPr lang="en-US" altLang="it-IT" sz="1400" dirty="0" err="1" smtClean="0"/>
              <a:t>ger.</a:t>
            </a:r>
            <a:r>
              <a:rPr lang="en-US" altLang="it-IT" sz="1400" dirty="0" smtClean="0"/>
              <a:t> a) </a:t>
            </a:r>
          </a:p>
          <a:p>
            <a:pPr lvl="3"/>
            <a:r>
              <a:rPr lang="en-US" altLang="it-IT" sz="1000" dirty="0" err="1" smtClean="0"/>
              <a:t>GjD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shprehur</a:t>
            </a:r>
            <a:r>
              <a:rPr lang="en-US" altLang="it-IT" sz="1000" dirty="0" smtClean="0"/>
              <a:t> me C-188/10 </a:t>
            </a:r>
            <a:r>
              <a:rPr lang="en-US" altLang="it-IT" sz="1000" dirty="0" err="1" smtClean="0"/>
              <a:t>dhe</a:t>
            </a:r>
            <a:r>
              <a:rPr lang="en-US" altLang="it-IT" sz="1000" dirty="0" smtClean="0"/>
              <a:t> C-189/10 </a:t>
            </a:r>
            <a:r>
              <a:rPr lang="en-US" altLang="it-IT" sz="1000" dirty="0" err="1" smtClean="0"/>
              <a:t>Melki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dhe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Abdeli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pika</a:t>
            </a:r>
            <a:r>
              <a:rPr lang="en-US" altLang="it-IT" sz="1000" dirty="0" smtClean="0"/>
              <a:t> 64</a:t>
            </a:r>
          </a:p>
          <a:p>
            <a:pPr lvl="1"/>
            <a:r>
              <a:rPr lang="en-US" altLang="it-IT" sz="1800" dirty="0" err="1" smtClean="0"/>
              <a:t>Lejohen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shtetet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antare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kryejne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kontrolle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policie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edhe</a:t>
            </a:r>
            <a:r>
              <a:rPr lang="en-US" altLang="it-IT" sz="1800" dirty="0" smtClean="0"/>
              <a:t> ne </a:t>
            </a:r>
            <a:r>
              <a:rPr lang="en-US" altLang="it-IT" sz="1800" dirty="0" err="1" smtClean="0"/>
              <a:t>zonat</a:t>
            </a:r>
            <a:r>
              <a:rPr lang="en-US" altLang="it-IT" sz="1800" dirty="0"/>
              <a:t> </a:t>
            </a:r>
            <a:r>
              <a:rPr lang="en-US" altLang="it-IT" sz="1800" dirty="0" smtClean="0"/>
              <a:t>e </a:t>
            </a:r>
            <a:r>
              <a:rPr lang="en-US" altLang="it-IT" sz="1800" dirty="0" err="1" smtClean="0"/>
              <a:t>kufirit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por</a:t>
            </a:r>
            <a:r>
              <a:rPr lang="en-US" altLang="it-IT" sz="1800" dirty="0" smtClean="0"/>
              <a:t> jo </a:t>
            </a:r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jene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kontrolle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ngjashme</a:t>
            </a:r>
            <a:r>
              <a:rPr lang="en-US" altLang="it-IT" sz="1800" dirty="0" smtClean="0"/>
              <a:t> me </a:t>
            </a:r>
            <a:r>
              <a:rPr lang="en-US" altLang="it-IT" sz="1800" dirty="0" err="1" smtClean="0"/>
              <a:t>kontrollet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kufitare</a:t>
            </a:r>
            <a:r>
              <a:rPr lang="en-US" altLang="it-IT" sz="1800" dirty="0" smtClean="0"/>
              <a:t> (</a:t>
            </a:r>
            <a:r>
              <a:rPr lang="en-US" altLang="it-IT" sz="1800" dirty="0" err="1" smtClean="0"/>
              <a:t>neni</a:t>
            </a:r>
            <a:r>
              <a:rPr lang="en-US" altLang="it-IT" sz="1800" dirty="0" smtClean="0"/>
              <a:t> 23)</a:t>
            </a:r>
          </a:p>
          <a:p>
            <a:pPr lvl="2"/>
            <a:r>
              <a:rPr lang="en-US" altLang="it-IT" sz="1400" dirty="0" err="1" smtClean="0"/>
              <a:t>Garantimi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rendit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publik</a:t>
            </a:r>
            <a:endParaRPr lang="en-US" altLang="it-IT" sz="1400" dirty="0" smtClean="0"/>
          </a:p>
          <a:p>
            <a:pPr lvl="2"/>
            <a:r>
              <a:rPr lang="en-US" altLang="it-IT" sz="1400" dirty="0" err="1" smtClean="0"/>
              <a:t>Garantimi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sigurise</a:t>
            </a:r>
            <a:r>
              <a:rPr lang="en-US" altLang="it-IT" sz="1400" dirty="0" smtClean="0"/>
              <a:t> se </a:t>
            </a:r>
            <a:r>
              <a:rPr lang="en-US" altLang="it-IT" sz="1400" dirty="0" err="1" smtClean="0"/>
              <a:t>brendshme</a:t>
            </a:r>
            <a:endParaRPr lang="en-US" altLang="it-IT" sz="1400" dirty="0" smtClean="0"/>
          </a:p>
          <a:p>
            <a:pPr lvl="2"/>
            <a:r>
              <a:rPr lang="en-US" altLang="it-IT" sz="1400" dirty="0" err="1" smtClean="0"/>
              <a:t>Kontrollet</a:t>
            </a:r>
            <a:r>
              <a:rPr lang="en-US" altLang="it-IT" sz="1400" dirty="0" smtClean="0"/>
              <a:t> e policies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jene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parashikuara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nga</a:t>
            </a:r>
            <a:r>
              <a:rPr lang="en-US" altLang="it-IT" sz="1400" dirty="0" smtClean="0"/>
              <a:t> normative </a:t>
            </a:r>
            <a:r>
              <a:rPr lang="en-US" altLang="it-IT" sz="1400" dirty="0" err="1" smtClean="0"/>
              <a:t>kombetare</a:t>
            </a:r>
            <a:r>
              <a:rPr lang="en-US" altLang="it-IT" sz="1400" dirty="0"/>
              <a:t> </a:t>
            </a:r>
            <a:r>
              <a:rPr lang="en-US" altLang="it-IT" sz="1400" dirty="0" err="1" smtClean="0"/>
              <a:t>dhe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jene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konturuara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qarte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proporcionale</a:t>
            </a:r>
            <a:r>
              <a:rPr lang="en-US" altLang="it-IT" sz="1400" dirty="0" smtClean="0"/>
              <a:t> </a:t>
            </a:r>
          </a:p>
          <a:p>
            <a:pPr lvl="3"/>
            <a:r>
              <a:rPr lang="en-US" altLang="it-IT" sz="1000" dirty="0" smtClean="0"/>
              <a:t>C-278/12 </a:t>
            </a:r>
            <a:r>
              <a:rPr lang="en-US" altLang="it-IT" sz="1000" dirty="0" err="1" smtClean="0"/>
              <a:t>Adil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Pika</a:t>
            </a:r>
            <a:r>
              <a:rPr lang="en-US" altLang="it-IT" sz="1000" dirty="0" smtClean="0"/>
              <a:t> 75</a:t>
            </a:r>
          </a:p>
          <a:p>
            <a:pPr lvl="3"/>
            <a:r>
              <a:rPr lang="en-US" altLang="it-IT" sz="1000" dirty="0" smtClean="0"/>
              <a:t>C-188/10 </a:t>
            </a:r>
            <a:r>
              <a:rPr lang="en-US" altLang="it-IT" sz="1000" dirty="0" err="1" smtClean="0"/>
              <a:t>dhe</a:t>
            </a:r>
            <a:r>
              <a:rPr lang="en-US" altLang="it-IT" sz="1000" dirty="0" smtClean="0"/>
              <a:t> C-189/10 </a:t>
            </a:r>
            <a:r>
              <a:rPr lang="en-US" altLang="it-IT" sz="1000" dirty="0" err="1" smtClean="0"/>
              <a:t>Melki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dhe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Abdeli</a:t>
            </a:r>
            <a:r>
              <a:rPr lang="en-US" altLang="it-IT" sz="1000" dirty="0" smtClean="0"/>
              <a:t> </a:t>
            </a:r>
          </a:p>
          <a:p>
            <a:pPr lvl="1"/>
            <a:r>
              <a:rPr lang="en-US" altLang="it-IT" sz="1800" dirty="0" err="1" smtClean="0"/>
              <a:t>Mundesia</a:t>
            </a:r>
            <a:r>
              <a:rPr lang="en-US" altLang="it-IT" sz="1800" dirty="0" smtClean="0"/>
              <a:t> e </a:t>
            </a:r>
            <a:r>
              <a:rPr lang="en-US" altLang="it-IT" sz="1800" dirty="0" err="1" smtClean="0"/>
              <a:t>rivendosjesse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kontrolleve</a:t>
            </a:r>
            <a:r>
              <a:rPr lang="en-US" altLang="it-IT" sz="1800" dirty="0" smtClean="0"/>
              <a:t> ne </a:t>
            </a:r>
            <a:r>
              <a:rPr lang="en-US" altLang="it-IT" sz="1800" dirty="0" err="1" smtClean="0"/>
              <a:t>kufinjte</a:t>
            </a:r>
            <a:r>
              <a:rPr lang="en-US" altLang="it-IT" sz="1800" dirty="0" smtClean="0"/>
              <a:t> e </a:t>
            </a:r>
            <a:r>
              <a:rPr lang="en-US" altLang="it-IT" sz="1800" dirty="0" err="1" smtClean="0"/>
              <a:t>endshem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vetem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si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mase</a:t>
            </a:r>
            <a:r>
              <a:rPr lang="en-US" altLang="it-IT" sz="1800" dirty="0" smtClean="0"/>
              <a:t> e </a:t>
            </a:r>
            <a:r>
              <a:rPr lang="en-US" altLang="it-IT" sz="1800" dirty="0" err="1" smtClean="0"/>
              <a:t>jashtezakonshme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dhe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thelbesisht</a:t>
            </a:r>
            <a:r>
              <a:rPr lang="en-US" altLang="it-IT" sz="1800" dirty="0" smtClean="0"/>
              <a:t> e </a:t>
            </a:r>
            <a:r>
              <a:rPr lang="en-US" altLang="it-IT" sz="1800" dirty="0" err="1" smtClean="0"/>
              <a:t>nevojshme</a:t>
            </a:r>
            <a:r>
              <a:rPr lang="en-US" altLang="it-IT" sz="1800" dirty="0" smtClean="0"/>
              <a:t> (</a:t>
            </a:r>
            <a:r>
              <a:rPr lang="en-US" altLang="it-IT" sz="1800" dirty="0" err="1" smtClean="0"/>
              <a:t>neni</a:t>
            </a:r>
            <a:r>
              <a:rPr lang="en-US" altLang="it-IT" sz="1800" dirty="0" smtClean="0"/>
              <a:t> 25)</a:t>
            </a:r>
          </a:p>
          <a:p>
            <a:pPr lvl="1"/>
            <a:endParaRPr lang="en-US" altLang="it-IT" sz="1800" dirty="0" smtClean="0"/>
          </a:p>
        </p:txBody>
      </p:sp>
    </p:spTree>
    <p:extLst>
      <p:ext uri="{BB962C8B-B14F-4D97-AF65-F5344CB8AC3E}">
        <p14:creationId xmlns:p14="http://schemas.microsoft.com/office/powerpoint/2010/main" val="3023840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8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3200" dirty="0" smtClean="0"/>
              <a:t>Ndalimi i kontrolleve ne kufinjte e brendshem II </a:t>
            </a:r>
            <a:endParaRPr lang="it-IT" sz="40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57200" y="1600200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it-IT" sz="2400" dirty="0" err="1" smtClean="0"/>
              <a:t>Kodi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i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kufinjve</a:t>
            </a:r>
            <a:r>
              <a:rPr lang="en-US" altLang="it-IT" sz="2400" dirty="0" smtClean="0"/>
              <a:t> Schengen </a:t>
            </a:r>
          </a:p>
          <a:p>
            <a:pPr lvl="1"/>
            <a:r>
              <a:rPr lang="en-US" altLang="it-IT" sz="1800" dirty="0" err="1" smtClean="0"/>
              <a:t>Mundesia</a:t>
            </a:r>
            <a:r>
              <a:rPr lang="en-US" altLang="it-IT" sz="1800" dirty="0" smtClean="0"/>
              <a:t> e </a:t>
            </a:r>
            <a:r>
              <a:rPr lang="en-US" altLang="it-IT" sz="1800" dirty="0" err="1" smtClean="0"/>
              <a:t>rivendosjesse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kontrolleve</a:t>
            </a:r>
            <a:r>
              <a:rPr lang="en-US" altLang="it-IT" sz="1800" dirty="0" smtClean="0"/>
              <a:t> ne </a:t>
            </a:r>
            <a:r>
              <a:rPr lang="en-US" altLang="it-IT" sz="1800" dirty="0" err="1" smtClean="0"/>
              <a:t>kufinjte</a:t>
            </a:r>
            <a:r>
              <a:rPr lang="en-US" altLang="it-IT" sz="1800" dirty="0" smtClean="0"/>
              <a:t> e </a:t>
            </a:r>
            <a:r>
              <a:rPr lang="en-US" altLang="it-IT" sz="1800" dirty="0" err="1" smtClean="0"/>
              <a:t>endshem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vetem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si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mase</a:t>
            </a:r>
            <a:r>
              <a:rPr lang="en-US" altLang="it-IT" sz="1800" dirty="0" smtClean="0"/>
              <a:t> e </a:t>
            </a:r>
            <a:r>
              <a:rPr lang="en-US" altLang="it-IT" sz="1800" dirty="0" err="1" smtClean="0"/>
              <a:t>jashtezakonshme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dhe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thelbesisht</a:t>
            </a:r>
            <a:r>
              <a:rPr lang="en-US" altLang="it-IT" sz="1800" dirty="0" smtClean="0"/>
              <a:t> e </a:t>
            </a:r>
            <a:r>
              <a:rPr lang="en-US" altLang="it-IT" sz="1800" dirty="0" err="1" smtClean="0"/>
              <a:t>nevojshme</a:t>
            </a:r>
            <a:r>
              <a:rPr lang="en-US" altLang="it-IT" sz="1800" dirty="0" smtClean="0"/>
              <a:t> (</a:t>
            </a:r>
            <a:r>
              <a:rPr lang="en-US" altLang="it-IT" sz="1800" dirty="0" err="1" smtClean="0"/>
              <a:t>neni</a:t>
            </a:r>
            <a:r>
              <a:rPr lang="en-US" altLang="it-IT" sz="1800" dirty="0" smtClean="0"/>
              <a:t> 25)</a:t>
            </a:r>
          </a:p>
          <a:p>
            <a:pPr lvl="2"/>
            <a:r>
              <a:rPr lang="en-US" altLang="it-IT" sz="1400" dirty="0" smtClean="0"/>
              <a:t>Ne </a:t>
            </a:r>
            <a:r>
              <a:rPr lang="en-US" altLang="it-IT" sz="1400" dirty="0" err="1" smtClean="0"/>
              <a:t>rast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rreziku</a:t>
            </a:r>
            <a:r>
              <a:rPr lang="en-US" altLang="it-IT" sz="1400" dirty="0" smtClean="0"/>
              <a:t> per </a:t>
            </a:r>
            <a:r>
              <a:rPr lang="en-US" altLang="it-IT" sz="1400" dirty="0" err="1" smtClean="0"/>
              <a:t>rendin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publik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apo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sigurine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brendshme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nje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vendi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antar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aktivizohen</a:t>
            </a:r>
            <a:r>
              <a:rPr lang="en-US" altLang="it-IT" sz="1400" dirty="0" smtClean="0"/>
              <a:t> direct </a:t>
            </a:r>
            <a:r>
              <a:rPr lang="en-US" altLang="it-IT" sz="1400" dirty="0" err="1" smtClean="0"/>
              <a:t>nga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vendi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antar</a:t>
            </a:r>
            <a:r>
              <a:rPr lang="en-US" altLang="it-IT" sz="1400" dirty="0" smtClean="0"/>
              <a:t> me </a:t>
            </a:r>
            <a:r>
              <a:rPr lang="en-US" altLang="it-IT" sz="1400" dirty="0" err="1" smtClean="0"/>
              <a:t>miratim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vendeve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tjera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dhe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Komisionit</a:t>
            </a:r>
            <a:r>
              <a:rPr lang="en-US" altLang="it-IT" sz="1400" dirty="0" smtClean="0"/>
              <a:t> (</a:t>
            </a:r>
            <a:r>
              <a:rPr lang="en-US" altLang="it-IT" sz="1400" dirty="0" err="1" smtClean="0"/>
              <a:t>neni</a:t>
            </a:r>
            <a:r>
              <a:rPr lang="en-US" altLang="it-IT" sz="1400" dirty="0" smtClean="0"/>
              <a:t> 27)</a:t>
            </a:r>
          </a:p>
          <a:p>
            <a:pPr lvl="2"/>
            <a:r>
              <a:rPr lang="en-US" altLang="it-IT" sz="1400" dirty="0" err="1" smtClean="0"/>
              <a:t>Procedura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qe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kerkon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nje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mase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jashtezakonshme</a:t>
            </a:r>
            <a:r>
              <a:rPr lang="en-US" altLang="it-IT" sz="1400" dirty="0" smtClean="0"/>
              <a:t>, </a:t>
            </a:r>
            <a:r>
              <a:rPr lang="en-US" altLang="it-IT" sz="1400" dirty="0" err="1" smtClean="0"/>
              <a:t>mund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vendosen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direkt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nga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shteti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antar</a:t>
            </a:r>
            <a:r>
              <a:rPr lang="en-US" altLang="it-IT" sz="1400" dirty="0" smtClean="0"/>
              <a:t> pa </a:t>
            </a:r>
            <a:r>
              <a:rPr lang="en-US" altLang="it-IT" sz="1400" dirty="0" err="1" smtClean="0"/>
              <a:t>marre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mendimin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shteteve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tjera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dhe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Komisionit</a:t>
            </a:r>
            <a:r>
              <a:rPr lang="en-US" altLang="it-IT" sz="1400" dirty="0" smtClean="0"/>
              <a:t> (</a:t>
            </a:r>
            <a:r>
              <a:rPr lang="en-US" altLang="it-IT" sz="1400" dirty="0" err="1" smtClean="0"/>
              <a:t>neni</a:t>
            </a:r>
            <a:r>
              <a:rPr lang="en-US" altLang="it-IT" sz="1400" dirty="0" smtClean="0"/>
              <a:t> 28)</a:t>
            </a:r>
          </a:p>
          <a:p>
            <a:pPr lvl="3"/>
            <a:r>
              <a:rPr lang="en-US" altLang="it-IT" sz="1000" dirty="0" err="1" smtClean="0"/>
              <a:t>Rasti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i</a:t>
            </a:r>
            <a:r>
              <a:rPr lang="en-US" altLang="it-IT" sz="1000" dirty="0" smtClean="0"/>
              <a:t> Covid-19 </a:t>
            </a:r>
          </a:p>
          <a:p>
            <a:pPr lvl="2"/>
            <a:r>
              <a:rPr lang="en-US" altLang="it-IT" sz="1400" dirty="0" err="1" smtClean="0"/>
              <a:t>Procedura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qe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vendos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kontrolle</a:t>
            </a:r>
            <a:r>
              <a:rPr lang="en-US" altLang="it-IT" sz="1400" dirty="0" smtClean="0"/>
              <a:t> ne </a:t>
            </a:r>
            <a:r>
              <a:rPr lang="en-US" altLang="it-IT" sz="1400" dirty="0" err="1" smtClean="0"/>
              <a:t>raste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kur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ka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rrezik</a:t>
            </a:r>
            <a:r>
              <a:rPr lang="en-US" altLang="it-IT" sz="1400" dirty="0" smtClean="0"/>
              <a:t> per </a:t>
            </a:r>
            <a:r>
              <a:rPr lang="en-US" altLang="it-IT" sz="1400" dirty="0" err="1" smtClean="0"/>
              <a:t>rendin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publik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apo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sigurine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brendshme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qe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kane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lidhje</a:t>
            </a:r>
            <a:r>
              <a:rPr lang="en-US" altLang="it-IT" sz="1400" dirty="0" smtClean="0"/>
              <a:t> me </a:t>
            </a:r>
            <a:r>
              <a:rPr lang="en-US" altLang="it-IT" sz="1400" dirty="0" err="1" smtClean="0"/>
              <a:t>mosveprimete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vazhdueshme</a:t>
            </a:r>
            <a:r>
              <a:rPr lang="en-US" altLang="it-IT" sz="1400" dirty="0" smtClean="0"/>
              <a:t> ne </a:t>
            </a:r>
            <a:r>
              <a:rPr lang="en-US" altLang="it-IT" sz="1400" dirty="0" err="1" smtClean="0"/>
              <a:t>kontrollin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kufinjve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jashtem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nga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ana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nje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Shteti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antar</a:t>
            </a:r>
            <a:r>
              <a:rPr lang="en-US" altLang="it-IT" sz="1400" dirty="0" smtClean="0"/>
              <a:t> (</a:t>
            </a:r>
            <a:r>
              <a:rPr lang="en-US" altLang="it-IT" sz="1400" dirty="0" err="1" smtClean="0"/>
              <a:t>neni</a:t>
            </a:r>
            <a:r>
              <a:rPr lang="en-US" altLang="it-IT" sz="1400" dirty="0" smtClean="0"/>
              <a:t> 29)</a:t>
            </a:r>
          </a:p>
          <a:p>
            <a:pPr lvl="3"/>
            <a:r>
              <a:rPr lang="en-US" altLang="it-IT" sz="1000" dirty="0" err="1" smtClean="0"/>
              <a:t>Aktivizohet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nga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Komisioni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dhe</a:t>
            </a:r>
            <a:r>
              <a:rPr lang="en-US" altLang="it-IT" sz="1000" dirty="0" smtClean="0"/>
              <a:t> me </a:t>
            </a:r>
            <a:r>
              <a:rPr lang="en-US" altLang="it-IT" sz="1000" dirty="0" err="1" smtClean="0"/>
              <a:t>vendim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 </a:t>
            </a:r>
            <a:r>
              <a:rPr lang="en-US" altLang="it-IT" sz="1000" dirty="0" err="1" smtClean="0"/>
              <a:t>Keshillit</a:t>
            </a:r>
            <a:r>
              <a:rPr lang="en-US" altLang="it-IT" sz="1000" dirty="0" smtClean="0"/>
              <a:t> (6 </a:t>
            </a:r>
            <a:r>
              <a:rPr lang="en-US" altLang="it-IT" sz="1000" dirty="0" err="1" smtClean="0"/>
              <a:t>muaj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deri</a:t>
            </a:r>
            <a:r>
              <a:rPr lang="en-US" altLang="it-IT" sz="1000" dirty="0" smtClean="0"/>
              <a:t> ne 2 </a:t>
            </a:r>
            <a:r>
              <a:rPr lang="en-US" altLang="it-IT" sz="1000" dirty="0" err="1" smtClean="0"/>
              <a:t>vjet</a:t>
            </a:r>
            <a:r>
              <a:rPr lang="en-US" altLang="it-IT" sz="1000" dirty="0" smtClean="0"/>
              <a:t>)</a:t>
            </a:r>
          </a:p>
          <a:p>
            <a:endParaRPr lang="en-US" altLang="it-IT" sz="2200" dirty="0" smtClean="0"/>
          </a:p>
          <a:p>
            <a:pPr lvl="1"/>
            <a:endParaRPr lang="en-US" altLang="it-IT" sz="1800" dirty="0" smtClean="0"/>
          </a:p>
        </p:txBody>
      </p:sp>
    </p:spTree>
    <p:extLst>
      <p:ext uri="{BB962C8B-B14F-4D97-AF65-F5344CB8AC3E}">
        <p14:creationId xmlns:p14="http://schemas.microsoft.com/office/powerpoint/2010/main" val="201188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9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3200" dirty="0" smtClean="0"/>
              <a:t>Mbrojta e qytetareve te vendeve te treta </a:t>
            </a:r>
          </a:p>
          <a:p>
            <a:pPr algn="l"/>
            <a:r>
              <a:rPr lang="it-IT" sz="3200" dirty="0" smtClean="0"/>
              <a:t>Mbrojtja nderkombetare I </a:t>
            </a:r>
            <a:endParaRPr lang="it-IT" sz="40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57200" y="1600200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it-IT" sz="2400" dirty="0" err="1" smtClean="0"/>
              <a:t>Neni</a:t>
            </a:r>
            <a:r>
              <a:rPr lang="en-US" altLang="it-IT" sz="2400" dirty="0" smtClean="0"/>
              <a:t> 67.2 </a:t>
            </a:r>
            <a:r>
              <a:rPr lang="en-US" altLang="it-IT" sz="2400" dirty="0" err="1" smtClean="0"/>
              <a:t>dhe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neni</a:t>
            </a:r>
            <a:r>
              <a:rPr lang="en-US" altLang="it-IT" sz="2400" dirty="0" smtClean="0"/>
              <a:t> 78.3 TFBE </a:t>
            </a:r>
          </a:p>
          <a:p>
            <a:pPr lvl="1"/>
            <a:r>
              <a:rPr lang="en-US" altLang="it-IT" sz="2000" dirty="0" err="1" smtClean="0"/>
              <a:t>Sistem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perbashket</a:t>
            </a:r>
            <a:r>
              <a:rPr lang="en-US" altLang="it-IT" sz="2000" dirty="0" smtClean="0"/>
              <a:t> per </a:t>
            </a:r>
            <a:r>
              <a:rPr lang="en-US" altLang="it-IT" sz="2000" dirty="0" err="1" smtClean="0"/>
              <a:t>mbrojtjen</a:t>
            </a:r>
            <a:r>
              <a:rPr lang="en-US" altLang="it-IT" sz="2000" dirty="0" smtClean="0"/>
              <a:t> ne favor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refugjateve</a:t>
            </a:r>
            <a:r>
              <a:rPr lang="en-US" altLang="it-IT" sz="2000" dirty="0" smtClean="0"/>
              <a:t> ne </a:t>
            </a:r>
            <a:r>
              <a:rPr lang="en-US" altLang="it-IT" sz="2000" dirty="0" err="1" smtClean="0"/>
              <a:t>nivel</a:t>
            </a:r>
            <a:r>
              <a:rPr lang="en-US" altLang="it-IT" sz="2000" dirty="0" smtClean="0"/>
              <a:t> BE </a:t>
            </a:r>
          </a:p>
          <a:p>
            <a:pPr lvl="2"/>
            <a:r>
              <a:rPr lang="en-US" altLang="it-IT" sz="1600" dirty="0" err="1" smtClean="0"/>
              <a:t>Mbrojtje</a:t>
            </a:r>
            <a:r>
              <a:rPr lang="en-US" altLang="it-IT" sz="1600" dirty="0" smtClean="0"/>
              <a:t>, </a:t>
            </a:r>
            <a:r>
              <a:rPr lang="en-US" altLang="it-IT" sz="1600" dirty="0" err="1" smtClean="0"/>
              <a:t>sipas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Konventes</a:t>
            </a:r>
            <a:r>
              <a:rPr lang="en-US" altLang="it-IT" sz="1600" dirty="0" smtClean="0"/>
              <a:t> se </a:t>
            </a:r>
            <a:r>
              <a:rPr lang="en-US" altLang="it-IT" sz="1600" dirty="0" err="1" smtClean="0"/>
              <a:t>Gjeneves</a:t>
            </a:r>
            <a:r>
              <a:rPr lang="en-US" altLang="it-IT" sz="1600" dirty="0" smtClean="0"/>
              <a:t> 1951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protokollit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perkates</a:t>
            </a:r>
            <a:r>
              <a:rPr lang="en-US" altLang="it-IT" sz="1600" dirty="0" smtClean="0"/>
              <a:t>, ne </a:t>
            </a:r>
            <a:r>
              <a:rPr lang="en-US" altLang="it-IT" sz="1600" dirty="0" err="1" smtClean="0"/>
              <a:t>nje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nivel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adeguat</a:t>
            </a:r>
            <a:r>
              <a:rPr lang="en-US" altLang="it-IT" sz="1600" dirty="0" smtClean="0"/>
              <a:t> </a:t>
            </a:r>
          </a:p>
          <a:p>
            <a:pPr lvl="2"/>
            <a:r>
              <a:rPr lang="en-US" altLang="it-IT" sz="1600" dirty="0" err="1" smtClean="0"/>
              <a:t>Procedurat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azilit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shqyrtohen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sipas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nje</a:t>
            </a:r>
            <a:r>
              <a:rPr lang="en-US" altLang="it-IT" sz="1600" dirty="0" smtClean="0"/>
              <a:t> procedure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njehsuar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gjithe</a:t>
            </a:r>
            <a:r>
              <a:rPr lang="en-US" altLang="it-IT" sz="1600" dirty="0" smtClean="0"/>
              <a:t> BE </a:t>
            </a:r>
          </a:p>
          <a:p>
            <a:pPr lvl="1"/>
            <a:r>
              <a:rPr lang="en-US" altLang="it-IT" sz="2000" dirty="0" smtClean="0"/>
              <a:t>Common European Asylum System (CEAS)</a:t>
            </a:r>
          </a:p>
          <a:p>
            <a:pPr lvl="2"/>
            <a:r>
              <a:rPr lang="en-US" altLang="it-IT" sz="1100" dirty="0" smtClean="0"/>
              <a:t>Dir. 2011/95/BE (</a:t>
            </a:r>
            <a:r>
              <a:rPr lang="en-US" altLang="it-IT" sz="1100" dirty="0" err="1" smtClean="0"/>
              <a:t>qualifikimi</a:t>
            </a:r>
            <a:r>
              <a:rPr lang="en-US" altLang="it-IT" sz="1100" dirty="0" smtClean="0"/>
              <a:t>)</a:t>
            </a:r>
          </a:p>
          <a:p>
            <a:pPr lvl="2"/>
            <a:r>
              <a:rPr lang="en-US" altLang="it-IT" sz="1100" dirty="0" smtClean="0"/>
              <a:t>Dir. 2013/32/BE (</a:t>
            </a:r>
            <a:r>
              <a:rPr lang="en-US" altLang="it-IT" sz="1100" dirty="0" err="1" smtClean="0"/>
              <a:t>procedura</a:t>
            </a:r>
            <a:r>
              <a:rPr lang="en-US" altLang="it-IT" sz="1100" dirty="0" smtClean="0"/>
              <a:t>)</a:t>
            </a:r>
          </a:p>
          <a:p>
            <a:pPr lvl="2"/>
            <a:r>
              <a:rPr lang="en-US" altLang="it-IT" sz="1100" dirty="0" smtClean="0"/>
              <a:t>Dir. 2013/33.BE (</a:t>
            </a:r>
            <a:r>
              <a:rPr lang="en-US" altLang="it-IT" sz="1100" dirty="0" err="1" smtClean="0"/>
              <a:t>pritja</a:t>
            </a:r>
            <a:r>
              <a:rPr lang="en-US" altLang="it-IT" sz="1100" dirty="0" smtClean="0"/>
              <a:t>)</a:t>
            </a:r>
          </a:p>
          <a:p>
            <a:pPr lvl="2"/>
            <a:r>
              <a:rPr lang="en-US" altLang="it-IT" sz="1100" dirty="0" smtClean="0"/>
              <a:t>Dir. 2001/55/BE (</a:t>
            </a:r>
            <a:r>
              <a:rPr lang="en-US" altLang="it-IT" sz="1100" dirty="0" err="1" smtClean="0"/>
              <a:t>te</a:t>
            </a:r>
            <a:r>
              <a:rPr lang="en-US" altLang="it-IT" sz="1100" dirty="0" smtClean="0"/>
              <a:t> </a:t>
            </a:r>
            <a:r>
              <a:rPr lang="en-US" altLang="it-IT" sz="1100" dirty="0" err="1" smtClean="0"/>
              <a:t>shperngulurit</a:t>
            </a:r>
            <a:r>
              <a:rPr lang="en-US" altLang="it-IT" sz="1100" dirty="0" smtClean="0"/>
              <a:t>)</a:t>
            </a:r>
          </a:p>
          <a:p>
            <a:pPr lvl="2"/>
            <a:r>
              <a:rPr lang="en-US" altLang="it-IT" sz="1100" dirty="0" err="1" smtClean="0"/>
              <a:t>Rreg</a:t>
            </a:r>
            <a:r>
              <a:rPr lang="en-US" altLang="it-IT" sz="1100" dirty="0" smtClean="0"/>
              <a:t>. BE 604/2013 (Dublin III) </a:t>
            </a:r>
          </a:p>
          <a:p>
            <a:pPr lvl="2"/>
            <a:r>
              <a:rPr lang="en-US" altLang="it-IT" sz="1100" dirty="0" err="1" smtClean="0"/>
              <a:t>Rreg</a:t>
            </a:r>
            <a:r>
              <a:rPr lang="en-US" altLang="it-IT" sz="1100" dirty="0" smtClean="0"/>
              <a:t>. BE 603/2013</a:t>
            </a:r>
          </a:p>
          <a:p>
            <a:pPr lvl="1"/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huajt</a:t>
            </a:r>
            <a:r>
              <a:rPr lang="en-US" altLang="it-IT" sz="1800" dirty="0" smtClean="0"/>
              <a:t> e </a:t>
            </a:r>
            <a:r>
              <a:rPr lang="en-US" altLang="it-IT" sz="1800" dirty="0" err="1" smtClean="0"/>
              <a:t>rrezikuar</a:t>
            </a:r>
            <a:r>
              <a:rPr lang="en-US" altLang="it-IT" sz="1800" dirty="0" smtClean="0"/>
              <a:t> ne </a:t>
            </a:r>
            <a:r>
              <a:rPr lang="en-US" altLang="it-IT" sz="1800" dirty="0" err="1" smtClean="0"/>
              <a:t>vendet</a:t>
            </a:r>
            <a:r>
              <a:rPr lang="en-US" altLang="it-IT" sz="1800" dirty="0" smtClean="0"/>
              <a:t> e </a:t>
            </a:r>
            <a:r>
              <a:rPr lang="en-US" altLang="it-IT" sz="1800" dirty="0" err="1" smtClean="0"/>
              <a:t>tyre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marrin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statusin</a:t>
            </a:r>
            <a:r>
              <a:rPr lang="en-US" altLang="it-IT" sz="1800" dirty="0" smtClean="0"/>
              <a:t> e (</a:t>
            </a:r>
            <a:r>
              <a:rPr lang="en-US" altLang="it-IT" sz="1800" dirty="0" err="1" smtClean="0"/>
              <a:t>neni</a:t>
            </a:r>
            <a:r>
              <a:rPr lang="en-US" altLang="it-IT" sz="1800" dirty="0" smtClean="0"/>
              <a:t> 78.2 a, b, c): </a:t>
            </a:r>
          </a:p>
          <a:p>
            <a:pPr lvl="2"/>
            <a:r>
              <a:rPr lang="en-US" altLang="it-IT" sz="1600" dirty="0" err="1" smtClean="0"/>
              <a:t>Refugjatit</a:t>
            </a:r>
            <a:r>
              <a:rPr lang="en-US" altLang="it-IT" sz="1600" dirty="0" smtClean="0"/>
              <a:t> </a:t>
            </a:r>
          </a:p>
          <a:p>
            <a:pPr lvl="2"/>
            <a:r>
              <a:rPr lang="en-US" altLang="it-IT" sz="1600" dirty="0" err="1" smtClean="0"/>
              <a:t>Mbrojtje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plotesuese</a:t>
            </a:r>
            <a:endParaRPr lang="en-US" altLang="it-IT" sz="1600" dirty="0" smtClean="0"/>
          </a:p>
          <a:p>
            <a:pPr lvl="2"/>
            <a:r>
              <a:rPr lang="en-US" altLang="it-IT" sz="1600" dirty="0" err="1" smtClean="0"/>
              <a:t>Mbrojtje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perkoheshme</a:t>
            </a:r>
            <a:endParaRPr lang="en-US" altLang="it-IT" sz="4000" dirty="0" smtClean="0"/>
          </a:p>
          <a:p>
            <a:pPr lvl="1"/>
            <a:endParaRPr lang="en-US" altLang="it-IT" sz="1800" dirty="0" smtClean="0"/>
          </a:p>
        </p:txBody>
      </p:sp>
    </p:spTree>
    <p:extLst>
      <p:ext uri="{BB962C8B-B14F-4D97-AF65-F5344CB8AC3E}">
        <p14:creationId xmlns:p14="http://schemas.microsoft.com/office/powerpoint/2010/main" val="1789367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2889</TotalTime>
  <Words>4066</Words>
  <Application>Microsoft Office PowerPoint</Application>
  <PresentationFormat>On-screen Show (4:3)</PresentationFormat>
  <Paragraphs>414</Paragraphs>
  <Slides>23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Arial Rounded MT Bold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SHYTI</dc:creator>
  <cp:lastModifiedBy>Arber Gjeta</cp:lastModifiedBy>
  <cp:revision>217</cp:revision>
  <dcterms:created xsi:type="dcterms:W3CDTF">2016-10-18T10:02:39Z</dcterms:created>
  <dcterms:modified xsi:type="dcterms:W3CDTF">2023-01-28T11:20:53Z</dcterms:modified>
</cp:coreProperties>
</file>