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9" r:id="rId3"/>
    <p:sldId id="291" r:id="rId4"/>
    <p:sldId id="282" r:id="rId5"/>
    <p:sldId id="286" r:id="rId6"/>
    <p:sldId id="287" r:id="rId7"/>
    <p:sldId id="288" r:id="rId8"/>
    <p:sldId id="289" r:id="rId9"/>
    <p:sldId id="290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280" r:id="rId30"/>
    <p:sldId id="276" r:id="rId31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8" y="4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19.5.2023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19.5.2023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19.5.2023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19.5.2023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19.5.2023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19.5.2023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19.5.2023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Sektori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hekurudhor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dhe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rregullimi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ligjor</a:t>
            </a:r>
            <a:r>
              <a:rPr lang="en-US" sz="2800" dirty="0" smtClean="0">
                <a:solidFill>
                  <a:prstClr val="black"/>
                </a:solidFill>
              </a:rPr>
              <a:t> i BE </a:t>
            </a: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Paketat e transportit hekurudhor (VIII)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Infrastruktura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hekurudhore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(VIII)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Interoperabiliteti dhe Siguria (VIII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Ndihmat shteterore dhe PSO (VIII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25 Prill 2023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Infrastruktura hekurudhore dhe Zona hekurudhore unike europiane </a:t>
            </a:r>
            <a:r>
              <a:rPr lang="it-IT" sz="3200" dirty="0" smtClean="0"/>
              <a:t> 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Aksesi</a:t>
            </a:r>
            <a:r>
              <a:rPr lang="en-US" altLang="it-IT" sz="2800" dirty="0" smtClean="0"/>
              <a:t> ne </a:t>
            </a:r>
            <a:r>
              <a:rPr lang="en-US" altLang="it-IT" sz="2800" dirty="0" err="1" smtClean="0"/>
              <a:t>sherbimet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dhe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infrastrukturen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hekurudhore</a:t>
            </a:r>
            <a:endParaRPr lang="en-US" altLang="it-IT" sz="2800" dirty="0" smtClean="0"/>
          </a:p>
          <a:p>
            <a:pPr lvl="1" algn="just"/>
            <a:r>
              <a:rPr lang="en-US" altLang="it-IT" sz="2400" dirty="0" err="1" smtClean="0"/>
              <a:t>Manaxheri</a:t>
            </a:r>
            <a:r>
              <a:rPr lang="en-US" altLang="it-IT" sz="2400" dirty="0" smtClean="0"/>
              <a:t> i </a:t>
            </a:r>
            <a:r>
              <a:rPr lang="en-US" altLang="it-IT" sz="2400" dirty="0" err="1" smtClean="0"/>
              <a:t>infrastruktures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duhet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publikoje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rrjetin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tij</a:t>
            </a:r>
            <a:endParaRPr lang="en-US" altLang="it-IT" sz="2400" dirty="0" smtClean="0"/>
          </a:p>
          <a:p>
            <a:pPr lvl="2" algn="just"/>
            <a:r>
              <a:rPr lang="en-US" altLang="it-IT" sz="1800" dirty="0" err="1" smtClean="0"/>
              <a:t>Infrastrukturen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disponueshme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kompanite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kushtet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akses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</a:p>
          <a:p>
            <a:pPr lvl="2" algn="just"/>
            <a:r>
              <a:rPr lang="en-US" altLang="it-IT" sz="1800" dirty="0" err="1" smtClean="0"/>
              <a:t>Parimet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tarifimit</a:t>
            </a:r>
            <a:r>
              <a:rPr lang="en-US" altLang="it-IT" sz="1800" dirty="0" smtClean="0"/>
              <a:t> duke </a:t>
            </a:r>
            <a:r>
              <a:rPr lang="en-US" altLang="it-IT" sz="1800" dirty="0" err="1" smtClean="0"/>
              <a:t>perfshire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ndryshimet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parashikuara</a:t>
            </a:r>
            <a:r>
              <a:rPr lang="en-US" altLang="it-IT" sz="1800" dirty="0" smtClean="0"/>
              <a:t> per 5 </a:t>
            </a:r>
            <a:r>
              <a:rPr lang="en-US" altLang="it-IT" sz="1800" dirty="0" err="1" smtClean="0"/>
              <a:t>vjet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ardhshme</a:t>
            </a:r>
            <a:endParaRPr lang="en-US" altLang="it-IT" sz="1800" dirty="0"/>
          </a:p>
          <a:p>
            <a:pPr lvl="3" algn="just"/>
            <a:r>
              <a:rPr lang="en-US" altLang="it-IT" sz="1400" dirty="0" err="1" smtClean="0"/>
              <a:t>Shtetet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skeme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tarifimi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pastaj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vendimmarrja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menaxheri</a:t>
            </a:r>
            <a:r>
              <a:rPr lang="en-US" altLang="it-IT" sz="1400" dirty="0" smtClean="0"/>
              <a:t> i </a:t>
            </a:r>
            <a:r>
              <a:rPr lang="en-US" altLang="it-IT" sz="1400" dirty="0" err="1" smtClean="0"/>
              <a:t>infrastruktures</a:t>
            </a:r>
            <a:endParaRPr lang="en-US" altLang="it-IT" sz="1400" dirty="0" smtClean="0"/>
          </a:p>
          <a:p>
            <a:pPr lvl="3" algn="just"/>
            <a:r>
              <a:rPr lang="en-US" altLang="it-IT" sz="1400" dirty="0" err="1" smtClean="0"/>
              <a:t>Vendosja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tarifave</a:t>
            </a:r>
            <a:r>
              <a:rPr lang="en-US" altLang="it-IT" sz="1400" dirty="0" smtClean="0"/>
              <a:t> duke </a:t>
            </a:r>
            <a:r>
              <a:rPr lang="en-US" altLang="it-IT" sz="1400" dirty="0" err="1" smtClean="0"/>
              <a:t>respektuar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mosdiskriminimin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aplikimin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tarifave</a:t>
            </a:r>
            <a:r>
              <a:rPr lang="en-US" altLang="it-IT" sz="1400" dirty="0" smtClean="0"/>
              <a:t> </a:t>
            </a:r>
          </a:p>
          <a:p>
            <a:pPr lvl="3" algn="just"/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jepen</a:t>
            </a:r>
            <a:r>
              <a:rPr lang="en-US" altLang="it-IT" sz="1400" dirty="0" smtClean="0"/>
              <a:t> incentive </a:t>
            </a:r>
            <a:r>
              <a:rPr lang="en-US" altLang="it-IT" sz="1400" dirty="0" err="1" smtClean="0"/>
              <a:t>shteterore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manaxherit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infrastruktures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qellim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uljen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kostove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ofrimin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infrastruktures</a:t>
            </a:r>
            <a:endParaRPr lang="en-US" altLang="it-IT" sz="1400" dirty="0" smtClean="0"/>
          </a:p>
          <a:p>
            <a:pPr lvl="3" algn="just"/>
            <a:r>
              <a:rPr lang="en-US" altLang="it-IT" sz="1400" dirty="0" err="1" smtClean="0"/>
              <a:t>Tarifat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duhet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paguhen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menaxhuesit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infrastruktures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ofruesit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kerkuar</a:t>
            </a:r>
            <a:r>
              <a:rPr lang="en-US" altLang="it-IT" sz="1400" dirty="0" smtClean="0"/>
              <a:t> 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duhet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shkojne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ekskluzivisht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arkat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ketyre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shoqerive</a:t>
            </a:r>
            <a:endParaRPr lang="en-US" altLang="it-IT" sz="1400" dirty="0" smtClean="0"/>
          </a:p>
          <a:p>
            <a:pPr lvl="3" algn="just"/>
            <a:r>
              <a:rPr lang="en-US" altLang="it-IT" sz="1400" dirty="0" err="1" smtClean="0"/>
              <a:t>Tarifat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duhet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jene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lidhura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kostot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humbjet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mirembajtjen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infrastruktures</a:t>
            </a:r>
            <a:r>
              <a:rPr lang="en-US" altLang="it-IT" sz="1400" dirty="0" smtClean="0"/>
              <a:t> </a:t>
            </a:r>
          </a:p>
          <a:p>
            <a:pPr lvl="3" algn="just"/>
            <a:r>
              <a:rPr lang="en-US" altLang="it-IT" sz="1400" dirty="0" err="1" smtClean="0"/>
              <a:t>Perjashtimisht</a:t>
            </a:r>
            <a:r>
              <a:rPr lang="en-US" altLang="it-IT" sz="1400" dirty="0" smtClean="0"/>
              <a:t> </a:t>
            </a:r>
          </a:p>
          <a:p>
            <a:pPr lvl="4" algn="just"/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lejohen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vendosen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cmime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promocionale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lejon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tregu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mbi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baza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eficence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mos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diskriminimi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transparence (</a:t>
            </a:r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33)</a:t>
            </a:r>
          </a:p>
          <a:p>
            <a:pPr lvl="4" algn="just"/>
            <a:r>
              <a:rPr lang="en-US" altLang="it-IT" sz="1400" dirty="0" err="1" smtClean="0"/>
              <a:t>Ceshtja</a:t>
            </a:r>
            <a:r>
              <a:rPr lang="en-US" altLang="it-IT" sz="1400" dirty="0" smtClean="0"/>
              <a:t> C-489/15 CTL logistics vs. DB </a:t>
            </a:r>
            <a:r>
              <a:rPr lang="en-US" altLang="it-IT" sz="1400" dirty="0" err="1" smtClean="0"/>
              <a:t>Netz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800" dirty="0" err="1" smtClean="0"/>
              <a:t>Parimet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kriteret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alokimin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kapaciteteve</a:t>
            </a:r>
            <a:r>
              <a:rPr lang="en-US" altLang="it-IT" sz="1800" dirty="0" smtClean="0"/>
              <a:t> </a:t>
            </a:r>
          </a:p>
          <a:p>
            <a:pPr lvl="3" algn="just"/>
            <a:r>
              <a:rPr lang="en-US" altLang="it-IT" sz="1050" dirty="0" err="1" smtClean="0"/>
              <a:t>Karakteristikat</a:t>
            </a:r>
            <a:r>
              <a:rPr lang="en-US" altLang="it-IT" sz="1050" dirty="0" smtClean="0"/>
              <a:t> : </a:t>
            </a:r>
            <a:r>
              <a:rPr lang="en-US" altLang="it-IT" sz="1050" dirty="0" err="1" smtClean="0"/>
              <a:t>Kufizimet</a:t>
            </a:r>
            <a:r>
              <a:rPr lang="en-US" altLang="it-IT" sz="1050" dirty="0" smtClean="0"/>
              <a:t>; </a:t>
            </a:r>
            <a:r>
              <a:rPr lang="en-US" altLang="it-IT" sz="1050" dirty="0" err="1" smtClean="0"/>
              <a:t>Procedurat</a:t>
            </a:r>
            <a:r>
              <a:rPr lang="en-US" altLang="it-IT" sz="1050" dirty="0" smtClean="0"/>
              <a:t> ; </a:t>
            </a:r>
            <a:r>
              <a:rPr lang="en-US" altLang="it-IT" sz="1050" dirty="0" err="1" smtClean="0"/>
              <a:t>Skadencat</a:t>
            </a:r>
            <a:endParaRPr lang="en-US" altLang="it-IT" sz="1050" dirty="0" smtClean="0"/>
          </a:p>
          <a:p>
            <a:pPr lvl="2" algn="just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336721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Infrastruktura hekurudhore dhe Zona hekurudhore unike europiane III </a:t>
            </a:r>
            <a:r>
              <a:rPr lang="it-IT" sz="3200" dirty="0" smtClean="0"/>
              <a:t>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Alokimi</a:t>
            </a:r>
            <a:r>
              <a:rPr lang="en-US" altLang="it-IT" sz="2800" dirty="0" smtClean="0"/>
              <a:t> i </a:t>
            </a:r>
            <a:r>
              <a:rPr lang="en-US" altLang="it-IT" sz="2800" dirty="0" err="1" smtClean="0"/>
              <a:t>kapaciteteve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infrastrukturore</a:t>
            </a:r>
            <a:endParaRPr lang="en-US" altLang="it-IT" sz="2800" dirty="0" smtClean="0"/>
          </a:p>
          <a:p>
            <a:pPr lvl="1" algn="just"/>
            <a:r>
              <a:rPr lang="en-US" altLang="it-IT" sz="2400" dirty="0" err="1" smtClean="0"/>
              <a:t>Behet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nga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manaxheri</a:t>
            </a:r>
            <a:r>
              <a:rPr lang="en-US" altLang="it-IT" sz="2400" dirty="0" smtClean="0"/>
              <a:t> i </a:t>
            </a:r>
            <a:r>
              <a:rPr lang="en-US" altLang="it-IT" sz="2400" dirty="0" err="1" smtClean="0"/>
              <a:t>infrastruktures</a:t>
            </a:r>
            <a:endParaRPr lang="en-US" altLang="it-IT" sz="2400" dirty="0" smtClean="0"/>
          </a:p>
          <a:p>
            <a:pPr lvl="2" algn="just"/>
            <a:r>
              <a:rPr lang="en-US" altLang="it-IT" sz="1800" dirty="0" smtClean="0"/>
              <a:t>E </a:t>
            </a:r>
            <a:r>
              <a:rPr lang="en-US" altLang="it-IT" sz="1800" dirty="0" err="1" smtClean="0"/>
              <a:t>alokon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mbi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baza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drejta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jo </a:t>
            </a:r>
            <a:r>
              <a:rPr lang="en-US" altLang="it-IT" sz="1800" dirty="0" err="1" smtClean="0"/>
              <a:t>diskriminuese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perputhje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legjislacionin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komunitar</a:t>
            </a:r>
            <a:endParaRPr lang="en-US" altLang="it-IT" sz="1800" dirty="0" smtClean="0"/>
          </a:p>
          <a:p>
            <a:pPr lvl="2" algn="just"/>
            <a:r>
              <a:rPr lang="en-US" altLang="it-IT" sz="1800" dirty="0" err="1" smtClean="0"/>
              <a:t>Kapacitetet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alokuara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kompanie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nuk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mund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transferohen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kompanive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tjera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ajo</a:t>
            </a:r>
            <a:endParaRPr lang="en-US" altLang="it-IT" sz="1800" dirty="0" smtClean="0"/>
          </a:p>
          <a:p>
            <a:pPr lvl="3" algn="just"/>
            <a:r>
              <a:rPr lang="en-US" altLang="it-IT" sz="1400" dirty="0" err="1" smtClean="0"/>
              <a:t>Shkembimi</a:t>
            </a:r>
            <a:r>
              <a:rPr lang="en-US" altLang="it-IT" sz="1400" dirty="0" smtClean="0"/>
              <a:t> i </a:t>
            </a:r>
            <a:r>
              <a:rPr lang="en-US" altLang="it-IT" sz="1400" dirty="0" err="1" smtClean="0"/>
              <a:t>alokimit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kapaciteve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i </a:t>
            </a:r>
            <a:r>
              <a:rPr lang="en-US" altLang="it-IT" sz="1400" dirty="0" err="1" smtClean="0"/>
              <a:t>ndaluar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denimi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perjashtimi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alokimi</a:t>
            </a:r>
            <a:r>
              <a:rPr lang="en-US" altLang="it-IT" sz="1400" dirty="0" smtClean="0"/>
              <a:t> i </a:t>
            </a:r>
            <a:r>
              <a:rPr lang="en-US" altLang="it-IT" sz="1400" dirty="0" err="1" smtClean="0"/>
              <a:t>kapacitetit</a:t>
            </a:r>
            <a:r>
              <a:rPr lang="en-US" altLang="it-IT" sz="1400" dirty="0" smtClean="0"/>
              <a:t>  (</a:t>
            </a:r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38)</a:t>
            </a:r>
          </a:p>
          <a:p>
            <a:pPr lvl="3" algn="just"/>
            <a:r>
              <a:rPr lang="en-US" altLang="it-IT" sz="1400" dirty="0" err="1" smtClean="0"/>
              <a:t>Percaktimi</a:t>
            </a:r>
            <a:r>
              <a:rPr lang="en-US" altLang="it-IT" sz="1400" dirty="0" smtClean="0"/>
              <a:t> i APLIKANTIT ne </a:t>
            </a:r>
            <a:r>
              <a:rPr lang="en-US" altLang="it-IT" sz="1400" dirty="0" err="1" smtClean="0"/>
              <a:t>nenin</a:t>
            </a:r>
            <a:r>
              <a:rPr lang="en-US" altLang="it-IT" sz="1400" dirty="0"/>
              <a:t> 3 </a:t>
            </a:r>
            <a:r>
              <a:rPr lang="en-US" altLang="it-IT" sz="1400" dirty="0" smtClean="0"/>
              <a:t>“a </a:t>
            </a:r>
            <a:r>
              <a:rPr lang="en-US" altLang="it-IT" sz="1400" dirty="0"/>
              <a:t>railway </a:t>
            </a:r>
            <a:r>
              <a:rPr lang="en-US" altLang="it-IT" sz="1400" dirty="0" smtClean="0"/>
              <a:t>undertaking or </a:t>
            </a:r>
            <a:r>
              <a:rPr lang="en-US" altLang="it-IT" sz="1400" dirty="0"/>
              <a:t>an international grouping of railway undertakings or other persons or </a:t>
            </a:r>
            <a:r>
              <a:rPr lang="en-US" altLang="it-IT" sz="1400" dirty="0" smtClean="0"/>
              <a:t>legal entities</a:t>
            </a:r>
            <a:r>
              <a:rPr lang="en-US" altLang="it-IT" sz="1400" dirty="0"/>
              <a:t>, such as competent authorities under Regulation (EC) No </a:t>
            </a:r>
            <a:r>
              <a:rPr lang="en-US" altLang="it-IT" sz="1400" dirty="0" smtClean="0"/>
              <a:t>1370/2007 and </a:t>
            </a:r>
            <a:r>
              <a:rPr lang="en-US" altLang="it-IT" sz="1400" dirty="0"/>
              <a:t>shippers, freight forwarders and combined transport operators, with a </a:t>
            </a:r>
            <a:r>
              <a:rPr lang="en-US" altLang="it-IT" sz="1400" dirty="0" smtClean="0"/>
              <a:t>public service </a:t>
            </a:r>
            <a:r>
              <a:rPr lang="en-US" altLang="it-IT" sz="1400" dirty="0"/>
              <a:t>or commercial interest in procuring infrastructure capacity</a:t>
            </a:r>
            <a:r>
              <a:rPr lang="en-US" altLang="it-IT" sz="1400" dirty="0" smtClean="0"/>
              <a:t>»</a:t>
            </a:r>
          </a:p>
          <a:p>
            <a:pPr lvl="2" algn="just"/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drejtat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detyrimet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aplikantit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apo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menaxherit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infrastruktures</a:t>
            </a:r>
            <a:r>
              <a:rPr lang="en-US" altLang="it-IT" sz="1800" dirty="0" smtClean="0"/>
              <a:t> jane </a:t>
            </a:r>
            <a:r>
              <a:rPr lang="en-US" altLang="it-IT" sz="1800" dirty="0" err="1" smtClean="0"/>
              <a:t>percaktuar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baze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kontraktuale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apo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legjislacionin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Shteteve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antare</a:t>
            </a:r>
            <a:r>
              <a:rPr lang="en-US" altLang="it-IT" sz="1800" dirty="0" smtClean="0"/>
              <a:t> </a:t>
            </a:r>
          </a:p>
          <a:p>
            <a:pPr lvl="2" algn="just"/>
            <a:r>
              <a:rPr lang="en-US" altLang="it-IT" sz="1800" dirty="0" err="1" smtClean="0"/>
              <a:t>Mund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prashikoje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kushte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aplikantin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mbi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baza</a:t>
            </a:r>
            <a:r>
              <a:rPr lang="en-US" altLang="it-IT" sz="1800" dirty="0" smtClean="0"/>
              <a:t> transparence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mosdiskriminimi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41)</a:t>
            </a:r>
          </a:p>
          <a:p>
            <a:pPr lvl="2" algn="just"/>
            <a:r>
              <a:rPr lang="en-US" altLang="it-IT" sz="1800" dirty="0" err="1" smtClean="0"/>
              <a:t>Mund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lidhet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kopmanine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marreveshje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kuader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kushtet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ofrimit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kapaciteteve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periudhe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kohore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deri</a:t>
            </a:r>
            <a:r>
              <a:rPr lang="en-US" altLang="it-IT" sz="1800" dirty="0" smtClean="0"/>
              <a:t> ne 5 </a:t>
            </a:r>
            <a:r>
              <a:rPr lang="en-US" altLang="it-IT" sz="1800" dirty="0" err="1" smtClean="0"/>
              <a:t>vite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rinovueshme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42)</a:t>
            </a:r>
          </a:p>
        </p:txBody>
      </p:sp>
    </p:spTree>
    <p:extLst>
      <p:ext uri="{BB962C8B-B14F-4D97-AF65-F5344CB8AC3E}">
        <p14:creationId xmlns:p14="http://schemas.microsoft.com/office/powerpoint/2010/main" val="77620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Infrastruktura hekurudhore dhe Zona hekurudhore unike europiane IV</a:t>
            </a:r>
            <a:r>
              <a:rPr lang="it-IT" sz="3200" dirty="0" smtClean="0"/>
              <a:t>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Alokimi</a:t>
            </a:r>
            <a:r>
              <a:rPr lang="en-US" altLang="it-IT" sz="2800" dirty="0" smtClean="0"/>
              <a:t> i </a:t>
            </a:r>
            <a:r>
              <a:rPr lang="en-US" altLang="it-IT" sz="2800" dirty="0" err="1" smtClean="0"/>
              <a:t>kapaciteteve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infrastrukturore</a:t>
            </a:r>
            <a:endParaRPr lang="en-US" altLang="it-IT" sz="2800" dirty="0" smtClean="0"/>
          </a:p>
          <a:p>
            <a:pPr lvl="1" algn="just"/>
            <a:r>
              <a:rPr lang="en-US" altLang="it-IT" sz="2400" dirty="0" err="1" smtClean="0"/>
              <a:t>Behet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nga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manaxheri</a:t>
            </a:r>
            <a:r>
              <a:rPr lang="en-US" altLang="it-IT" sz="2400" dirty="0" smtClean="0"/>
              <a:t> i </a:t>
            </a:r>
            <a:r>
              <a:rPr lang="en-US" altLang="it-IT" sz="2400" dirty="0" err="1" smtClean="0"/>
              <a:t>infrastruktures</a:t>
            </a:r>
            <a:endParaRPr lang="en-US" altLang="it-IT" sz="2400" dirty="0" smtClean="0"/>
          </a:p>
          <a:p>
            <a:pPr lvl="2" algn="just"/>
            <a:r>
              <a:rPr lang="en-US" altLang="it-IT" sz="1800" dirty="0" err="1" smtClean="0"/>
              <a:t>Edhe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skedulimi</a:t>
            </a:r>
            <a:r>
              <a:rPr lang="en-US" altLang="it-IT" sz="1800" dirty="0" smtClean="0"/>
              <a:t> i </a:t>
            </a:r>
            <a:r>
              <a:rPr lang="en-US" altLang="it-IT" sz="1800" dirty="0" err="1" smtClean="0"/>
              <a:t>orareve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detyre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kenaqe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sa</a:t>
            </a:r>
            <a:r>
              <a:rPr lang="en-US" altLang="it-IT" sz="1800" dirty="0" smtClean="0"/>
              <a:t> me mire </a:t>
            </a:r>
            <a:r>
              <a:rPr lang="en-US" altLang="it-IT" sz="1800" dirty="0" err="1" smtClean="0"/>
              <a:t>kerkesat</a:t>
            </a:r>
            <a:r>
              <a:rPr lang="en-US" altLang="it-IT" sz="1800" dirty="0" smtClean="0"/>
              <a:t> per infrastructure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kompanise</a:t>
            </a:r>
            <a:r>
              <a:rPr lang="en-US" altLang="it-IT" sz="1800" dirty="0" smtClean="0"/>
              <a:t>, </a:t>
            </a:r>
            <a:r>
              <a:rPr lang="en-US" altLang="it-IT" sz="1800" dirty="0" err="1" smtClean="0"/>
              <a:t>edhe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kalon</a:t>
            </a:r>
            <a:r>
              <a:rPr lang="en-US" altLang="it-IT" sz="1800" dirty="0" smtClean="0"/>
              <a:t> ne me </a:t>
            </a:r>
            <a:r>
              <a:rPr lang="en-US" altLang="it-IT" sz="1800" dirty="0" err="1" smtClean="0"/>
              <a:t>shume</a:t>
            </a:r>
            <a:r>
              <a:rPr lang="en-US" altLang="it-IT" sz="1800" dirty="0" smtClean="0"/>
              <a:t> se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rrjet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45)</a:t>
            </a:r>
          </a:p>
          <a:p>
            <a:pPr lvl="2" algn="just"/>
            <a:r>
              <a:rPr lang="en-US" altLang="it-IT" sz="1800" dirty="0" err="1" smtClean="0"/>
              <a:t>Nese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nuk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kenaqet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plotesisht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kompania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rastin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infrastrukturave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kongjestionuara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menaxheri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duhet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ndermarre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analize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kapaciteti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vleresoje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baze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kritereve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prioritare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rendesia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sherbimit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shoqerine</a:t>
            </a:r>
            <a:r>
              <a:rPr lang="en-US" altLang="it-IT" sz="1800" dirty="0"/>
              <a:t> </a:t>
            </a:r>
            <a:r>
              <a:rPr lang="en-US" altLang="it-IT" sz="1800" dirty="0" smtClean="0"/>
              <a:t>duke </a:t>
            </a:r>
            <a:r>
              <a:rPr lang="en-US" altLang="it-IT" sz="1800" dirty="0" err="1" smtClean="0"/>
              <a:t>bere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rregullimet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nevojshme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Brenda 6 </a:t>
            </a:r>
            <a:r>
              <a:rPr lang="en-US" altLang="it-IT" sz="1800" dirty="0" err="1" smtClean="0"/>
              <a:t>muajve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propozoje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plan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permiresuar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kapaciteti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nenet</a:t>
            </a:r>
            <a:r>
              <a:rPr lang="en-US" altLang="it-IT" sz="1800" dirty="0" smtClean="0"/>
              <a:t> 47-51)</a:t>
            </a:r>
          </a:p>
          <a:p>
            <a:pPr lvl="2" algn="just"/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percaktojne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kushte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frekuencen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perdorimit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kapaciteteteve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rrjetet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kongjestionuara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52)</a:t>
            </a:r>
          </a:p>
          <a:p>
            <a:pPr lvl="1" algn="just"/>
            <a:r>
              <a:rPr lang="en-US" altLang="it-IT" sz="2200" dirty="0" err="1" smtClean="0"/>
              <a:t>Shtetet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antare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mund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te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vendosin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nje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kuader</a:t>
            </a:r>
            <a:r>
              <a:rPr lang="en-US" altLang="it-IT" sz="2200" dirty="0" smtClean="0"/>
              <a:t> per </a:t>
            </a:r>
            <a:r>
              <a:rPr lang="en-US" altLang="it-IT" sz="2200" dirty="0" err="1" smtClean="0"/>
              <a:t>alokimin</a:t>
            </a:r>
            <a:r>
              <a:rPr lang="en-US" altLang="it-IT" sz="2200" dirty="0" smtClean="0"/>
              <a:t> e </a:t>
            </a:r>
            <a:r>
              <a:rPr lang="en-US" altLang="it-IT" sz="2200" dirty="0" err="1" smtClean="0"/>
              <a:t>infrastrutures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por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alokimi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perfundimtar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behet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nga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menaxheri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qe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ka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pavaresi</a:t>
            </a:r>
            <a:endParaRPr lang="en-US" altLang="it-IT" sz="2200" dirty="0" smtClean="0"/>
          </a:p>
          <a:p>
            <a:pPr lvl="1" algn="just"/>
            <a:r>
              <a:rPr lang="en-US" altLang="it-IT" sz="2200" dirty="0" err="1" smtClean="0"/>
              <a:t>Direktiva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ka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nje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opcion</a:t>
            </a:r>
            <a:r>
              <a:rPr lang="en-US" altLang="it-IT" sz="2200" dirty="0" smtClean="0"/>
              <a:t> per </a:t>
            </a:r>
            <a:r>
              <a:rPr lang="en-US" altLang="it-IT" sz="2200" dirty="0" err="1" smtClean="0"/>
              <a:t>nje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sistem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te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zgjidhjes</a:t>
            </a:r>
            <a:r>
              <a:rPr lang="en-US" altLang="it-IT" sz="2200" dirty="0" smtClean="0"/>
              <a:t> se </a:t>
            </a:r>
            <a:r>
              <a:rPr lang="en-US" altLang="it-IT" sz="2200" dirty="0" err="1" smtClean="0"/>
              <a:t>mosmarreveshjeve</a:t>
            </a:r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97048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Infrastruktura hekurudhore dhe Zona hekurudhore unike europiane V</a:t>
            </a:r>
            <a:r>
              <a:rPr lang="it-IT" sz="3200" dirty="0" smtClean="0"/>
              <a:t>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Entet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rregulluese</a:t>
            </a:r>
            <a:r>
              <a:rPr lang="en-US" altLang="it-IT" sz="2800" dirty="0" smtClean="0"/>
              <a:t> </a:t>
            </a:r>
          </a:p>
          <a:p>
            <a:pPr lvl="1" algn="just"/>
            <a:r>
              <a:rPr lang="en-US" altLang="it-IT" sz="2400" dirty="0" err="1" smtClean="0"/>
              <a:t>Duhet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krijohen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nga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Shtetet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antare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ente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kombetare</a:t>
            </a:r>
            <a:r>
              <a:rPr lang="en-US" altLang="it-IT" sz="2400" dirty="0" smtClean="0"/>
              <a:t> </a:t>
            </a:r>
          </a:p>
          <a:p>
            <a:pPr lvl="2" algn="just"/>
            <a:r>
              <a:rPr lang="en-US" altLang="it-IT" sz="2000" dirty="0" err="1" smtClean="0"/>
              <a:t>Duhet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jene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sipas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nenit</a:t>
            </a:r>
            <a:r>
              <a:rPr lang="en-US" altLang="it-IT" sz="2000" dirty="0" smtClean="0"/>
              <a:t> </a:t>
            </a:r>
            <a:r>
              <a:rPr lang="en-US" altLang="it-IT" sz="2000" dirty="0"/>
              <a:t>55 “stand-alone authority which is, in </a:t>
            </a:r>
            <a:r>
              <a:rPr lang="en-US" altLang="it-IT" sz="2000" dirty="0" err="1" smtClean="0"/>
              <a:t>organizational,functional</a:t>
            </a:r>
            <a:r>
              <a:rPr lang="en-US" altLang="it-IT" sz="2000" dirty="0"/>
              <a:t>, hierarchical and decision-making terms, legally distinct </a:t>
            </a:r>
            <a:r>
              <a:rPr lang="en-US" altLang="it-IT" sz="2000" dirty="0" smtClean="0"/>
              <a:t>and independent </a:t>
            </a:r>
            <a:r>
              <a:rPr lang="en-US" altLang="it-IT" sz="2000" dirty="0"/>
              <a:t>from any other public or private entity”</a:t>
            </a:r>
            <a:endParaRPr lang="en-US" altLang="it-IT" sz="2000" dirty="0" smtClean="0"/>
          </a:p>
          <a:p>
            <a:pPr lvl="2" algn="just"/>
            <a:r>
              <a:rPr lang="en-US" altLang="it-IT" sz="1800" dirty="0" err="1" smtClean="0"/>
              <a:t>Ankimim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kompanite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perkundrejt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vendimeve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manaxherit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infrastruktures</a:t>
            </a:r>
            <a:endParaRPr lang="en-US" altLang="it-IT" sz="1800" dirty="0" smtClean="0"/>
          </a:p>
          <a:p>
            <a:pPr lvl="2" algn="just"/>
            <a:r>
              <a:rPr lang="en-US" altLang="it-IT" sz="1800" dirty="0" err="1" smtClean="0"/>
              <a:t>Detyra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kontrolli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perputhshmerine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ndarjen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bilanceve</a:t>
            </a:r>
            <a:r>
              <a:rPr lang="en-US" altLang="it-IT" sz="1800" dirty="0" smtClean="0"/>
              <a:t> </a:t>
            </a:r>
          </a:p>
          <a:p>
            <a:pPr lvl="2" algn="just"/>
            <a:r>
              <a:rPr lang="en-US" altLang="it-IT" sz="1800" dirty="0" err="1" smtClean="0"/>
              <a:t>Monitoron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situaten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konkurences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tregun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sherbimeve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hekurudhore</a:t>
            </a:r>
            <a:endParaRPr lang="en-US" altLang="it-IT" sz="1800" dirty="0" smtClean="0"/>
          </a:p>
          <a:p>
            <a:pPr lvl="2" algn="just"/>
            <a:r>
              <a:rPr lang="en-US" altLang="it-IT" sz="1800" dirty="0" err="1" smtClean="0"/>
              <a:t>Bashkepunim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autoritetin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kombetar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sigurise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autoritetet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licencuese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56)</a:t>
            </a:r>
          </a:p>
          <a:p>
            <a:pPr lvl="2" algn="just"/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zhvillojne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parime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dheprakika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perbashketa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vendimarrjen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tyre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57)</a:t>
            </a:r>
          </a:p>
          <a:p>
            <a:pPr algn="just"/>
            <a:endParaRPr lang="en-US" altLang="it-IT" sz="2600" dirty="0" smtClean="0"/>
          </a:p>
        </p:txBody>
      </p:sp>
    </p:spTree>
    <p:extLst>
      <p:ext uri="{BB962C8B-B14F-4D97-AF65-F5344CB8AC3E}">
        <p14:creationId xmlns:p14="http://schemas.microsoft.com/office/powerpoint/2010/main" val="291701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Infrastruktura hekurudhore dhe Zona hekurudhore unike europiane V</a:t>
            </a:r>
            <a:r>
              <a:rPr lang="it-IT" sz="3200" dirty="0"/>
              <a:t>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85720" y="106382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Licencimi</a:t>
            </a:r>
            <a:r>
              <a:rPr lang="en-US" altLang="it-IT" sz="2800" dirty="0" smtClean="0"/>
              <a:t> </a:t>
            </a:r>
          </a:p>
          <a:p>
            <a:pPr lvl="1" algn="just"/>
            <a:r>
              <a:rPr lang="en-US" altLang="it-IT" sz="2400" dirty="0" err="1" smtClean="0"/>
              <a:t>Kapitulli</a:t>
            </a:r>
            <a:r>
              <a:rPr lang="en-US" altLang="it-IT" sz="2400" dirty="0" smtClean="0"/>
              <a:t> III i Dir. 2012/34/BE ne </a:t>
            </a:r>
            <a:r>
              <a:rPr lang="en-US" altLang="it-IT" sz="2400" dirty="0" err="1" smtClean="0"/>
              <a:t>lidhje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leshimin</a:t>
            </a:r>
            <a:r>
              <a:rPr lang="en-US" altLang="it-IT" sz="2400" dirty="0" smtClean="0"/>
              <a:t>, </a:t>
            </a:r>
            <a:r>
              <a:rPr lang="en-US" altLang="it-IT" sz="2400" dirty="0" err="1" smtClean="0"/>
              <a:t>rinovimin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apo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shtesen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licences</a:t>
            </a:r>
            <a:r>
              <a:rPr lang="en-US" altLang="it-IT" sz="2400" dirty="0" smtClean="0"/>
              <a:t> se </a:t>
            </a:r>
            <a:r>
              <a:rPr lang="en-US" altLang="it-IT" sz="2400" dirty="0" err="1" smtClean="0"/>
              <a:t>operimit</a:t>
            </a:r>
            <a:r>
              <a:rPr lang="en-US" altLang="it-IT" sz="2400" dirty="0" smtClean="0"/>
              <a:t> </a:t>
            </a:r>
          </a:p>
          <a:p>
            <a:pPr lvl="2" algn="just"/>
            <a:r>
              <a:rPr lang="en-US" altLang="it-IT" sz="2000" dirty="0" err="1" smtClean="0"/>
              <a:t>Shtetet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antare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percaktojne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entin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pergjegjes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leshimin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licnecave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kompani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qendrim</a:t>
            </a:r>
            <a:r>
              <a:rPr lang="en-US" altLang="it-IT" sz="2000" dirty="0" smtClean="0"/>
              <a:t> ne BE </a:t>
            </a:r>
          </a:p>
          <a:p>
            <a:pPr lvl="3" algn="just"/>
            <a:r>
              <a:rPr lang="en-US" altLang="it-IT" sz="1600" dirty="0" err="1" smtClean="0"/>
              <a:t>Autoritet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cili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ofron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pavarur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kompanite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ofrojne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2000" dirty="0" err="1" smtClean="0"/>
              <a:t>Aplikimi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Shtetin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antar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vendosjen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kompania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vlefshme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gjithe</a:t>
            </a:r>
            <a:r>
              <a:rPr lang="en-US" altLang="it-IT" sz="2000" dirty="0" smtClean="0"/>
              <a:t> BE </a:t>
            </a:r>
          </a:p>
          <a:p>
            <a:pPr lvl="2" algn="just"/>
            <a:r>
              <a:rPr lang="en-US" altLang="it-IT" sz="2000" dirty="0" err="1" smtClean="0"/>
              <a:t>Kushtet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licencim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Direktive</a:t>
            </a:r>
            <a:r>
              <a:rPr lang="en-US" altLang="it-IT" sz="2000" dirty="0" smtClean="0"/>
              <a:t> </a:t>
            </a:r>
          </a:p>
          <a:p>
            <a:pPr lvl="3" algn="just"/>
            <a:r>
              <a:rPr lang="en-US" altLang="it-IT" sz="1600" dirty="0" err="1" smtClean="0"/>
              <a:t>Reputacioni</a:t>
            </a:r>
            <a:r>
              <a:rPr lang="en-US" altLang="it-IT" sz="1600" dirty="0" smtClean="0"/>
              <a:t> i mire, </a:t>
            </a:r>
            <a:r>
              <a:rPr lang="en-US" altLang="it-IT" sz="1600" dirty="0" err="1" smtClean="0"/>
              <a:t>qendrueshmeria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financiare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kompetenca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profesionale</a:t>
            </a:r>
            <a:r>
              <a:rPr lang="en-US" altLang="it-IT" sz="1600" dirty="0" smtClean="0"/>
              <a:t> , </a:t>
            </a:r>
            <a:r>
              <a:rPr lang="en-US" altLang="it-IT" sz="1600" dirty="0" err="1" smtClean="0"/>
              <a:t>mbulimi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siguracion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pergjegjesine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civile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nenet</a:t>
            </a:r>
            <a:r>
              <a:rPr lang="en-US" altLang="it-IT" sz="1600" dirty="0" smtClean="0"/>
              <a:t> 19-22)</a:t>
            </a:r>
          </a:p>
          <a:p>
            <a:pPr lvl="3" algn="just"/>
            <a:r>
              <a:rPr lang="en-US" altLang="it-IT" sz="1600" dirty="0" err="1" smtClean="0"/>
              <a:t>Reputacioni</a:t>
            </a:r>
            <a:r>
              <a:rPr lang="en-US" altLang="it-IT" sz="1600" dirty="0" smtClean="0"/>
              <a:t> i mire </a:t>
            </a:r>
          </a:p>
          <a:p>
            <a:pPr lvl="4" algn="just"/>
            <a:r>
              <a:rPr lang="en-US" altLang="it-IT" sz="1600" dirty="0" smtClean="0"/>
              <a:t>Jo </a:t>
            </a:r>
            <a:r>
              <a:rPr lang="en-US" altLang="it-IT" sz="1600" dirty="0" err="1" smtClean="0"/>
              <a:t>kryerje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vepra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penale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qofte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tregtare</a:t>
            </a:r>
            <a:r>
              <a:rPr lang="en-US" altLang="it-IT" sz="1600" dirty="0" smtClean="0"/>
              <a:t> </a:t>
            </a:r>
          </a:p>
          <a:p>
            <a:pPr lvl="4" algn="just"/>
            <a:r>
              <a:rPr lang="en-US" altLang="it-IT" sz="1600" dirty="0" smtClean="0"/>
              <a:t>Jo ne </a:t>
            </a:r>
            <a:r>
              <a:rPr lang="en-US" altLang="it-IT" sz="1600" dirty="0" err="1" smtClean="0"/>
              <a:t>faliment</a:t>
            </a:r>
            <a:r>
              <a:rPr lang="en-US" altLang="it-IT" sz="1600" dirty="0" smtClean="0"/>
              <a:t> </a:t>
            </a:r>
          </a:p>
          <a:p>
            <a:pPr lvl="4" algn="just"/>
            <a:r>
              <a:rPr lang="en-US" altLang="it-IT" sz="1600" dirty="0" smtClean="0"/>
              <a:t>Jo i </a:t>
            </a:r>
            <a:r>
              <a:rPr lang="en-US" altLang="it-IT" sz="1600" dirty="0" err="1" smtClean="0"/>
              <a:t>procesuar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krime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fushen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</a:p>
          <a:p>
            <a:pPr lvl="4" algn="just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mos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jete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denuar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mospermbushje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detyrimeve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legjislacioni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punes</a:t>
            </a:r>
            <a:r>
              <a:rPr lang="en-US" altLang="it-IT" sz="1600" dirty="0" smtClean="0"/>
              <a:t> 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kontratave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kolektive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19)</a:t>
            </a:r>
          </a:p>
        </p:txBody>
      </p:sp>
    </p:spTree>
    <p:extLst>
      <p:ext uri="{BB962C8B-B14F-4D97-AF65-F5344CB8AC3E}">
        <p14:creationId xmlns:p14="http://schemas.microsoft.com/office/powerpoint/2010/main" val="101635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Koncepti i ndarjes se aktiviteteve hekurudhore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89675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Ndarja</a:t>
            </a:r>
            <a:r>
              <a:rPr lang="en-US" altLang="it-IT" sz="2400" dirty="0" smtClean="0"/>
              <a:t> (Unbundling) e </a:t>
            </a:r>
            <a:r>
              <a:rPr lang="en-US" altLang="it-IT" sz="2400" dirty="0" err="1" smtClean="0"/>
              <a:t>aktiviteteve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hekurudhore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400" dirty="0" err="1" smtClean="0"/>
              <a:t>Koncept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njohur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sektore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qe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kane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patur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liberalizim</a:t>
            </a:r>
            <a:r>
              <a:rPr lang="en-US" altLang="it-IT" sz="2400" dirty="0" smtClean="0"/>
              <a:t> </a:t>
            </a:r>
          </a:p>
          <a:p>
            <a:pPr lvl="2" algn="just"/>
            <a:r>
              <a:rPr lang="en-US" altLang="it-IT" sz="1400" dirty="0" err="1" smtClean="0"/>
              <a:t>Aty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integrim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vertikal</a:t>
            </a:r>
            <a:r>
              <a:rPr lang="en-US" altLang="it-IT" sz="1400" dirty="0" smtClean="0"/>
              <a:t> me ate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infrastrukturen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rrjetin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operatorin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sherbimin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efekte</a:t>
            </a:r>
            <a:r>
              <a:rPr lang="en-US" altLang="it-IT" sz="1400" dirty="0" smtClean="0"/>
              <a:t> positive </a:t>
            </a:r>
            <a:r>
              <a:rPr lang="en-US" altLang="it-IT" sz="1400" dirty="0" err="1" smtClean="0"/>
              <a:t>si</a:t>
            </a:r>
            <a:r>
              <a:rPr lang="en-US" altLang="it-IT" sz="1400" dirty="0" smtClean="0"/>
              <a:t>: </a:t>
            </a:r>
            <a:r>
              <a:rPr lang="en-US" altLang="it-IT" sz="1400" dirty="0" err="1" smtClean="0"/>
              <a:t>rritja</a:t>
            </a:r>
            <a:r>
              <a:rPr lang="en-US" altLang="it-IT" sz="1400" dirty="0" smtClean="0"/>
              <a:t> e transparences, </a:t>
            </a:r>
            <a:r>
              <a:rPr lang="en-US" altLang="it-IT" sz="1400" dirty="0" err="1" smtClean="0"/>
              <a:t>ulja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kostove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neutralitet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konkurence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treg</a:t>
            </a:r>
            <a:endParaRPr lang="en-US" altLang="it-IT" sz="1400" dirty="0"/>
          </a:p>
          <a:p>
            <a:pPr lvl="2" algn="just"/>
            <a:r>
              <a:rPr lang="en-US" altLang="it-IT" sz="1400" dirty="0" smtClean="0"/>
              <a:t>Ne </a:t>
            </a:r>
            <a:r>
              <a:rPr lang="en-US" altLang="it-IT" sz="1400" dirty="0" err="1" smtClean="0"/>
              <a:t>sektorin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hekurudhor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sjelle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efekte</a:t>
            </a:r>
            <a:r>
              <a:rPr lang="en-US" altLang="it-IT" sz="1400" dirty="0" smtClean="0"/>
              <a:t> negative </a:t>
            </a:r>
            <a:r>
              <a:rPr lang="en-US" altLang="it-IT" sz="1400" dirty="0" err="1" smtClean="0"/>
              <a:t>si</a:t>
            </a:r>
            <a:r>
              <a:rPr lang="en-US" altLang="it-IT" sz="1400" dirty="0" smtClean="0"/>
              <a:t> : </a:t>
            </a:r>
            <a:r>
              <a:rPr lang="en-US" altLang="it-IT" sz="1400" dirty="0" err="1" smtClean="0"/>
              <a:t>humbja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ekonomise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shkalles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kosto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tranzicionale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rritje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rrezikut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pamjaftueshmeri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investimesh</a:t>
            </a:r>
            <a:r>
              <a:rPr lang="en-US" altLang="it-IT" sz="1400" dirty="0" smtClean="0"/>
              <a:t>, problem </a:t>
            </a:r>
            <a:r>
              <a:rPr lang="en-US" altLang="it-IT" sz="1400" dirty="0" err="1" smtClean="0"/>
              <a:t>koordinimi</a:t>
            </a:r>
            <a:endParaRPr lang="en-US" altLang="it-IT" sz="1400" dirty="0" smtClean="0"/>
          </a:p>
          <a:p>
            <a:pPr lvl="1" algn="just"/>
            <a:r>
              <a:rPr lang="en-US" altLang="it-IT" sz="2000" dirty="0" smtClean="0"/>
              <a:t>BE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future </a:t>
            </a:r>
            <a:r>
              <a:rPr lang="en-US" altLang="it-IT" sz="2000" dirty="0" err="1" smtClean="0"/>
              <a:t>konceptet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pavaresise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manageriale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ndarje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llogarive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2000" dirty="0" err="1" smtClean="0"/>
              <a:t>Paketa</a:t>
            </a:r>
            <a:r>
              <a:rPr lang="en-US" altLang="it-IT" sz="2000" dirty="0" smtClean="0"/>
              <a:t> e 4-te e </a:t>
            </a:r>
            <a:r>
              <a:rPr lang="en-US" altLang="it-IT" sz="2000" dirty="0" err="1" smtClean="0"/>
              <a:t>lejon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akoma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integrimin</a:t>
            </a:r>
            <a:r>
              <a:rPr lang="en-US" altLang="it-IT" sz="2000" dirty="0" smtClean="0"/>
              <a:t> vertical </a:t>
            </a:r>
            <a:r>
              <a:rPr lang="en-US" altLang="it-IT" sz="2000" dirty="0" err="1" smtClean="0"/>
              <a:t>por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vendosur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kufizime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1600" dirty="0" err="1" smtClean="0"/>
              <a:t>Pavaresia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manaxheriale</a:t>
            </a:r>
            <a:r>
              <a:rPr lang="en-US" altLang="it-IT" sz="1600" dirty="0" smtClean="0"/>
              <a:t> ne Dir. 2012/34/BE</a:t>
            </a:r>
          </a:p>
          <a:p>
            <a:pPr lvl="3" algn="just"/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</a:t>
            </a:r>
            <a:r>
              <a:rPr lang="en-US" altLang="it-IT" sz="1200" dirty="0"/>
              <a:t>4 </a:t>
            </a:r>
            <a:r>
              <a:rPr lang="en-US" altLang="it-IT" sz="1200" dirty="0" smtClean="0"/>
              <a:t>“1</a:t>
            </a:r>
            <a:r>
              <a:rPr lang="en-US" altLang="it-IT" sz="1200" dirty="0"/>
              <a:t>. Member States shall ensure that, as </a:t>
            </a:r>
            <a:r>
              <a:rPr lang="en-US" altLang="it-IT" sz="1200" dirty="0" smtClean="0"/>
              <a:t>regards management</a:t>
            </a:r>
            <a:r>
              <a:rPr lang="en-US" altLang="it-IT" sz="1200" dirty="0"/>
              <a:t>, administration and internal control </a:t>
            </a:r>
            <a:r>
              <a:rPr lang="en-US" altLang="it-IT" sz="1200" dirty="0" smtClean="0"/>
              <a:t>over administrative</a:t>
            </a:r>
            <a:r>
              <a:rPr lang="en-US" altLang="it-IT" sz="1200" dirty="0"/>
              <a:t>, economic and accounting matters, </a:t>
            </a:r>
            <a:r>
              <a:rPr lang="en-US" altLang="it-IT" sz="1200" dirty="0" smtClean="0"/>
              <a:t>railway undertakings </a:t>
            </a:r>
            <a:r>
              <a:rPr lang="en-US" altLang="it-IT" sz="1200" dirty="0"/>
              <a:t>directly or indirectly owned or controlled </a:t>
            </a:r>
            <a:r>
              <a:rPr lang="en-US" altLang="it-IT" sz="1200" dirty="0" smtClean="0"/>
              <a:t>by Member </a:t>
            </a:r>
            <a:r>
              <a:rPr lang="en-US" altLang="it-IT" sz="1200" dirty="0"/>
              <a:t>States have independent status in accordance </a:t>
            </a:r>
            <a:r>
              <a:rPr lang="en-US" altLang="it-IT" sz="1200" dirty="0" smtClean="0"/>
              <a:t>with which </a:t>
            </a:r>
            <a:r>
              <a:rPr lang="en-US" altLang="it-IT" sz="1200" dirty="0"/>
              <a:t>they will hold, in particular, assets, budgets and </a:t>
            </a:r>
            <a:r>
              <a:rPr lang="en-US" altLang="it-IT" sz="1200" dirty="0" smtClean="0"/>
              <a:t>accounts which </a:t>
            </a:r>
            <a:r>
              <a:rPr lang="en-US" altLang="it-IT" sz="1200" dirty="0"/>
              <a:t>are separate from those of the </a:t>
            </a:r>
            <a:r>
              <a:rPr lang="en-US" altLang="it-IT" sz="1200" dirty="0" smtClean="0"/>
              <a:t>State. 2</a:t>
            </a:r>
            <a:r>
              <a:rPr lang="en-US" altLang="it-IT" sz="1200" dirty="0"/>
              <a:t>. While respecting the charging and allocation </a:t>
            </a:r>
            <a:r>
              <a:rPr lang="en-US" altLang="it-IT" sz="1200" dirty="0" smtClean="0"/>
              <a:t>framework and </a:t>
            </a:r>
            <a:r>
              <a:rPr lang="en-US" altLang="it-IT" sz="1200" dirty="0"/>
              <a:t>the specific rules established by the Member States</a:t>
            </a:r>
            <a:r>
              <a:rPr lang="en-US" altLang="it-IT" sz="1200" dirty="0" smtClean="0"/>
              <a:t>, the </a:t>
            </a:r>
            <a:r>
              <a:rPr lang="en-US" altLang="it-IT" sz="1200" dirty="0"/>
              <a:t>infrastructure manager shall be responsible for its </a:t>
            </a:r>
            <a:r>
              <a:rPr lang="en-US" altLang="it-IT" sz="1200" dirty="0" smtClean="0"/>
              <a:t>own management</a:t>
            </a:r>
            <a:r>
              <a:rPr lang="en-US" altLang="it-IT" sz="1200" dirty="0"/>
              <a:t>, administration and internal </a:t>
            </a:r>
            <a:r>
              <a:rPr lang="en-US" altLang="it-IT" sz="1200" dirty="0" smtClean="0"/>
              <a:t>control.”</a:t>
            </a:r>
          </a:p>
          <a:p>
            <a:pPr lvl="3" algn="just"/>
            <a:r>
              <a:rPr lang="en-US" altLang="it-IT" sz="1200" dirty="0" err="1" smtClean="0"/>
              <a:t>Neni</a:t>
            </a:r>
            <a:r>
              <a:rPr lang="en-US" altLang="it-IT" sz="1200" dirty="0"/>
              <a:t> 5 “1. Member States shall enable railway </a:t>
            </a:r>
            <a:r>
              <a:rPr lang="en-US" altLang="it-IT" sz="1200" dirty="0" smtClean="0"/>
              <a:t>undertakings to </a:t>
            </a:r>
            <a:r>
              <a:rPr lang="en-US" altLang="it-IT" sz="1200" dirty="0"/>
              <a:t>adjust their activities to the market and to manage </a:t>
            </a:r>
            <a:r>
              <a:rPr lang="en-US" altLang="it-IT" sz="1200" dirty="0" smtClean="0"/>
              <a:t>those activities </a:t>
            </a:r>
            <a:r>
              <a:rPr lang="en-US" altLang="it-IT" sz="1200" dirty="0"/>
              <a:t>under the responsibility of their management bodies</a:t>
            </a:r>
            <a:r>
              <a:rPr lang="en-US" altLang="it-IT" sz="1200" dirty="0" smtClean="0"/>
              <a:t>, in </a:t>
            </a:r>
            <a:r>
              <a:rPr lang="en-US" altLang="it-IT" sz="1200" dirty="0"/>
              <a:t>the interests of providing efficient and appropriate services </a:t>
            </a:r>
            <a:r>
              <a:rPr lang="en-US" altLang="it-IT" sz="1200" dirty="0" smtClean="0"/>
              <a:t>at the </a:t>
            </a:r>
            <a:r>
              <a:rPr lang="en-US" altLang="it-IT" sz="1200" dirty="0"/>
              <a:t>lowest possible cost for the quality of service required</a:t>
            </a:r>
            <a:r>
              <a:rPr lang="en-US" altLang="it-IT" sz="1200" dirty="0" smtClean="0"/>
              <a:t>. Railway </a:t>
            </a:r>
            <a:r>
              <a:rPr lang="en-US" altLang="it-IT" sz="1200" dirty="0"/>
              <a:t>undertakings shall be managed according to </a:t>
            </a:r>
            <a:r>
              <a:rPr lang="en-US" altLang="it-IT" sz="1200" dirty="0" smtClean="0"/>
              <a:t>the principles </a:t>
            </a:r>
            <a:r>
              <a:rPr lang="en-US" altLang="it-IT" sz="1200" dirty="0"/>
              <a:t>which apply to commercial companies, </a:t>
            </a:r>
            <a:r>
              <a:rPr lang="en-US" altLang="it-IT" sz="1200" dirty="0" smtClean="0"/>
              <a:t>irrespective of </a:t>
            </a:r>
            <a:r>
              <a:rPr lang="en-US" altLang="it-IT" sz="1200" dirty="0"/>
              <a:t>their ownership. This shall also apply to the public </a:t>
            </a:r>
            <a:r>
              <a:rPr lang="en-US" altLang="it-IT" sz="1200" dirty="0" smtClean="0"/>
              <a:t>service obligations </a:t>
            </a:r>
            <a:r>
              <a:rPr lang="en-US" altLang="it-IT" sz="1200" dirty="0"/>
              <a:t>imposed on them by Member States and to </a:t>
            </a:r>
            <a:r>
              <a:rPr lang="en-US" altLang="it-IT" sz="1200" dirty="0" smtClean="0"/>
              <a:t>public service </a:t>
            </a:r>
            <a:r>
              <a:rPr lang="en-US" altLang="it-IT" sz="1200" dirty="0"/>
              <a:t>contracts which they conclude with the </a:t>
            </a:r>
            <a:r>
              <a:rPr lang="en-US" altLang="it-IT" sz="1200" dirty="0" smtClean="0"/>
              <a:t>competent authorities </a:t>
            </a:r>
            <a:r>
              <a:rPr lang="en-US" altLang="it-IT" sz="1200" dirty="0"/>
              <a:t>of the State. (…)</a:t>
            </a:r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280480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Koncepti i ndarjes se aktiviteteve hekurudhore 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89675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Ndarja</a:t>
            </a:r>
            <a:r>
              <a:rPr lang="en-US" altLang="it-IT" sz="2400" dirty="0" smtClean="0"/>
              <a:t> (Unbundling) e </a:t>
            </a:r>
            <a:r>
              <a:rPr lang="en-US" altLang="it-IT" sz="2400" dirty="0" err="1" smtClean="0"/>
              <a:t>aktiviteteve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hekurudhore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000" dirty="0" err="1" smtClean="0"/>
              <a:t>Paketa</a:t>
            </a:r>
            <a:r>
              <a:rPr lang="en-US" altLang="it-IT" sz="2000" dirty="0" smtClean="0"/>
              <a:t> e 4-te e </a:t>
            </a:r>
            <a:r>
              <a:rPr lang="en-US" altLang="it-IT" sz="2000" dirty="0" err="1" smtClean="0"/>
              <a:t>lejon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akoma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integrimin</a:t>
            </a:r>
            <a:r>
              <a:rPr lang="en-US" altLang="it-IT" sz="2000" dirty="0" smtClean="0"/>
              <a:t> vertical </a:t>
            </a:r>
            <a:r>
              <a:rPr lang="en-US" altLang="it-IT" sz="2000" dirty="0" err="1" smtClean="0"/>
              <a:t>por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vendosur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kufizime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1600" dirty="0" err="1" smtClean="0"/>
              <a:t>Pavaresia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manaxheriale</a:t>
            </a:r>
            <a:r>
              <a:rPr lang="en-US" altLang="it-IT" sz="1600" dirty="0" smtClean="0"/>
              <a:t> ne Dir. 2016/2370/BE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aktivitetin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statusin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menaxherit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infrastruktures</a:t>
            </a:r>
            <a:r>
              <a:rPr lang="en-US" altLang="it-IT" sz="1600" dirty="0" smtClean="0"/>
              <a:t> </a:t>
            </a:r>
          </a:p>
          <a:p>
            <a:pPr lvl="3" algn="just"/>
            <a:r>
              <a:rPr lang="en-US" altLang="it-IT" sz="1200" dirty="0" err="1" smtClean="0"/>
              <a:t>Funksionet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esenciale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menaxherit</a:t>
            </a:r>
            <a:r>
              <a:rPr lang="en-US" altLang="it-IT" sz="1200" dirty="0" smtClean="0"/>
              <a:t> </a:t>
            </a:r>
            <a:r>
              <a:rPr lang="en-US" altLang="it-IT" sz="1200" dirty="0"/>
              <a:t>“</a:t>
            </a:r>
            <a:r>
              <a:rPr lang="en-US" altLang="it-IT" sz="1200" dirty="0" err="1" smtClean="0"/>
              <a:t>decisionmaking</a:t>
            </a:r>
            <a:r>
              <a:rPr lang="en-US" altLang="it-IT" sz="1200" dirty="0" smtClean="0"/>
              <a:t> concerning </a:t>
            </a:r>
            <a:r>
              <a:rPr lang="en-US" altLang="it-IT" sz="1200" dirty="0"/>
              <a:t>train path allocation, including both the definition </a:t>
            </a:r>
            <a:r>
              <a:rPr lang="en-US" altLang="it-IT" sz="1200" dirty="0" smtClean="0"/>
              <a:t>and the </a:t>
            </a:r>
            <a:r>
              <a:rPr lang="en-US" altLang="it-IT" sz="1200" dirty="0"/>
              <a:t>assessment of availability and the allocation of individual train paths, </a:t>
            </a:r>
            <a:r>
              <a:rPr lang="en-US" altLang="it-IT" sz="1200" dirty="0" smtClean="0"/>
              <a:t>and decision-making </a:t>
            </a:r>
            <a:r>
              <a:rPr lang="en-US" altLang="it-IT" sz="1200" dirty="0"/>
              <a:t>concerning infrastructure charging, including </a:t>
            </a:r>
            <a:r>
              <a:rPr lang="en-US" altLang="it-IT" sz="1200" dirty="0" smtClean="0"/>
              <a:t>determination and </a:t>
            </a:r>
            <a:r>
              <a:rPr lang="en-US" altLang="it-IT" sz="1200" dirty="0"/>
              <a:t>collection of charges, in accordance with the charging framework and </a:t>
            </a:r>
            <a:r>
              <a:rPr lang="en-US" altLang="it-IT" sz="1200" dirty="0" smtClean="0"/>
              <a:t>the capacity </a:t>
            </a:r>
            <a:r>
              <a:rPr lang="en-US" altLang="it-IT" sz="1200" dirty="0"/>
              <a:t>allocation framework established by the Member States (…).”</a:t>
            </a:r>
            <a:endParaRPr lang="en-US" altLang="it-IT" sz="1200" dirty="0" smtClean="0"/>
          </a:p>
          <a:p>
            <a:pPr lvl="3" algn="just"/>
            <a:r>
              <a:rPr lang="en-US" altLang="it-IT" sz="1200" dirty="0" err="1" smtClean="0"/>
              <a:t>Neni</a:t>
            </a:r>
            <a:r>
              <a:rPr lang="en-US" altLang="it-IT" sz="1200" dirty="0"/>
              <a:t> 5 “1. Member States shall enable railway </a:t>
            </a:r>
            <a:r>
              <a:rPr lang="en-US" altLang="it-IT" sz="1200" dirty="0" smtClean="0"/>
              <a:t>undertakings to </a:t>
            </a:r>
            <a:r>
              <a:rPr lang="en-US" altLang="it-IT" sz="1200" dirty="0"/>
              <a:t>adjust their activities to the market and to manage </a:t>
            </a:r>
            <a:r>
              <a:rPr lang="en-US" altLang="it-IT" sz="1200" dirty="0" smtClean="0"/>
              <a:t>those activities </a:t>
            </a:r>
            <a:r>
              <a:rPr lang="en-US" altLang="it-IT" sz="1200" dirty="0"/>
              <a:t>under the responsibility of their management bodies</a:t>
            </a:r>
            <a:r>
              <a:rPr lang="en-US" altLang="it-IT" sz="1200" dirty="0" smtClean="0"/>
              <a:t>, in </a:t>
            </a:r>
            <a:r>
              <a:rPr lang="en-US" altLang="it-IT" sz="1200" dirty="0"/>
              <a:t>the interests of providing efficient and appropriate services </a:t>
            </a:r>
            <a:r>
              <a:rPr lang="en-US" altLang="it-IT" sz="1200" dirty="0" smtClean="0"/>
              <a:t>at the </a:t>
            </a:r>
            <a:r>
              <a:rPr lang="en-US" altLang="it-IT" sz="1200" dirty="0"/>
              <a:t>lowest possible cost for the quality of service required</a:t>
            </a:r>
            <a:r>
              <a:rPr lang="en-US" altLang="it-IT" sz="1200" dirty="0" smtClean="0"/>
              <a:t>. Railway </a:t>
            </a:r>
            <a:r>
              <a:rPr lang="en-US" altLang="it-IT" sz="1200" dirty="0"/>
              <a:t>undertakings shall be managed according to </a:t>
            </a:r>
            <a:r>
              <a:rPr lang="en-US" altLang="it-IT" sz="1200" dirty="0" smtClean="0"/>
              <a:t>the principles </a:t>
            </a:r>
            <a:r>
              <a:rPr lang="en-US" altLang="it-IT" sz="1200" dirty="0"/>
              <a:t>which apply to commercial companies, </a:t>
            </a:r>
            <a:r>
              <a:rPr lang="en-US" altLang="it-IT" sz="1200" dirty="0" smtClean="0"/>
              <a:t>irrespective of </a:t>
            </a:r>
            <a:r>
              <a:rPr lang="en-US" altLang="it-IT" sz="1200" dirty="0"/>
              <a:t>their ownership. This shall also apply to the public </a:t>
            </a:r>
            <a:r>
              <a:rPr lang="en-US" altLang="it-IT" sz="1200" dirty="0" smtClean="0"/>
              <a:t>service obligations </a:t>
            </a:r>
            <a:r>
              <a:rPr lang="en-US" altLang="it-IT" sz="1200" dirty="0"/>
              <a:t>imposed on them by Member States and to </a:t>
            </a:r>
            <a:r>
              <a:rPr lang="en-US" altLang="it-IT" sz="1200" dirty="0" smtClean="0"/>
              <a:t>public service </a:t>
            </a:r>
            <a:r>
              <a:rPr lang="en-US" altLang="it-IT" sz="1200" dirty="0"/>
              <a:t>contracts which they conclude with the </a:t>
            </a:r>
            <a:r>
              <a:rPr lang="en-US" altLang="it-IT" sz="1200" dirty="0" smtClean="0"/>
              <a:t>competent authorities </a:t>
            </a:r>
            <a:r>
              <a:rPr lang="en-US" altLang="it-IT" sz="1200" dirty="0"/>
              <a:t>of the State. </a:t>
            </a:r>
            <a:r>
              <a:rPr lang="en-US" altLang="it-IT" sz="1200" dirty="0" smtClean="0"/>
              <a:t>(…)</a:t>
            </a:r>
          </a:p>
          <a:p>
            <a:pPr lvl="3" algn="just"/>
            <a:r>
              <a:rPr lang="en-US" altLang="it-IT" sz="1200" dirty="0" err="1" smtClean="0"/>
              <a:t>Neni</a:t>
            </a:r>
            <a:r>
              <a:rPr lang="en-US" altLang="it-IT" sz="1200" dirty="0"/>
              <a:t> 7 “Member States shall ensure that the </a:t>
            </a:r>
            <a:r>
              <a:rPr lang="en-US" altLang="it-IT" sz="1200" dirty="0" smtClean="0"/>
              <a:t>infrastructure manager </a:t>
            </a:r>
            <a:r>
              <a:rPr lang="en-US" altLang="it-IT" sz="1200" dirty="0"/>
              <a:t>is responsible for operation, maintenance and renewal on a </a:t>
            </a:r>
            <a:r>
              <a:rPr lang="en-US" altLang="it-IT" sz="1200" dirty="0" smtClean="0"/>
              <a:t>network and </a:t>
            </a:r>
            <a:r>
              <a:rPr lang="en-US" altLang="it-IT" sz="1200" dirty="0"/>
              <a:t>is entrusted with the development of the railway infrastructure </a:t>
            </a:r>
            <a:r>
              <a:rPr lang="en-US" altLang="it-IT" sz="1200" dirty="0" smtClean="0"/>
              <a:t>of that </a:t>
            </a:r>
            <a:r>
              <a:rPr lang="en-US" altLang="it-IT" sz="1200" dirty="0"/>
              <a:t>network in accordance with national law. Member States shall ensure </a:t>
            </a:r>
            <a:r>
              <a:rPr lang="en-US" altLang="it-IT" sz="1200" dirty="0" smtClean="0"/>
              <a:t>that none </a:t>
            </a:r>
            <a:r>
              <a:rPr lang="en-US" altLang="it-IT" sz="1200" dirty="0"/>
              <a:t>of the other legal entities within the vertically integrated undertaking </a:t>
            </a:r>
            <a:r>
              <a:rPr lang="en-US" altLang="it-IT" sz="1200" dirty="0" smtClean="0"/>
              <a:t>has a </a:t>
            </a:r>
            <a:r>
              <a:rPr lang="en-US" altLang="it-IT" sz="1200" dirty="0"/>
              <a:t>decisive influence on the decisions taken by the infrastructure manager </a:t>
            </a:r>
            <a:r>
              <a:rPr lang="en-US" altLang="it-IT" sz="1200" dirty="0" smtClean="0"/>
              <a:t>in relation </a:t>
            </a:r>
            <a:r>
              <a:rPr lang="en-US" altLang="it-IT" sz="1200" dirty="0"/>
              <a:t>to the essential functions</a:t>
            </a:r>
            <a:r>
              <a:rPr lang="en-US" altLang="it-IT" sz="1200" dirty="0" smtClean="0"/>
              <a:t>”</a:t>
            </a:r>
          </a:p>
          <a:p>
            <a:pPr lvl="3" algn="just"/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7a – </a:t>
            </a:r>
            <a:r>
              <a:rPr lang="en-US" altLang="it-IT" sz="1200" dirty="0" err="1" smtClean="0"/>
              <a:t>pavaresia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organizuese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vendimarrese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menaxherit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infrastruktures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aplikohet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funksioneve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esenciale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ashtu</a:t>
            </a:r>
            <a:r>
              <a:rPr lang="en-US" altLang="it-IT" sz="1200" dirty="0" smtClean="0"/>
              <a:t> sic </a:t>
            </a:r>
            <a:r>
              <a:rPr lang="en-US" altLang="it-IT" sz="1200" dirty="0" err="1" smtClean="0"/>
              <a:t>parashikohen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nenin</a:t>
            </a:r>
            <a:r>
              <a:rPr lang="en-US" altLang="it-IT" sz="1200" dirty="0" smtClean="0"/>
              <a:t> 3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bejme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sipermarrje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vertikalisht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integruar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7b – </a:t>
            </a:r>
            <a:r>
              <a:rPr lang="en-US" altLang="it-IT" sz="1200" dirty="0" err="1" smtClean="0"/>
              <a:t>paanshmeria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lidhje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menaxhimin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trafikut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planifikimin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mirembajtjes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7c – </a:t>
            </a:r>
            <a:r>
              <a:rPr lang="en-US" altLang="it-IT" sz="1200" dirty="0" err="1" smtClean="0"/>
              <a:t>mundesia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outsorcing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funksioneve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tija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7d – </a:t>
            </a:r>
            <a:r>
              <a:rPr lang="en-US" altLang="it-IT" sz="1200" dirty="0" err="1" smtClean="0"/>
              <a:t>transparenca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financiare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7e – </a:t>
            </a:r>
            <a:r>
              <a:rPr lang="en-US" altLang="it-IT" sz="1200" dirty="0" err="1" smtClean="0"/>
              <a:t>mekanismi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koordinimit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palet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interesuara</a:t>
            </a:r>
            <a:r>
              <a:rPr lang="en-US" altLang="it-IT" sz="1200" dirty="0" smtClean="0"/>
              <a:t> </a:t>
            </a:r>
            <a:endParaRPr lang="en-US" altLang="it-IT" sz="1200" dirty="0"/>
          </a:p>
        </p:txBody>
      </p:sp>
    </p:spTree>
    <p:extLst>
      <p:ext uri="{BB962C8B-B14F-4D97-AF65-F5344CB8AC3E}">
        <p14:creationId xmlns:p14="http://schemas.microsoft.com/office/powerpoint/2010/main" val="180444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Koncepti i ndarjes se aktiviteteve hekurudhore 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89675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Ndarja</a:t>
            </a:r>
            <a:r>
              <a:rPr lang="en-US" altLang="it-IT" sz="2400" dirty="0" smtClean="0"/>
              <a:t> (Unbundling) e </a:t>
            </a:r>
            <a:r>
              <a:rPr lang="en-US" altLang="it-IT" sz="2400" dirty="0" err="1" smtClean="0"/>
              <a:t>aktiviteteve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hekurudhore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000" dirty="0" err="1" smtClean="0"/>
              <a:t>Paketa</a:t>
            </a:r>
            <a:r>
              <a:rPr lang="en-US" altLang="it-IT" sz="2000" dirty="0" smtClean="0"/>
              <a:t> e 4-te e </a:t>
            </a:r>
            <a:r>
              <a:rPr lang="en-US" altLang="it-IT" sz="2000" dirty="0" err="1" smtClean="0"/>
              <a:t>lejon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akoma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integrimin</a:t>
            </a:r>
            <a:r>
              <a:rPr lang="en-US" altLang="it-IT" sz="2000" dirty="0" smtClean="0"/>
              <a:t> vertical </a:t>
            </a:r>
            <a:r>
              <a:rPr lang="en-US" altLang="it-IT" sz="2000" dirty="0" err="1" smtClean="0"/>
              <a:t>por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vendosur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kufizime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1600" dirty="0" err="1" smtClean="0"/>
              <a:t>Parimi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ndarjes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llogarive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parakusht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percaktimin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kostove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veprimtarive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veprimtarive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menaxhimit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infrastruktures</a:t>
            </a:r>
            <a:r>
              <a:rPr lang="en-US" altLang="it-IT" sz="1600" dirty="0" smtClean="0"/>
              <a:t> </a:t>
            </a:r>
            <a:r>
              <a:rPr lang="en-US" altLang="it-IT" sz="1600" dirty="0"/>
              <a:t>Dir. 2016/2370/BE </a:t>
            </a:r>
            <a:endParaRPr lang="en-US" altLang="it-IT" sz="1600" dirty="0" smtClean="0"/>
          </a:p>
          <a:p>
            <a:pPr lvl="3" algn="just"/>
            <a:r>
              <a:rPr lang="en-US" altLang="it-IT" sz="1200" dirty="0" err="1" smtClean="0"/>
              <a:t>Neni</a:t>
            </a:r>
            <a:r>
              <a:rPr lang="en-US" altLang="it-IT" sz="1200" dirty="0"/>
              <a:t> 6 “1. Member States shall ensure that separate profit and loss accounts </a:t>
            </a:r>
            <a:r>
              <a:rPr lang="en-US" altLang="it-IT" sz="1200" dirty="0" smtClean="0"/>
              <a:t>and balance </a:t>
            </a:r>
            <a:r>
              <a:rPr lang="en-US" altLang="it-IT" sz="1200" dirty="0"/>
              <a:t>sheets are kept and published, on the one hand, for business relating </a:t>
            </a:r>
            <a:r>
              <a:rPr lang="en-US" altLang="it-IT" sz="1200" dirty="0" smtClean="0"/>
              <a:t>to the </a:t>
            </a:r>
            <a:r>
              <a:rPr lang="en-US" altLang="it-IT" sz="1200" dirty="0"/>
              <a:t>provision of transport services by railway undertakings and, on the other</a:t>
            </a:r>
            <a:r>
              <a:rPr lang="en-US" altLang="it-IT" sz="1200" dirty="0" smtClean="0"/>
              <a:t>, for </a:t>
            </a:r>
            <a:r>
              <a:rPr lang="en-US" altLang="it-IT" sz="1200" dirty="0"/>
              <a:t>business relating to the management of railway infrastructure. Public </a:t>
            </a:r>
            <a:r>
              <a:rPr lang="en-US" altLang="it-IT" sz="1200" dirty="0" smtClean="0"/>
              <a:t>funds paid </a:t>
            </a:r>
            <a:r>
              <a:rPr lang="en-US" altLang="it-IT" sz="1200" dirty="0"/>
              <a:t>to one of these two areas of activity shall not be transferred to the other</a:t>
            </a:r>
            <a:r>
              <a:rPr lang="en-US" altLang="it-IT" sz="1200" dirty="0" smtClean="0"/>
              <a:t>. (…) </a:t>
            </a:r>
            <a:r>
              <a:rPr lang="en-US" altLang="it-IT" sz="1200" dirty="0"/>
              <a:t>3. Member States shall ensure that separate profit and loss accounts </a:t>
            </a:r>
            <a:r>
              <a:rPr lang="en-US" altLang="it-IT" sz="1200" dirty="0" smtClean="0"/>
              <a:t>and balance </a:t>
            </a:r>
            <a:r>
              <a:rPr lang="en-US" altLang="it-IT" sz="1200" dirty="0"/>
              <a:t>sheets are kept and published, on the one hand, for business </a:t>
            </a:r>
            <a:r>
              <a:rPr lang="en-US" altLang="it-IT" sz="1200" dirty="0" smtClean="0"/>
              <a:t>relating to </a:t>
            </a:r>
            <a:r>
              <a:rPr lang="en-US" altLang="it-IT" sz="1200" dirty="0"/>
              <a:t>the provision of rail freight transport services and, on the other, for </a:t>
            </a:r>
            <a:r>
              <a:rPr lang="en-US" altLang="it-IT" sz="1200" dirty="0" smtClean="0"/>
              <a:t>activities relating </a:t>
            </a:r>
            <a:r>
              <a:rPr lang="en-US" altLang="it-IT" sz="1200" dirty="0"/>
              <a:t>to the provision of passenger transport services. Public funds paid </a:t>
            </a:r>
            <a:r>
              <a:rPr lang="en-US" altLang="it-IT" sz="1200" dirty="0" smtClean="0"/>
              <a:t>for activities </a:t>
            </a:r>
            <a:r>
              <a:rPr lang="en-US" altLang="it-IT" sz="1200" dirty="0"/>
              <a:t>relating to the provision of transport services as public-service </a:t>
            </a:r>
            <a:r>
              <a:rPr lang="en-US" altLang="it-IT" sz="1200" dirty="0" smtClean="0"/>
              <a:t>remits shall </a:t>
            </a:r>
            <a:r>
              <a:rPr lang="en-US" altLang="it-IT" sz="1200" dirty="0"/>
              <a:t>be shown separately in accordance with Article 7 of Regulation (EC) </a:t>
            </a:r>
            <a:r>
              <a:rPr lang="en-US" altLang="it-IT" sz="1200" dirty="0" smtClean="0"/>
              <a:t>No 1370/2007 </a:t>
            </a:r>
            <a:r>
              <a:rPr lang="en-US" altLang="it-IT" sz="1200" dirty="0"/>
              <a:t>in the relevant accounts and shall not be transferred to </a:t>
            </a:r>
            <a:r>
              <a:rPr lang="en-US" altLang="it-IT" sz="1200" dirty="0" smtClean="0"/>
              <a:t>activities relating </a:t>
            </a:r>
            <a:r>
              <a:rPr lang="en-US" altLang="it-IT" sz="1200" dirty="0"/>
              <a:t>to the provision of other transport services or any other business. (…).” </a:t>
            </a:r>
            <a:endParaRPr lang="en-US" altLang="it-IT" sz="1200" dirty="0" smtClean="0"/>
          </a:p>
          <a:p>
            <a:pPr lvl="3" algn="just"/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8 </a:t>
            </a:r>
            <a:r>
              <a:rPr lang="en-US" altLang="it-IT" sz="1200" dirty="0" err="1" smtClean="0"/>
              <a:t>rregullon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financimin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menaxhereve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infrastrukturave</a:t>
            </a:r>
            <a:endParaRPr lang="en-US" altLang="it-IT" sz="1200" dirty="0" smtClean="0"/>
          </a:p>
          <a:p>
            <a:pPr algn="just"/>
            <a:endParaRPr lang="en-US" altLang="it-IT" sz="2400" dirty="0" smtClean="0"/>
          </a:p>
          <a:p>
            <a:pPr algn="just"/>
            <a:r>
              <a:rPr lang="en-US" altLang="it-IT" sz="2400" dirty="0" smtClean="0"/>
              <a:t>Ne </a:t>
            </a:r>
            <a:r>
              <a:rPr lang="en-US" altLang="it-IT" sz="2400" dirty="0" err="1" smtClean="0"/>
              <a:t>paketen</a:t>
            </a:r>
            <a:r>
              <a:rPr lang="en-US" altLang="it-IT" sz="2400" dirty="0" smtClean="0"/>
              <a:t> e 4-te </a:t>
            </a:r>
            <a:r>
              <a:rPr lang="en-US" altLang="it-IT" sz="2400" dirty="0" err="1" smtClean="0"/>
              <a:t>parashikohet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edhe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krijimi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rrjeti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europian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menaxheret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infrastrukturave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qellim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kooordinimin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ndermjet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tyre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neni</a:t>
            </a:r>
            <a:r>
              <a:rPr lang="en-US" altLang="it-IT" sz="2400" dirty="0" smtClean="0"/>
              <a:t> 7f)</a:t>
            </a:r>
          </a:p>
        </p:txBody>
      </p:sp>
    </p:spTree>
    <p:extLst>
      <p:ext uri="{BB962C8B-B14F-4D97-AF65-F5344CB8AC3E}">
        <p14:creationId xmlns:p14="http://schemas.microsoft.com/office/powerpoint/2010/main" val="20726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smtClean="0"/>
              <a:t>Interoperabiliteti dhe Siguria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89675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Interoperabiliteti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000" dirty="0" smtClean="0"/>
              <a:t>Dir. 2016/797 </a:t>
            </a:r>
          </a:p>
          <a:p>
            <a:pPr lvl="2" algn="just"/>
            <a:r>
              <a:rPr lang="en-US" altLang="it-IT" sz="1600" dirty="0" err="1" smtClean="0"/>
              <a:t>Konsolidim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Dir. 2008/57/KE e </a:t>
            </a:r>
            <a:r>
              <a:rPr lang="en-US" altLang="it-IT" sz="1600" dirty="0" err="1" smtClean="0"/>
              <a:t>amenduar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shume</a:t>
            </a:r>
            <a:r>
              <a:rPr lang="en-US" altLang="it-IT" sz="1600" dirty="0" smtClean="0"/>
              <a:t> here </a:t>
            </a:r>
          </a:p>
          <a:p>
            <a:pPr lvl="1" algn="just"/>
            <a:r>
              <a:rPr lang="en-US" altLang="it-IT" sz="2000" dirty="0" err="1" smtClean="0"/>
              <a:t>Perkufizimi</a:t>
            </a:r>
            <a:r>
              <a:rPr lang="en-US" altLang="it-IT" sz="2000" dirty="0" smtClean="0"/>
              <a:t> – 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2 Dir. 2016/797</a:t>
            </a:r>
          </a:p>
          <a:p>
            <a:pPr lvl="2" algn="just"/>
            <a:r>
              <a:rPr lang="en-US" altLang="it-IT" sz="1600" dirty="0"/>
              <a:t>the ability of a rail system to </a:t>
            </a:r>
            <a:r>
              <a:rPr lang="en-US" altLang="it-IT" sz="1600" dirty="0" smtClean="0"/>
              <a:t>allow the </a:t>
            </a:r>
            <a:r>
              <a:rPr lang="en-US" altLang="it-IT" sz="1600" dirty="0"/>
              <a:t>safe and uninterrupted movement of trains which accomplish the </a:t>
            </a:r>
            <a:r>
              <a:rPr lang="en-US" altLang="it-IT" sz="1600" dirty="0" smtClean="0"/>
              <a:t>required levels </a:t>
            </a:r>
            <a:r>
              <a:rPr lang="en-US" altLang="it-IT" sz="1600" dirty="0"/>
              <a:t>of performance</a:t>
            </a:r>
            <a:endParaRPr lang="en-US" altLang="it-IT" sz="1600" dirty="0" smtClean="0"/>
          </a:p>
          <a:p>
            <a:pPr lvl="1" algn="just"/>
            <a:r>
              <a:rPr lang="en-US" altLang="it-IT" sz="2000" dirty="0" err="1" smtClean="0"/>
              <a:t>Kushtet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rregulluese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teknike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operacionale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qellim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permbushen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kerkesat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thelbesore</a:t>
            </a:r>
            <a:r>
              <a:rPr lang="en-US" altLang="it-IT" sz="2000" dirty="0" smtClean="0"/>
              <a:t>. </a:t>
            </a:r>
          </a:p>
          <a:p>
            <a:pPr lvl="1" algn="just"/>
            <a:r>
              <a:rPr lang="en-US" altLang="it-IT" sz="2000" dirty="0" err="1" smtClean="0"/>
              <a:t>Percaktohen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kushtet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duhen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permbushur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sistemin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BE (</a:t>
            </a:r>
            <a:r>
              <a:rPr lang="en-US" altLang="it-IT" sz="2000" dirty="0" err="1" smtClean="0"/>
              <a:t>ndertimi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sherbimi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rregullimi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rinovimi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operimi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mirmbajtja</a:t>
            </a:r>
            <a:r>
              <a:rPr lang="en-US" altLang="it-IT" sz="2000" dirty="0" smtClean="0"/>
              <a:t>).</a:t>
            </a:r>
          </a:p>
          <a:p>
            <a:pPr lvl="2" algn="just"/>
            <a:r>
              <a:rPr lang="en-US" altLang="it-IT" sz="2000" dirty="0" err="1" smtClean="0"/>
              <a:t>Lidhja</a:t>
            </a:r>
            <a:r>
              <a:rPr lang="en-US" altLang="it-IT" sz="2000" dirty="0"/>
              <a:t> </a:t>
            </a:r>
            <a:r>
              <a:rPr lang="en-US" altLang="it-IT" sz="2000" dirty="0" smtClean="0"/>
              <a:t>ne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unike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europiane</a:t>
            </a:r>
            <a:endParaRPr lang="en-US" altLang="it-IT" sz="2000" dirty="0" smtClean="0"/>
          </a:p>
          <a:p>
            <a:pPr lvl="2" algn="just"/>
            <a:r>
              <a:rPr lang="en-US" altLang="it-IT" sz="2000" dirty="0" err="1" smtClean="0"/>
              <a:t>Harmonizimi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standarteve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teknike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perputhet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sigurine</a:t>
            </a:r>
            <a:r>
              <a:rPr lang="en-US" altLang="it-IT" sz="2000" dirty="0" smtClean="0"/>
              <a:t> </a:t>
            </a:r>
          </a:p>
          <a:p>
            <a:pPr algn="just"/>
            <a:r>
              <a:rPr lang="en-US" altLang="it-IT" sz="2800" dirty="0" err="1" smtClean="0"/>
              <a:t>Siguria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hekurudhore</a:t>
            </a:r>
            <a:endParaRPr lang="en-US" altLang="it-IT" sz="2800" dirty="0" smtClean="0"/>
          </a:p>
          <a:p>
            <a:pPr lvl="1" algn="just"/>
            <a:r>
              <a:rPr lang="en-US" altLang="it-IT" sz="2400" dirty="0" err="1" smtClean="0"/>
              <a:t>Aksesi</a:t>
            </a:r>
            <a:r>
              <a:rPr lang="en-US" altLang="it-IT" sz="2400" dirty="0" smtClean="0"/>
              <a:t> ne infrastructure </a:t>
            </a:r>
            <a:r>
              <a:rPr lang="en-US" altLang="it-IT" sz="2400" dirty="0" err="1" smtClean="0"/>
              <a:t>vjen</a:t>
            </a:r>
            <a:r>
              <a:rPr lang="en-US" altLang="it-IT" sz="2400" dirty="0" smtClean="0"/>
              <a:t> pas </a:t>
            </a:r>
            <a:r>
              <a:rPr lang="en-US" altLang="it-IT" sz="2400" dirty="0" err="1" smtClean="0"/>
              <a:t>marrjes</a:t>
            </a:r>
            <a:r>
              <a:rPr lang="en-US" altLang="it-IT" sz="2400" dirty="0" smtClean="0"/>
              <a:t> se </a:t>
            </a:r>
            <a:r>
              <a:rPr lang="en-US" altLang="it-IT" sz="2400" dirty="0" err="1" smtClean="0"/>
              <a:t>nje</a:t>
            </a:r>
            <a:r>
              <a:rPr lang="en-US" altLang="it-IT" sz="2400" dirty="0" smtClean="0"/>
              <a:t> certificate </a:t>
            </a:r>
            <a:r>
              <a:rPr lang="en-US" altLang="it-IT" sz="2400" dirty="0" err="1" smtClean="0"/>
              <a:t>sigurie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400" dirty="0" smtClean="0"/>
              <a:t>Dir. 2004/49/KE e </a:t>
            </a:r>
            <a:r>
              <a:rPr lang="en-US" altLang="it-IT" sz="2400" dirty="0" err="1" smtClean="0"/>
              <a:t>amenduar</a:t>
            </a:r>
            <a:endParaRPr lang="en-US" alt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72073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Interoperabiliteti dhe Siguria 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89675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Siguria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hekurudhore</a:t>
            </a:r>
            <a:endParaRPr lang="en-US" altLang="it-IT" sz="2800" dirty="0" smtClean="0"/>
          </a:p>
          <a:p>
            <a:pPr lvl="1" algn="just"/>
            <a:r>
              <a:rPr lang="en-US" altLang="it-IT" sz="2400" dirty="0" err="1" smtClean="0"/>
              <a:t>Aksesi</a:t>
            </a:r>
            <a:r>
              <a:rPr lang="en-US" altLang="it-IT" sz="2400" dirty="0" smtClean="0"/>
              <a:t> ne infrastructure </a:t>
            </a:r>
            <a:r>
              <a:rPr lang="en-US" altLang="it-IT" sz="2400" dirty="0" err="1" smtClean="0"/>
              <a:t>vjen</a:t>
            </a:r>
            <a:r>
              <a:rPr lang="en-US" altLang="it-IT" sz="2400" dirty="0" smtClean="0"/>
              <a:t> pas </a:t>
            </a:r>
            <a:r>
              <a:rPr lang="en-US" altLang="it-IT" sz="2400" dirty="0" err="1" smtClean="0"/>
              <a:t>marrjes</a:t>
            </a:r>
            <a:r>
              <a:rPr lang="en-US" altLang="it-IT" sz="2400" dirty="0" smtClean="0"/>
              <a:t> se </a:t>
            </a:r>
            <a:r>
              <a:rPr lang="en-US" altLang="it-IT" sz="2400" dirty="0" err="1" smtClean="0"/>
              <a:t>nje</a:t>
            </a:r>
            <a:r>
              <a:rPr lang="en-US" altLang="it-IT" sz="2400" dirty="0" smtClean="0"/>
              <a:t> certificate </a:t>
            </a:r>
            <a:r>
              <a:rPr lang="en-US" altLang="it-IT" sz="2400" dirty="0" err="1" smtClean="0"/>
              <a:t>sigurie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400" dirty="0" smtClean="0"/>
              <a:t>Dir. 2004/49/KE e </a:t>
            </a:r>
            <a:r>
              <a:rPr lang="en-US" altLang="it-IT" sz="2400" dirty="0" err="1" smtClean="0"/>
              <a:t>amenduar</a:t>
            </a:r>
            <a:endParaRPr lang="en-US" altLang="it-IT" sz="2400" dirty="0" smtClean="0"/>
          </a:p>
          <a:p>
            <a:pPr lvl="2" algn="just"/>
            <a:r>
              <a:rPr lang="en-US" altLang="it-IT" sz="2000" dirty="0" err="1" smtClean="0"/>
              <a:t>Ngritja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autoriteti</a:t>
            </a:r>
            <a:r>
              <a:rPr lang="en-US" altLang="it-IT" sz="2000" dirty="0" smtClean="0"/>
              <a:t>, ne </a:t>
            </a:r>
            <a:r>
              <a:rPr lang="en-US" altLang="it-IT" sz="2000" dirty="0" err="1" smtClean="0"/>
              <a:t>cdo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antar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pergjegjes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mbikqyrjen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Sigurise</a:t>
            </a:r>
            <a:endParaRPr lang="en-US" altLang="it-IT" sz="2000" dirty="0" smtClean="0"/>
          </a:p>
          <a:p>
            <a:pPr lvl="2" algn="just"/>
            <a:r>
              <a:rPr lang="en-US" altLang="it-IT" sz="2000" dirty="0" err="1" smtClean="0"/>
              <a:t>Njohja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ndersjellte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certifikatave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sigurise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leshuara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cdo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</a:t>
            </a:r>
            <a:r>
              <a:rPr lang="en-US" altLang="it-IT" sz="2000" dirty="0"/>
              <a:t> </a:t>
            </a:r>
            <a:r>
              <a:rPr lang="en-US" altLang="it-IT" sz="2000" dirty="0" err="1" smtClean="0"/>
              <a:t>antar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2000" dirty="0" err="1" smtClean="0"/>
              <a:t>Vendosja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indikatoreve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sigurise</a:t>
            </a:r>
            <a:r>
              <a:rPr lang="en-US" altLang="it-IT" sz="2000" dirty="0" smtClean="0"/>
              <a:t> (CSIs)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monitorim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lehte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2000" dirty="0" err="1" smtClean="0"/>
              <a:t>Percaktimi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njejta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investigimet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sigurise</a:t>
            </a:r>
            <a:endParaRPr lang="en-US" altLang="it-IT" sz="2000" dirty="0" smtClean="0"/>
          </a:p>
          <a:p>
            <a:pPr lvl="2" algn="just"/>
            <a:r>
              <a:rPr lang="en-US" altLang="it-IT" sz="2000" dirty="0" err="1" smtClean="0"/>
              <a:t>Rirregullim</a:t>
            </a:r>
            <a:r>
              <a:rPr lang="en-US" altLang="it-IT" sz="2000" dirty="0" smtClean="0"/>
              <a:t> me Dir. 2016/798</a:t>
            </a:r>
          </a:p>
          <a:p>
            <a:pPr lvl="1" algn="just"/>
            <a:r>
              <a:rPr lang="en-US" altLang="it-IT" sz="2400" dirty="0" smtClean="0"/>
              <a:t>Dir. 2007/59/KE</a:t>
            </a:r>
          </a:p>
          <a:p>
            <a:pPr lvl="2" algn="just"/>
            <a:r>
              <a:rPr lang="en-US" altLang="it-IT" sz="2000" dirty="0" err="1" smtClean="0"/>
              <a:t>Makinistet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trenit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kualifikimin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nevojshem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/>
              <a:t> </a:t>
            </a:r>
            <a:r>
              <a:rPr lang="en-US" altLang="it-IT" sz="2000" dirty="0" err="1" smtClean="0"/>
              <a:t>dokumentuar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licence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certificate </a:t>
            </a:r>
            <a:r>
              <a:rPr lang="en-US" altLang="it-IT" sz="2000" dirty="0" err="1" smtClean="0"/>
              <a:t>komplementare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marre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trajnimin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nevojshem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sigurise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ngsa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kompania</a:t>
            </a:r>
            <a:endParaRPr lang="en-US" alt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72708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Hyrje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Sektori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perfshire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vone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legjislacionin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dytesor</a:t>
            </a:r>
            <a:endParaRPr lang="en-US" altLang="it-IT" sz="2000" dirty="0"/>
          </a:p>
          <a:p>
            <a:pPr lvl="1" algn="just"/>
            <a:r>
              <a:rPr lang="en-US" altLang="it-IT" sz="1800" dirty="0" err="1" smtClean="0"/>
              <a:t>Esht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akoma</a:t>
            </a:r>
            <a:r>
              <a:rPr lang="en-US" altLang="it-IT" sz="1800" dirty="0" smtClean="0"/>
              <a:t> work in progress</a:t>
            </a:r>
          </a:p>
          <a:p>
            <a:pPr lvl="1" algn="just"/>
            <a:r>
              <a:rPr lang="en-US" altLang="it-IT" sz="1800" dirty="0" err="1" smtClean="0"/>
              <a:t>Rrjetet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qene</a:t>
            </a:r>
            <a:r>
              <a:rPr lang="en-US" altLang="it-IT" sz="1800" dirty="0" smtClean="0"/>
              <a:t> me se </a:t>
            </a:r>
            <a:r>
              <a:rPr lang="en-US" altLang="it-IT" sz="1800" dirty="0" err="1" smtClean="0"/>
              <a:t>shumti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kombetare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jo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nderlidhura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patur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tradite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gjate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konsiderimit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sherbim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publik</a:t>
            </a:r>
            <a:r>
              <a:rPr lang="en-US" altLang="it-IT" sz="1800" dirty="0" smtClean="0"/>
              <a:t> </a:t>
            </a:r>
          </a:p>
          <a:p>
            <a:pPr lvl="2" algn="just"/>
            <a:r>
              <a:rPr lang="en-US" altLang="it-IT" sz="1400" dirty="0" err="1" smtClean="0"/>
              <a:t>Sherbime</a:t>
            </a:r>
            <a:r>
              <a:rPr lang="en-US" altLang="it-IT" sz="1400" dirty="0" smtClean="0"/>
              <a:t> jo </a:t>
            </a:r>
            <a:r>
              <a:rPr lang="en-US" altLang="it-IT" sz="1400" dirty="0" err="1" smtClean="0"/>
              <a:t>ekonomike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sipas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tregut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lire</a:t>
            </a:r>
          </a:p>
          <a:p>
            <a:pPr lvl="1" algn="just"/>
            <a:r>
              <a:rPr lang="en-US" altLang="it-IT" sz="1800" dirty="0" err="1" smtClean="0"/>
              <a:t>Sipermarrjet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hekurudhore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nuk</a:t>
            </a:r>
            <a:r>
              <a:rPr lang="en-US" altLang="it-IT" sz="1800" dirty="0" smtClean="0"/>
              <a:t> jane pare </a:t>
            </a:r>
            <a:r>
              <a:rPr lang="en-US" altLang="it-IT" sz="1800" dirty="0" err="1" smtClean="0"/>
              <a:t>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biznese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shtetet</a:t>
            </a:r>
            <a:r>
              <a:rPr lang="en-US" altLang="it-IT" sz="1800" dirty="0" smtClean="0"/>
              <a:t> </a:t>
            </a:r>
          </a:p>
          <a:p>
            <a:pPr lvl="2" algn="just"/>
            <a:r>
              <a:rPr lang="en-US" altLang="it-IT" sz="1400" dirty="0" smtClean="0"/>
              <a:t>White Paper e 30 </a:t>
            </a:r>
            <a:r>
              <a:rPr lang="en-US" altLang="it-IT" sz="1400" dirty="0" err="1" smtClean="0"/>
              <a:t>Korrik</a:t>
            </a:r>
            <a:r>
              <a:rPr lang="en-US" altLang="it-IT" sz="1400" dirty="0" smtClean="0"/>
              <a:t> 1996 – A strategy for revitalizing the Community’s Railways</a:t>
            </a:r>
          </a:p>
          <a:p>
            <a:pPr lvl="1" algn="just"/>
            <a:r>
              <a:rPr lang="en-US" altLang="it-IT" sz="1800" dirty="0" err="1" smtClean="0"/>
              <a:t>Autoritetet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nuk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kane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lejuar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pavaresi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manaxheriale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hekurudhave</a:t>
            </a:r>
            <a:endParaRPr lang="en-US" altLang="it-IT" sz="1800" dirty="0" smtClean="0"/>
          </a:p>
          <a:p>
            <a:pPr lvl="1" algn="just"/>
            <a:r>
              <a:rPr lang="en-US" altLang="it-IT" sz="1800" dirty="0" err="1" smtClean="0"/>
              <a:t>Qeverite</a:t>
            </a:r>
            <a:r>
              <a:rPr lang="en-US" altLang="it-IT" sz="1800" dirty="0" smtClean="0"/>
              <a:t> i </a:t>
            </a:r>
            <a:r>
              <a:rPr lang="en-US" altLang="it-IT" sz="1800" dirty="0" err="1" smtClean="0"/>
              <a:t>kane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mbuluar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humbjet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ane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ndihmes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shteterore</a:t>
            </a:r>
            <a:r>
              <a:rPr lang="en-US" altLang="it-IT" sz="1800" dirty="0" smtClean="0"/>
              <a:t> jo duke e pare ne </a:t>
            </a:r>
            <a:r>
              <a:rPr lang="en-US" altLang="it-IT" sz="1800" dirty="0" err="1" smtClean="0"/>
              <a:t>kuader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eficences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800" dirty="0" err="1" smtClean="0"/>
              <a:t>Ka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patur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falimentim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tregut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lire </a:t>
            </a:r>
          </a:p>
          <a:p>
            <a:pPr lvl="2" algn="just"/>
            <a:r>
              <a:rPr lang="en-US" altLang="it-IT" sz="1400" dirty="0" err="1" smtClean="0"/>
              <a:t>Natyra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shumesherbimeshe</a:t>
            </a:r>
            <a:r>
              <a:rPr lang="en-US" altLang="it-IT" sz="1400" dirty="0" smtClean="0"/>
              <a:t>/</a:t>
            </a:r>
            <a:r>
              <a:rPr lang="en-US" altLang="it-IT" sz="1400" dirty="0" err="1" smtClean="0"/>
              <a:t>qellimeshme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ekonomi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shkalle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qellimi</a:t>
            </a:r>
            <a:endParaRPr lang="en-US" altLang="it-IT" sz="1400" dirty="0" smtClean="0"/>
          </a:p>
          <a:p>
            <a:pPr lvl="2" algn="just"/>
            <a:r>
              <a:rPr lang="en-US" altLang="it-IT" sz="1400" dirty="0" err="1" smtClean="0"/>
              <a:t>Sherbimi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hekurudhor</a:t>
            </a:r>
            <a:r>
              <a:rPr lang="en-US" altLang="it-IT" sz="1400" dirty="0" smtClean="0"/>
              <a:t> i </a:t>
            </a:r>
            <a:r>
              <a:rPr lang="en-US" altLang="it-IT" sz="1400" dirty="0" err="1" smtClean="0"/>
              <a:t>varur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kosto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fikse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kushtueshme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infrastructure </a:t>
            </a:r>
            <a:r>
              <a:rPr lang="en-US" altLang="it-IT" sz="1400" dirty="0" err="1" smtClean="0"/>
              <a:t>specifike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bejne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monopol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natyror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800" dirty="0" err="1" smtClean="0"/>
              <a:t>Dekadat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fundit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Komisioni</a:t>
            </a:r>
            <a:endParaRPr lang="en-US" altLang="it-IT" sz="1800" dirty="0" smtClean="0"/>
          </a:p>
          <a:p>
            <a:pPr lvl="2" algn="just"/>
            <a:r>
              <a:rPr lang="en-US" altLang="it-IT" sz="1400" dirty="0" err="1" smtClean="0"/>
              <a:t>Ristrukturim</a:t>
            </a:r>
            <a:r>
              <a:rPr lang="en-US" altLang="it-IT" sz="1400" dirty="0" smtClean="0"/>
              <a:t> i </a:t>
            </a:r>
            <a:r>
              <a:rPr lang="en-US" altLang="it-IT" sz="1400" dirty="0" err="1" smtClean="0"/>
              <a:t>tregut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hekurudhor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europian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400" dirty="0" err="1" smtClean="0"/>
              <a:t>Qellimi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fuqizojne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hekurudhat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menyrat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tjera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transportit</a:t>
            </a:r>
            <a:endParaRPr lang="en-US" altLang="it-IT" sz="1400" dirty="0" smtClean="0"/>
          </a:p>
          <a:p>
            <a:pPr lvl="2" algn="just"/>
            <a:r>
              <a:rPr lang="en-US" altLang="it-IT" sz="1400" dirty="0" err="1" smtClean="0"/>
              <a:t>Objektivat</a:t>
            </a:r>
            <a:r>
              <a:rPr lang="en-US" altLang="it-IT" sz="1400" dirty="0" smtClean="0"/>
              <a:t> </a:t>
            </a:r>
          </a:p>
          <a:p>
            <a:pPr lvl="3" algn="just"/>
            <a:r>
              <a:rPr lang="en-US" altLang="it-IT" sz="1000" dirty="0" err="1" smtClean="0"/>
              <a:t>Hapja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tregut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hekurudhor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konkurencen</a:t>
            </a:r>
            <a:r>
              <a:rPr lang="en-US" altLang="it-IT" sz="1000" dirty="0" smtClean="0"/>
              <a:t> e lire </a:t>
            </a:r>
          </a:p>
          <a:p>
            <a:pPr lvl="3" algn="just"/>
            <a:r>
              <a:rPr lang="en-US" altLang="it-IT" sz="1000" dirty="0" err="1" smtClean="0"/>
              <a:t>Zhvillimi</a:t>
            </a:r>
            <a:r>
              <a:rPr lang="en-US" altLang="it-IT" sz="1000" dirty="0" smtClean="0"/>
              <a:t> i </a:t>
            </a:r>
            <a:r>
              <a:rPr lang="en-US" altLang="it-IT" sz="1000" dirty="0" err="1" smtClean="0"/>
              <a:t>infrastrukturave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hekurudhore</a:t>
            </a:r>
            <a:r>
              <a:rPr lang="en-US" altLang="it-IT" sz="1000" dirty="0" smtClean="0"/>
              <a:t> </a:t>
            </a:r>
          </a:p>
          <a:p>
            <a:pPr lvl="3" algn="just"/>
            <a:r>
              <a:rPr lang="en-US" altLang="it-IT" sz="1000" dirty="0" err="1" smtClean="0"/>
              <a:t>Permiresimi</a:t>
            </a:r>
            <a:r>
              <a:rPr lang="en-US" altLang="it-IT" sz="1000" dirty="0" smtClean="0"/>
              <a:t> i </a:t>
            </a:r>
            <a:r>
              <a:rPr lang="en-US" altLang="it-IT" sz="1000" dirty="0" err="1" smtClean="0"/>
              <a:t>inroperabilitetit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sigurise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rrjetet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kombetare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kuader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rrjeteve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europiane</a:t>
            </a:r>
            <a:r>
              <a:rPr lang="en-US" altLang="it-IT" sz="1000" dirty="0" smtClean="0"/>
              <a:t> (trans-European </a:t>
            </a:r>
            <a:r>
              <a:rPr lang="en-US" altLang="it-IT" sz="1000" dirty="0" err="1" smtClean="0"/>
              <a:t>Netqorks</a:t>
            </a:r>
            <a:r>
              <a:rPr lang="en-US" altLang="it-IT" sz="1000" dirty="0" smtClean="0"/>
              <a:t> TEN-T)</a:t>
            </a:r>
          </a:p>
          <a:p>
            <a:pPr lvl="2" algn="just"/>
            <a:endParaRPr lang="en-US" altLang="it-IT" sz="1400" dirty="0" smtClean="0"/>
          </a:p>
          <a:p>
            <a:pPr lvl="1" algn="just"/>
            <a:endParaRPr lang="en-US" altLang="it-IT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Interoperabiliteti dhe Siguria III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07504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Agjencia</a:t>
            </a:r>
            <a:r>
              <a:rPr lang="en-US" altLang="it-IT" sz="2800" dirty="0" smtClean="0"/>
              <a:t> per </a:t>
            </a:r>
            <a:r>
              <a:rPr lang="en-US" altLang="it-IT" sz="2800" dirty="0" err="1" smtClean="0"/>
              <a:t>Hekurudhat</a:t>
            </a:r>
            <a:r>
              <a:rPr lang="en-US" altLang="it-IT" sz="2800" dirty="0" smtClean="0"/>
              <a:t> e BE</a:t>
            </a:r>
          </a:p>
          <a:p>
            <a:pPr lvl="1" algn="just"/>
            <a:r>
              <a:rPr lang="en-US" altLang="it-IT" sz="2000" dirty="0" err="1" smtClean="0"/>
              <a:t>Krijuar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. KE 881/2004</a:t>
            </a:r>
          </a:p>
          <a:p>
            <a:pPr lvl="1" algn="just"/>
            <a:r>
              <a:rPr lang="en-US" altLang="it-IT" sz="2000" dirty="0" err="1" smtClean="0"/>
              <a:t>Qellimi</a:t>
            </a:r>
            <a:r>
              <a:rPr lang="en-US" altLang="it-IT" sz="2000" dirty="0" smtClean="0"/>
              <a:t> – </a:t>
            </a:r>
            <a:r>
              <a:rPr lang="en-US" altLang="it-IT" sz="2000" dirty="0" err="1" smtClean="0"/>
              <a:t>rritja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sigurise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permiresimi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interoperabilitetit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hekurudhat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2000" dirty="0" err="1" smtClean="0"/>
              <a:t>Rregulluar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aktualisht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. BE 2016/796</a:t>
            </a:r>
          </a:p>
          <a:p>
            <a:pPr lvl="1" algn="just"/>
            <a:r>
              <a:rPr lang="en-US" altLang="it-IT" sz="2000" dirty="0" err="1" smtClean="0"/>
              <a:t>Qellimi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Agjencise</a:t>
            </a:r>
            <a:endParaRPr lang="en-US" altLang="it-IT" sz="2000" dirty="0" smtClean="0"/>
          </a:p>
          <a:p>
            <a:pPr lvl="2" algn="just"/>
            <a:r>
              <a:rPr lang="en-US" altLang="it-IT" sz="1600" dirty="0" smtClean="0"/>
              <a:t>“(…) </a:t>
            </a:r>
            <a:r>
              <a:rPr lang="en-US" altLang="it-IT" sz="1600" dirty="0"/>
              <a:t>to contribute to the further development and effective functioning </a:t>
            </a:r>
            <a:r>
              <a:rPr lang="en-US" altLang="it-IT" sz="1600" dirty="0" smtClean="0"/>
              <a:t>of a </a:t>
            </a:r>
            <a:r>
              <a:rPr lang="en-US" altLang="it-IT" sz="1600" dirty="0"/>
              <a:t>single European railway area without frontiers, by guaranteeing a high </a:t>
            </a:r>
            <a:r>
              <a:rPr lang="en-US" altLang="it-IT" sz="1600" dirty="0" smtClean="0"/>
              <a:t>level of </a:t>
            </a:r>
            <a:r>
              <a:rPr lang="en-US" altLang="it-IT" sz="1600" dirty="0"/>
              <a:t>railway safety and interoperability, while improving the competitive </a:t>
            </a:r>
            <a:r>
              <a:rPr lang="en-US" altLang="it-IT" sz="1600" dirty="0" smtClean="0"/>
              <a:t>position of </a:t>
            </a:r>
            <a:r>
              <a:rPr lang="en-US" altLang="it-IT" sz="1600" dirty="0"/>
              <a:t>the railway sector. In particular, the Agency shall contribute, on </a:t>
            </a:r>
            <a:r>
              <a:rPr lang="en-US" altLang="it-IT" sz="1600" dirty="0" smtClean="0"/>
              <a:t>technical matters</a:t>
            </a:r>
            <a:r>
              <a:rPr lang="en-US" altLang="it-IT" sz="1600" dirty="0"/>
              <a:t>, to the implementation of Union legislation by developing a </a:t>
            </a:r>
            <a:r>
              <a:rPr lang="en-US" altLang="it-IT" sz="1600" dirty="0" smtClean="0"/>
              <a:t>common approach </a:t>
            </a:r>
            <a:r>
              <a:rPr lang="en-US" altLang="it-IT" sz="1600" dirty="0"/>
              <a:t>to safety on the Union rail system and by enhancing the level of </a:t>
            </a:r>
            <a:r>
              <a:rPr lang="en-US" altLang="it-IT" sz="1600" dirty="0" smtClean="0"/>
              <a:t>interoperability on </a:t>
            </a:r>
            <a:r>
              <a:rPr lang="en-US" altLang="it-IT" sz="1600" dirty="0"/>
              <a:t>the Union rail </a:t>
            </a:r>
            <a:r>
              <a:rPr lang="en-US" altLang="it-IT" sz="1600" dirty="0" smtClean="0"/>
              <a:t>system” 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2</a:t>
            </a:r>
          </a:p>
          <a:p>
            <a:pPr lvl="1" algn="just"/>
            <a:r>
              <a:rPr lang="en-US" altLang="it-IT" sz="1800" dirty="0" err="1" smtClean="0"/>
              <a:t>Rol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qendror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leshimin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certifikates</a:t>
            </a:r>
            <a:r>
              <a:rPr lang="en-US" altLang="it-IT" sz="1800" dirty="0" smtClean="0"/>
              <a:t> se </a:t>
            </a:r>
            <a:r>
              <a:rPr lang="en-US" altLang="it-IT" sz="1800" dirty="0" err="1" smtClean="0"/>
              <a:t>sigurise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unike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vlefshme</a:t>
            </a:r>
            <a:r>
              <a:rPr lang="en-US" altLang="it-IT" sz="1800" dirty="0" smtClean="0"/>
              <a:t> ne Europe</a:t>
            </a:r>
          </a:p>
          <a:p>
            <a:pPr lvl="2" algn="just"/>
            <a:r>
              <a:rPr lang="en-US" altLang="it-IT" sz="1600" dirty="0" err="1" smtClean="0"/>
              <a:t>Nese</a:t>
            </a:r>
            <a:r>
              <a:rPr lang="en-US" altLang="it-IT" sz="1600" dirty="0" smtClean="0"/>
              <a:t> operon </a:t>
            </a:r>
            <a:r>
              <a:rPr lang="en-US" altLang="it-IT" sz="1600" dirty="0" err="1" smtClean="0"/>
              <a:t>vetem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ta marri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Agjencia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sigurise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Shtetit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Europiane</a:t>
            </a:r>
            <a:r>
              <a:rPr lang="en-US" altLang="it-IT" sz="1600" dirty="0" smtClean="0"/>
              <a:t> - </a:t>
            </a:r>
            <a:r>
              <a:rPr lang="en-US" altLang="it-IT" sz="1600" dirty="0" err="1"/>
              <a:t>Sistemi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on-stop-shop</a:t>
            </a:r>
          </a:p>
          <a:p>
            <a:pPr lvl="1" algn="just"/>
            <a:r>
              <a:rPr lang="en-US" altLang="it-IT" sz="1800" dirty="0" err="1" smtClean="0"/>
              <a:t>Tarifat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Agjencise</a:t>
            </a:r>
            <a:r>
              <a:rPr lang="en-US" altLang="it-IT" sz="1800" dirty="0" smtClean="0"/>
              <a:t> </a:t>
            </a:r>
          </a:p>
          <a:p>
            <a:pPr lvl="2" algn="just"/>
            <a:r>
              <a:rPr lang="en-US" altLang="it-IT" sz="1600" dirty="0" err="1" smtClean="0"/>
              <a:t>Mbulon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gjithe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koston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sherbimit</a:t>
            </a:r>
            <a:r>
              <a:rPr lang="en-US" altLang="it-IT" sz="1600" dirty="0" smtClean="0"/>
              <a:t> duke </a:t>
            </a:r>
            <a:r>
              <a:rPr lang="en-US" altLang="it-IT" sz="1600" dirty="0" err="1" smtClean="0"/>
              <a:t>perfshire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kostot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agjencive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vleresimet</a:t>
            </a:r>
            <a:endParaRPr lang="en-US" altLang="it-IT" sz="1600" dirty="0"/>
          </a:p>
          <a:p>
            <a:pPr lvl="2" algn="just"/>
            <a:r>
              <a:rPr lang="en-US" altLang="it-IT" sz="1600" dirty="0" err="1" smtClean="0"/>
              <a:t>Transparente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jodiskriminuese</a:t>
            </a:r>
            <a:r>
              <a:rPr lang="en-US" altLang="it-IT" sz="1600" dirty="0" smtClean="0"/>
              <a:t> </a:t>
            </a:r>
          </a:p>
          <a:p>
            <a:pPr lvl="3" algn="just"/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ndikim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konkurueshmerine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sektorit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hekurudhor</a:t>
            </a:r>
            <a:r>
              <a:rPr lang="en-US" altLang="it-IT" sz="1200" dirty="0" smtClean="0"/>
              <a:t> ne BE </a:t>
            </a:r>
            <a:endParaRPr lang="en-US" altLang="it-IT" sz="1200" dirty="0"/>
          </a:p>
          <a:p>
            <a:pPr lvl="2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53562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Ndihmat shteterore per kompanite hekurudhore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07504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Transporti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hekurudhor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karakterizohet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nga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nivel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larte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subvencionimit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shteteror</a:t>
            </a:r>
            <a:endParaRPr lang="en-US" altLang="it-IT" sz="1600" dirty="0"/>
          </a:p>
          <a:p>
            <a:pPr lvl="1" algn="just"/>
            <a:r>
              <a:rPr lang="en-US" altLang="it-IT" sz="1800" dirty="0"/>
              <a:t>The relative decline in Europe’s railway industry is largely due to the </a:t>
            </a:r>
            <a:r>
              <a:rPr lang="en-US" altLang="it-IT" sz="1800" dirty="0" smtClean="0"/>
              <a:t>way transport </a:t>
            </a:r>
            <a:r>
              <a:rPr lang="en-US" altLang="it-IT" sz="1800" dirty="0"/>
              <a:t>supply has been organized historically, essentially on national </a:t>
            </a:r>
            <a:r>
              <a:rPr lang="en-US" altLang="it-IT" sz="1800" dirty="0" smtClean="0"/>
              <a:t>and monopolistic </a:t>
            </a:r>
            <a:r>
              <a:rPr lang="en-US" altLang="it-IT" sz="1800" dirty="0"/>
              <a:t>lines. First of all, in the absence of competition on the </a:t>
            </a:r>
            <a:r>
              <a:rPr lang="en-US" altLang="it-IT" sz="1800" dirty="0" smtClean="0"/>
              <a:t>national networks</a:t>
            </a:r>
            <a:r>
              <a:rPr lang="en-US" altLang="it-IT" sz="1800" dirty="0"/>
              <a:t>, railway undertakings had no incentive to reduce their operating </a:t>
            </a:r>
            <a:r>
              <a:rPr lang="en-US" altLang="it-IT" sz="1800" dirty="0" smtClean="0"/>
              <a:t>costs and </a:t>
            </a:r>
            <a:r>
              <a:rPr lang="en-US" altLang="it-IT" sz="1800" dirty="0"/>
              <a:t>develop new services. Their activities did not bring in sufficient revenue </a:t>
            </a:r>
            <a:r>
              <a:rPr lang="en-US" altLang="it-IT" sz="1800" dirty="0" smtClean="0"/>
              <a:t>to cover </a:t>
            </a:r>
            <a:r>
              <a:rPr lang="en-US" altLang="it-IT" sz="1800" dirty="0"/>
              <a:t>all the costs and investments necessary. These essential investments </a:t>
            </a:r>
            <a:r>
              <a:rPr lang="en-US" altLang="it-IT" sz="1800" dirty="0" smtClean="0"/>
              <a:t>were not </a:t>
            </a:r>
            <a:r>
              <a:rPr lang="en-US" altLang="it-IT" sz="1800" dirty="0"/>
              <a:t>always made and sometimes the Member States forced the national </a:t>
            </a:r>
            <a:r>
              <a:rPr lang="en-US" altLang="it-IT" sz="1800" dirty="0" smtClean="0"/>
              <a:t>railway undertakings </a:t>
            </a:r>
            <a:r>
              <a:rPr lang="en-US" altLang="it-IT" sz="1800" dirty="0"/>
              <a:t>into making them when they were not in a position to finance </a:t>
            </a:r>
            <a:r>
              <a:rPr lang="en-US" altLang="it-IT" sz="1800" dirty="0" smtClean="0"/>
              <a:t>them adequately </a:t>
            </a:r>
            <a:r>
              <a:rPr lang="en-US" altLang="it-IT" sz="1800" dirty="0"/>
              <a:t>from their own resources. The result was heavy indebtedness for </a:t>
            </a:r>
            <a:r>
              <a:rPr lang="en-US" altLang="it-IT" sz="1800" dirty="0" smtClean="0"/>
              <a:t>these undertakings</a:t>
            </a:r>
            <a:r>
              <a:rPr lang="en-US" altLang="it-IT" sz="1800" dirty="0"/>
              <a:t>, which itself had a negative impact on their development</a:t>
            </a:r>
          </a:p>
          <a:p>
            <a:pPr lvl="2" algn="just"/>
            <a:r>
              <a:rPr lang="en-US" altLang="it-IT" sz="2000" dirty="0"/>
              <a:t>KE, Community guidelines on State aid for railway </a:t>
            </a:r>
            <a:r>
              <a:rPr lang="en-US" altLang="it-IT" sz="2000" dirty="0" smtClean="0"/>
              <a:t>undertakings (</a:t>
            </a:r>
            <a:r>
              <a:rPr lang="en-US" altLang="it-IT" sz="2000" dirty="0"/>
              <a:t>2008/C 184/07</a:t>
            </a:r>
            <a:r>
              <a:rPr lang="en-US" altLang="it-IT" sz="2000" dirty="0" smtClean="0"/>
              <a:t>).</a:t>
            </a:r>
          </a:p>
          <a:p>
            <a:pPr algn="just"/>
            <a:r>
              <a:rPr lang="en-US" altLang="it-IT" sz="2800" dirty="0" err="1" smtClean="0"/>
              <a:t>Linja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guida</a:t>
            </a:r>
            <a:r>
              <a:rPr lang="en-US" altLang="it-IT" sz="2800" dirty="0" smtClean="0"/>
              <a:t> ne 2008 per </a:t>
            </a:r>
            <a:r>
              <a:rPr lang="en-US" altLang="it-IT" sz="2800" dirty="0" err="1" smtClean="0"/>
              <a:t>aplikimin</a:t>
            </a:r>
            <a:r>
              <a:rPr lang="en-US" altLang="it-IT" sz="2800" dirty="0" smtClean="0"/>
              <a:t> e </a:t>
            </a:r>
            <a:r>
              <a:rPr lang="en-US" altLang="it-IT" sz="2800" dirty="0" err="1" smtClean="0"/>
              <a:t>nenit</a:t>
            </a:r>
            <a:r>
              <a:rPr lang="en-US" altLang="it-IT" sz="2800" dirty="0" smtClean="0"/>
              <a:t> 93 </a:t>
            </a:r>
            <a:r>
              <a:rPr lang="en-US" altLang="it-IT" sz="2800" dirty="0" err="1" smtClean="0"/>
              <a:t>dhe</a:t>
            </a:r>
            <a:r>
              <a:rPr lang="en-US" altLang="it-IT" sz="2800" dirty="0" smtClean="0"/>
              <a:t> 107 TFBE </a:t>
            </a:r>
          </a:p>
          <a:p>
            <a:pPr lvl="1" algn="just"/>
            <a:r>
              <a:rPr lang="en-US" altLang="it-IT" sz="2400" dirty="0" err="1" smtClean="0"/>
              <a:t>Financimi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publik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kompanite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hekurudhore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sipas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Direktives</a:t>
            </a:r>
            <a:r>
              <a:rPr lang="en-US" altLang="it-IT" sz="2400" dirty="0" smtClean="0"/>
              <a:t> 91/440/KEE</a:t>
            </a:r>
          </a:p>
        </p:txBody>
      </p:sp>
    </p:spTree>
    <p:extLst>
      <p:ext uri="{BB962C8B-B14F-4D97-AF65-F5344CB8AC3E}">
        <p14:creationId xmlns:p14="http://schemas.microsoft.com/office/powerpoint/2010/main" val="306947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Ndihmat shteterore per kompanite hekurudhore 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07504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Legjislacioni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mbi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transportin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hekurudhor</a:t>
            </a:r>
            <a:r>
              <a:rPr lang="en-US" altLang="it-IT" sz="2800" dirty="0" smtClean="0"/>
              <a:t> ne BE</a:t>
            </a:r>
          </a:p>
          <a:p>
            <a:pPr lvl="1" algn="just"/>
            <a:r>
              <a:rPr lang="en-US" altLang="it-IT" sz="2400" dirty="0" err="1" smtClean="0"/>
              <a:t>Rreg</a:t>
            </a:r>
            <a:r>
              <a:rPr lang="en-US" altLang="it-IT" sz="2400" dirty="0" smtClean="0"/>
              <a:t>. KEE 1191/69 – </a:t>
            </a:r>
            <a:r>
              <a:rPr lang="en-US" altLang="it-IT" sz="2400" dirty="0" err="1" smtClean="0"/>
              <a:t>veprimtari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shteteve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antare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lidhje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detyrimet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perfshira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kuptimin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sherbimit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publik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transportin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tren</a:t>
            </a:r>
            <a:r>
              <a:rPr lang="en-US" altLang="it-IT" sz="2400" dirty="0" smtClean="0"/>
              <a:t> , </a:t>
            </a:r>
            <a:r>
              <a:rPr lang="en-US" altLang="it-IT" sz="2400" dirty="0" err="1" smtClean="0"/>
              <a:t>rruge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dhe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ujra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brendshme</a:t>
            </a:r>
            <a:endParaRPr lang="en-US" altLang="it-IT" sz="2400" dirty="0" smtClean="0"/>
          </a:p>
          <a:p>
            <a:pPr lvl="1" algn="just"/>
            <a:r>
              <a:rPr lang="en-US" altLang="it-IT" sz="2400" dirty="0" err="1" smtClean="0"/>
              <a:t>Rreg</a:t>
            </a:r>
            <a:r>
              <a:rPr lang="en-US" altLang="it-IT" sz="2400" dirty="0" smtClean="0"/>
              <a:t>. KEE 1107/70 </a:t>
            </a:r>
            <a:r>
              <a:rPr lang="en-US" altLang="it-IT" sz="2400" dirty="0" err="1" smtClean="0"/>
              <a:t>dhenia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ndihmave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transportin</a:t>
            </a:r>
            <a:r>
              <a:rPr lang="en-US" altLang="it-IT" sz="2400" dirty="0"/>
              <a:t> me </a:t>
            </a:r>
            <a:r>
              <a:rPr lang="en-US" altLang="it-IT" sz="2400" dirty="0" err="1"/>
              <a:t>tren</a:t>
            </a:r>
            <a:r>
              <a:rPr lang="en-US" altLang="it-IT" sz="2400" dirty="0"/>
              <a:t> , </a:t>
            </a:r>
            <a:r>
              <a:rPr lang="en-US" altLang="it-IT" sz="2400" dirty="0" err="1"/>
              <a:t>rruge</a:t>
            </a:r>
            <a:r>
              <a:rPr lang="en-US" altLang="it-IT" sz="2400" dirty="0"/>
              <a:t> </a:t>
            </a:r>
            <a:r>
              <a:rPr lang="en-US" altLang="it-IT" sz="2400" dirty="0" err="1"/>
              <a:t>dhe</a:t>
            </a:r>
            <a:r>
              <a:rPr lang="en-US" altLang="it-IT" sz="2400" dirty="0"/>
              <a:t> </a:t>
            </a:r>
            <a:r>
              <a:rPr lang="en-US" altLang="it-IT" sz="2400" dirty="0" err="1"/>
              <a:t>ujra</a:t>
            </a:r>
            <a:r>
              <a:rPr lang="en-US" altLang="it-IT" sz="2400" dirty="0"/>
              <a:t> </a:t>
            </a:r>
            <a:r>
              <a:rPr lang="en-US" altLang="it-IT" sz="2400" dirty="0" err="1"/>
              <a:t>te</a:t>
            </a:r>
            <a:r>
              <a:rPr lang="en-US" altLang="it-IT" sz="2400" dirty="0"/>
              <a:t> </a:t>
            </a:r>
            <a:r>
              <a:rPr lang="en-US" altLang="it-IT" sz="2400" dirty="0" err="1" smtClean="0"/>
              <a:t>brendshme</a:t>
            </a:r>
            <a:endParaRPr lang="en-US" altLang="it-IT" sz="2400" dirty="0" smtClean="0"/>
          </a:p>
          <a:p>
            <a:pPr lvl="1" algn="just"/>
            <a:r>
              <a:rPr lang="en-US" altLang="it-IT" sz="2400" dirty="0" err="1" smtClean="0"/>
              <a:t>Rreg</a:t>
            </a:r>
            <a:r>
              <a:rPr lang="en-US" altLang="it-IT" sz="2400" dirty="0" smtClean="0"/>
              <a:t>. KEE 1192/69 – per </a:t>
            </a:r>
            <a:r>
              <a:rPr lang="en-US" altLang="it-IT" sz="2400" dirty="0" err="1" smtClean="0"/>
              <a:t>normalizimin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llogarive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kompanive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hekurudhore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400" dirty="0" err="1" smtClean="0"/>
              <a:t>Rreg</a:t>
            </a:r>
            <a:r>
              <a:rPr lang="en-US" altLang="it-IT" sz="2400" dirty="0" smtClean="0"/>
              <a:t>. KE 1370/2007 – </a:t>
            </a:r>
            <a:r>
              <a:rPr lang="en-US" altLang="it-IT" sz="2400" dirty="0" err="1" smtClean="0"/>
              <a:t>Rregullorja</a:t>
            </a:r>
            <a:r>
              <a:rPr lang="en-US" altLang="it-IT" sz="2400" dirty="0" smtClean="0"/>
              <a:t> PSO </a:t>
            </a:r>
          </a:p>
          <a:p>
            <a:pPr lvl="2" algn="just"/>
            <a:r>
              <a:rPr lang="en-US" altLang="it-IT" sz="2000" dirty="0" err="1" smtClean="0"/>
              <a:t>Abrogon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. KEE 1191/69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. 1107/70</a:t>
            </a:r>
            <a:endParaRPr lang="en-US" altLang="it-IT" sz="800" dirty="0"/>
          </a:p>
          <a:p>
            <a:pPr algn="just"/>
            <a:r>
              <a:rPr lang="en-US" altLang="it-IT" sz="2800" dirty="0" err="1" smtClean="0"/>
              <a:t>Linja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guida</a:t>
            </a:r>
            <a:r>
              <a:rPr lang="en-US" altLang="it-IT" sz="2800" dirty="0" smtClean="0"/>
              <a:t> ne 2008 per </a:t>
            </a:r>
            <a:r>
              <a:rPr lang="en-US" altLang="it-IT" sz="2800" dirty="0" err="1" smtClean="0"/>
              <a:t>aplikimin</a:t>
            </a:r>
            <a:r>
              <a:rPr lang="en-US" altLang="it-IT" sz="2800" dirty="0" smtClean="0"/>
              <a:t> e </a:t>
            </a:r>
            <a:r>
              <a:rPr lang="en-US" altLang="it-IT" sz="2800" dirty="0" err="1" smtClean="0"/>
              <a:t>nenit</a:t>
            </a:r>
            <a:r>
              <a:rPr lang="en-US" altLang="it-IT" sz="2800" dirty="0" smtClean="0"/>
              <a:t> 93 </a:t>
            </a:r>
            <a:r>
              <a:rPr lang="en-US" altLang="it-IT" sz="2800" dirty="0" err="1" smtClean="0"/>
              <a:t>dhe</a:t>
            </a:r>
            <a:r>
              <a:rPr lang="en-US" altLang="it-IT" sz="2800" dirty="0" smtClean="0"/>
              <a:t> 107 TFBE </a:t>
            </a:r>
          </a:p>
          <a:p>
            <a:pPr lvl="1" algn="just"/>
            <a:r>
              <a:rPr lang="en-US" altLang="it-IT" sz="2400" dirty="0" err="1" smtClean="0"/>
              <a:t>Nuk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mbulojne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pjesen</a:t>
            </a:r>
            <a:r>
              <a:rPr lang="en-US" altLang="it-IT" sz="2400" dirty="0" smtClean="0"/>
              <a:t> e PSO </a:t>
            </a:r>
            <a:r>
              <a:rPr lang="en-US" altLang="it-IT" sz="2400" dirty="0" err="1" smtClean="0"/>
              <a:t>qe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rregullohet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rregullore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vete</a:t>
            </a:r>
            <a:r>
              <a:rPr lang="en-US" altLang="it-IT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336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Ndihmat shteterore per kompanite hekurudhore III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07504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Linja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guida</a:t>
            </a:r>
            <a:r>
              <a:rPr lang="en-US" altLang="it-IT" sz="2800" dirty="0" smtClean="0"/>
              <a:t> ne 2008 </a:t>
            </a:r>
            <a:r>
              <a:rPr lang="en-US" altLang="it-IT" sz="2800" dirty="0" err="1" smtClean="0"/>
              <a:t>rregullojne</a:t>
            </a:r>
            <a:r>
              <a:rPr lang="en-US" altLang="it-IT" sz="2800" dirty="0" smtClean="0"/>
              <a:t> </a:t>
            </a:r>
          </a:p>
          <a:p>
            <a:pPr lvl="1" algn="just"/>
            <a:r>
              <a:rPr lang="en-US" altLang="it-IT" sz="2400" dirty="0" err="1" smtClean="0"/>
              <a:t>Financimin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publik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kompanive</a:t>
            </a:r>
            <a:r>
              <a:rPr lang="en-US" altLang="it-IT" sz="2400" dirty="0" smtClean="0"/>
              <a:t> duke </a:t>
            </a:r>
            <a:r>
              <a:rPr lang="en-US" altLang="it-IT" sz="2400" dirty="0" err="1" smtClean="0"/>
              <a:t>financuar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infrastrukturat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Kap</a:t>
            </a:r>
            <a:r>
              <a:rPr lang="en-US" altLang="it-IT" sz="2400" dirty="0" smtClean="0"/>
              <a:t>. 2)</a:t>
            </a:r>
          </a:p>
          <a:p>
            <a:pPr lvl="2" algn="just"/>
            <a:r>
              <a:rPr lang="en-US" altLang="it-IT" sz="2000" dirty="0" err="1" smtClean="0"/>
              <a:t>Vetem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ndihmen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vjen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kompanive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efekt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jo me </a:t>
            </a:r>
            <a:r>
              <a:rPr lang="en-US" altLang="it-IT" sz="2000" dirty="0" err="1" smtClean="0"/>
              <a:t>vleresimin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ndihmes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shteterore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financim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infrastrukture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2400" dirty="0" err="1" smtClean="0"/>
              <a:t>Ndihme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blerje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dhe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rinovim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materiali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hekurudhor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Kap</a:t>
            </a:r>
            <a:r>
              <a:rPr lang="en-US" altLang="it-IT" sz="2400" dirty="0"/>
              <a:t> </a:t>
            </a:r>
            <a:r>
              <a:rPr lang="en-US" altLang="it-IT" sz="2400" dirty="0" smtClean="0"/>
              <a:t>3)</a:t>
            </a:r>
          </a:p>
          <a:p>
            <a:pPr lvl="2" algn="just"/>
            <a:r>
              <a:rPr lang="en-US" altLang="it-IT" sz="2000" dirty="0" err="1" smtClean="0"/>
              <a:t>Modernizimi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flotes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njihet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nevoje</a:t>
            </a:r>
            <a:r>
              <a:rPr lang="en-US" altLang="it-IT" sz="2000" dirty="0" smtClean="0"/>
              <a:t> </a:t>
            </a:r>
          </a:p>
          <a:p>
            <a:pPr lvl="2" algn="just"/>
            <a:r>
              <a:rPr lang="en-US" altLang="it-IT" sz="2000" dirty="0" err="1" smtClean="0"/>
              <a:t>Shikohet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kompatibiliteti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ndihmes</a:t>
            </a:r>
            <a:r>
              <a:rPr lang="en-US" altLang="it-IT" sz="2000" dirty="0" smtClean="0"/>
              <a:t>  </a:t>
            </a:r>
            <a:r>
              <a:rPr lang="en-US" altLang="it-IT" sz="2000" dirty="0" err="1" smtClean="0"/>
              <a:t>nese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hyn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kategorite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ndihmes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koordinim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transporti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ristrukturim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kompanie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veshtiresi</a:t>
            </a:r>
            <a:r>
              <a:rPr lang="en-US" altLang="it-IT" sz="2000" dirty="0" smtClean="0"/>
              <a:t>, ne </a:t>
            </a:r>
            <a:r>
              <a:rPr lang="en-US" altLang="it-IT" sz="2000" dirty="0" err="1" smtClean="0"/>
              <a:t>ndermarrjet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vogla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mesme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mbrojtje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ambientale</a:t>
            </a:r>
            <a:r>
              <a:rPr lang="en-US" altLang="it-IT" sz="2000" dirty="0" smtClean="0"/>
              <a:t>, ne </a:t>
            </a:r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me PSO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ndihma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rajonale</a:t>
            </a:r>
            <a:r>
              <a:rPr lang="en-US" altLang="it-IT" sz="2000" dirty="0" smtClean="0"/>
              <a:t>  </a:t>
            </a:r>
          </a:p>
          <a:p>
            <a:pPr lvl="1" algn="just"/>
            <a:r>
              <a:rPr lang="en-US" altLang="it-IT" sz="2400" dirty="0" err="1" smtClean="0"/>
              <a:t>Fshirja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borxheve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kompanite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nga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Shteti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rivitalizim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llogarive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Kap</a:t>
            </a:r>
            <a:r>
              <a:rPr lang="en-US" altLang="it-IT" sz="2400" dirty="0" smtClean="0"/>
              <a:t>. 4)</a:t>
            </a:r>
          </a:p>
          <a:p>
            <a:pPr lvl="1" algn="just"/>
            <a:r>
              <a:rPr lang="en-US" altLang="it-IT" sz="2400" dirty="0" err="1" smtClean="0"/>
              <a:t>Ndihma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ristrukturim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kompanive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hekurudhore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Kap</a:t>
            </a:r>
            <a:r>
              <a:rPr lang="en-US" altLang="it-IT" sz="2400" dirty="0" smtClean="0"/>
              <a:t>. 5)</a:t>
            </a:r>
          </a:p>
          <a:p>
            <a:pPr lvl="1" algn="just"/>
            <a:r>
              <a:rPr lang="en-US" altLang="it-IT" sz="2400" dirty="0" err="1" smtClean="0"/>
              <a:t>Ndihma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nevojat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koordinimit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transportit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Kap</a:t>
            </a:r>
            <a:r>
              <a:rPr lang="en-US" altLang="it-IT" sz="2400" dirty="0" smtClean="0"/>
              <a:t>. 6)</a:t>
            </a:r>
          </a:p>
          <a:p>
            <a:pPr lvl="1" algn="just"/>
            <a:r>
              <a:rPr lang="en-US" altLang="it-IT" sz="2400" dirty="0" err="1" smtClean="0"/>
              <a:t>Garanci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shteterore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kompanite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hekurudhore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Kap</a:t>
            </a:r>
            <a:r>
              <a:rPr lang="en-US" altLang="it-IT" sz="2400" dirty="0" smtClean="0"/>
              <a:t>. 7)</a:t>
            </a:r>
          </a:p>
          <a:p>
            <a:pPr lvl="1" algn="just"/>
            <a:endParaRPr lang="en-US" alt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37438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Ndihmat shteterore per kompanite hekurudhore IV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07504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Linja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guida</a:t>
            </a:r>
            <a:r>
              <a:rPr lang="en-US" altLang="it-IT" sz="2800" dirty="0" smtClean="0"/>
              <a:t> ne 2008 </a:t>
            </a:r>
            <a:r>
              <a:rPr lang="en-US" altLang="it-IT" sz="2800" dirty="0" err="1" smtClean="0"/>
              <a:t>rregullojne</a:t>
            </a:r>
            <a:r>
              <a:rPr lang="en-US" altLang="it-IT" sz="2800" dirty="0" smtClean="0"/>
              <a:t> </a:t>
            </a:r>
          </a:p>
          <a:p>
            <a:pPr lvl="1" algn="just"/>
            <a:r>
              <a:rPr lang="en-US" altLang="it-IT" sz="2400" dirty="0" err="1" smtClean="0"/>
              <a:t>Fshirja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borxheve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kompanite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nga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Shteti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rivitalizim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llogarive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Kap</a:t>
            </a:r>
            <a:r>
              <a:rPr lang="en-US" altLang="it-IT" sz="2400" dirty="0" smtClean="0"/>
              <a:t>. 4)</a:t>
            </a:r>
          </a:p>
          <a:p>
            <a:pPr lvl="2" algn="just"/>
            <a:r>
              <a:rPr lang="en-US" altLang="it-IT" sz="1800" dirty="0" smtClean="0"/>
              <a:t>Kane </a:t>
            </a:r>
            <a:r>
              <a:rPr lang="en-US" altLang="it-IT" sz="1800" dirty="0" err="1" smtClean="0"/>
              <a:t>qene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lejuar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fillim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viteve</a:t>
            </a:r>
            <a:r>
              <a:rPr lang="en-US" altLang="it-IT" sz="1800" dirty="0" smtClean="0"/>
              <a:t> 90 pas </a:t>
            </a:r>
            <a:r>
              <a:rPr lang="en-US" altLang="it-IT" sz="1800" dirty="0" err="1" smtClean="0"/>
              <a:t>hyrjes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fuqi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Dir. 91/440/KEE </a:t>
            </a:r>
            <a:r>
              <a:rPr lang="en-US" altLang="it-IT" sz="1800" dirty="0" err="1" smtClean="0"/>
              <a:t>por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perben</a:t>
            </a:r>
            <a:r>
              <a:rPr lang="en-US" altLang="it-IT" sz="1800" dirty="0" smtClean="0"/>
              <a:t> problem </a:t>
            </a:r>
            <a:r>
              <a:rPr lang="en-US" altLang="it-IT" sz="1800" dirty="0" err="1" smtClean="0"/>
              <a:t>niveli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borxhit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kompanive</a:t>
            </a:r>
            <a:r>
              <a:rPr lang="en-US" altLang="it-IT" sz="1800" dirty="0" smtClean="0"/>
              <a:t> </a:t>
            </a:r>
          </a:p>
          <a:p>
            <a:pPr lvl="2" algn="just"/>
            <a:r>
              <a:rPr lang="en-US" altLang="it-IT" sz="1800" dirty="0" err="1" smtClean="0"/>
              <a:t>Keto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lloje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ndihmash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duhen</a:t>
            </a:r>
            <a:r>
              <a:rPr lang="en-US" altLang="it-IT" sz="1800" dirty="0" smtClean="0"/>
              <a:t> pare ne </a:t>
            </a:r>
            <a:r>
              <a:rPr lang="en-US" altLang="it-IT" sz="1800" dirty="0" err="1" smtClean="0"/>
              <a:t>driten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Linjave</a:t>
            </a:r>
            <a:r>
              <a:rPr lang="en-US" altLang="it-IT" sz="1800" dirty="0" smtClean="0"/>
              <a:t> guide 2004 per </a:t>
            </a:r>
            <a:r>
              <a:rPr lang="en-US" altLang="it-IT" sz="1800" dirty="0" err="1" smtClean="0"/>
              <a:t>ndihmat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shteterore</a:t>
            </a:r>
            <a:r>
              <a:rPr lang="en-US" altLang="it-IT" sz="1800" dirty="0" smtClean="0"/>
              <a:t> per  </a:t>
            </a:r>
            <a:r>
              <a:rPr lang="en-US" altLang="it-IT" sz="1800" dirty="0" err="1" smtClean="0"/>
              <a:t>ristrukturim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shpetim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ndermarrjeve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veshtiresi</a:t>
            </a:r>
            <a:endParaRPr lang="en-US" altLang="it-IT" sz="1800" dirty="0" smtClean="0"/>
          </a:p>
          <a:p>
            <a:pPr lvl="3" algn="just"/>
            <a:r>
              <a:rPr lang="en-US" altLang="it-IT" sz="1600" dirty="0" err="1" smtClean="0"/>
              <a:t>Duhet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konsiderohet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kompatibel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nenin</a:t>
            </a:r>
            <a:r>
              <a:rPr lang="en-US" altLang="it-IT" sz="1600" dirty="0" smtClean="0"/>
              <a:t> 107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ndihme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qellim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kryeje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tranzicionin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lire </a:t>
            </a:r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disa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kushtete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percaktuara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qarte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2400" dirty="0" err="1" smtClean="0"/>
              <a:t>Ndihma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ristrukturim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kompanive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hekurudhore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Kap</a:t>
            </a:r>
            <a:r>
              <a:rPr lang="en-US" altLang="it-IT" sz="2400" dirty="0" smtClean="0"/>
              <a:t>. 5)</a:t>
            </a:r>
          </a:p>
          <a:p>
            <a:pPr lvl="2" algn="just"/>
            <a:r>
              <a:rPr lang="en-US" altLang="it-IT" sz="2000" dirty="0" smtClean="0"/>
              <a:t>Si me </a:t>
            </a:r>
            <a:r>
              <a:rPr lang="en-US" altLang="it-IT" sz="2000" dirty="0" err="1" smtClean="0"/>
              <a:t>lart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kap</a:t>
            </a:r>
            <a:r>
              <a:rPr lang="en-US" altLang="it-IT" sz="2000" dirty="0" smtClean="0"/>
              <a:t> 4)</a:t>
            </a:r>
          </a:p>
          <a:p>
            <a:pPr lvl="1" algn="just"/>
            <a:r>
              <a:rPr lang="en-US" altLang="it-IT" sz="2400" dirty="0" err="1" smtClean="0"/>
              <a:t>Ndihma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nevojat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koordinimit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transportit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Kap</a:t>
            </a:r>
            <a:r>
              <a:rPr lang="en-US" altLang="it-IT" sz="2400" dirty="0" smtClean="0"/>
              <a:t>. 6)</a:t>
            </a:r>
          </a:p>
          <a:p>
            <a:pPr lvl="2" algn="just"/>
            <a:r>
              <a:rPr lang="en-US" altLang="it-IT" sz="1800" dirty="0" err="1" smtClean="0"/>
              <a:t>Ndihme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perdorim</a:t>
            </a:r>
            <a:r>
              <a:rPr lang="en-US" altLang="it-IT" sz="1800" dirty="0" smtClean="0"/>
              <a:t> infrastructure, </a:t>
            </a:r>
            <a:r>
              <a:rPr lang="en-US" altLang="it-IT" sz="1800" dirty="0" err="1" smtClean="0"/>
              <a:t>ndihme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reduktimin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kostove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jashtme</a:t>
            </a:r>
            <a:r>
              <a:rPr lang="en-US" altLang="it-IT" sz="1800" dirty="0" smtClean="0"/>
              <a:t> , </a:t>
            </a:r>
            <a:r>
              <a:rPr lang="en-US" altLang="it-IT" sz="1800" dirty="0" err="1" smtClean="0"/>
              <a:t>ndihmat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promovimin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interoperabilitetit</a:t>
            </a:r>
            <a:r>
              <a:rPr lang="en-US" altLang="it-IT" sz="1800" dirty="0" smtClean="0"/>
              <a:t>, </a:t>
            </a:r>
            <a:r>
              <a:rPr lang="en-US" altLang="it-IT" sz="1800" dirty="0" err="1" smtClean="0"/>
              <a:t>sigurise</a:t>
            </a:r>
            <a:r>
              <a:rPr lang="en-US" altLang="it-IT" sz="1800" dirty="0" smtClean="0"/>
              <a:t>, </a:t>
            </a:r>
            <a:r>
              <a:rPr lang="en-US" altLang="it-IT" sz="1800" dirty="0" err="1" smtClean="0"/>
              <a:t>heqjen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barrierave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teknike</a:t>
            </a:r>
            <a:r>
              <a:rPr lang="en-US" altLang="it-IT" sz="1800" dirty="0" smtClean="0"/>
              <a:t>, </a:t>
            </a:r>
            <a:r>
              <a:rPr lang="en-US" altLang="it-IT" sz="1800" dirty="0" err="1" smtClean="0"/>
              <a:t>reduktimin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zhurmave</a:t>
            </a:r>
            <a:r>
              <a:rPr lang="en-US" altLang="it-IT" sz="1800" dirty="0" smtClean="0"/>
              <a:t>, </a:t>
            </a:r>
            <a:r>
              <a:rPr lang="en-US" altLang="it-IT" sz="1800" dirty="0" err="1" smtClean="0"/>
              <a:t>etj</a:t>
            </a:r>
            <a:r>
              <a:rPr lang="en-US" altLang="it-IT" sz="1800" dirty="0" smtClean="0"/>
              <a:t>.</a:t>
            </a:r>
          </a:p>
          <a:p>
            <a:pPr lvl="1" algn="just"/>
            <a:r>
              <a:rPr lang="en-US" altLang="it-IT" sz="2400" dirty="0" err="1" smtClean="0"/>
              <a:t>Garanci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shteterore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kompanite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hekurudhore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Kap</a:t>
            </a:r>
            <a:r>
              <a:rPr lang="en-US" altLang="it-IT" sz="2400" dirty="0" smtClean="0"/>
              <a:t>. 7)</a:t>
            </a:r>
          </a:p>
          <a:p>
            <a:pPr lvl="2" algn="just"/>
            <a:r>
              <a:rPr lang="en-US" altLang="it-IT" sz="1800" dirty="0" err="1" smtClean="0"/>
              <a:t>Psh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rastet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mosfalimentimit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kompanive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hekurudhore</a:t>
            </a:r>
            <a:r>
              <a:rPr lang="en-US" altLang="it-IT" sz="1800" dirty="0" smtClean="0"/>
              <a:t> </a:t>
            </a:r>
          </a:p>
          <a:p>
            <a:pPr lvl="2" algn="just"/>
            <a:r>
              <a:rPr lang="en-US" altLang="it-IT" sz="1800" dirty="0" err="1" smtClean="0"/>
              <a:t>Garancite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pakufizuar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sektor</a:t>
            </a:r>
            <a:r>
              <a:rPr lang="en-US" altLang="it-IT" sz="1800" dirty="0" smtClean="0"/>
              <a:t> jane jo ne </a:t>
            </a:r>
            <a:r>
              <a:rPr lang="en-US" altLang="it-IT" sz="1800" dirty="0" err="1" smtClean="0"/>
              <a:t>perputhje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Traktatin</a:t>
            </a:r>
            <a:endParaRPr lang="en-US" altLang="it-IT" sz="1800" dirty="0" smtClean="0"/>
          </a:p>
          <a:p>
            <a:pPr lvl="1" algn="just"/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58796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PSO ne transportin hekurudhor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07504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Rregullimi</a:t>
            </a:r>
            <a:endParaRPr lang="en-US" altLang="it-IT" sz="2800" dirty="0"/>
          </a:p>
          <a:p>
            <a:pPr lvl="1" algn="just"/>
            <a:r>
              <a:rPr lang="en-US" altLang="it-IT" sz="2400" dirty="0" err="1" smtClean="0"/>
              <a:t>Rreg</a:t>
            </a:r>
            <a:r>
              <a:rPr lang="en-US" altLang="it-IT" sz="2400" dirty="0" smtClean="0"/>
              <a:t>. 1191/69 – </a:t>
            </a:r>
            <a:r>
              <a:rPr lang="en-US" altLang="it-IT" sz="2400" dirty="0" err="1" smtClean="0"/>
              <a:t>veprimi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Shtetit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lidhje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detyrimet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Shtetit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sherbime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publike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transportin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hekurudhe</a:t>
            </a:r>
            <a:r>
              <a:rPr lang="en-US" altLang="it-IT" sz="2400" dirty="0" smtClean="0"/>
              <a:t>, </a:t>
            </a:r>
            <a:r>
              <a:rPr lang="en-US" altLang="it-IT" sz="2400" dirty="0" err="1" smtClean="0"/>
              <a:t>rruge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dhe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ujra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brendshem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2400" dirty="0" err="1" smtClean="0"/>
              <a:t>Rreg</a:t>
            </a:r>
            <a:r>
              <a:rPr lang="en-US" altLang="it-IT" sz="2400" dirty="0" smtClean="0"/>
              <a:t>. 1370/2007 </a:t>
            </a:r>
          </a:p>
          <a:p>
            <a:pPr lvl="2" algn="just"/>
            <a:r>
              <a:rPr lang="en-US" altLang="it-IT" sz="2000" dirty="0" err="1" smtClean="0"/>
              <a:t>Aplikohet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transportin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pasagjereve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rruge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hekurudhe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transporti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shina</a:t>
            </a:r>
            <a:r>
              <a:rPr lang="en-US" altLang="it-IT" sz="2000" dirty="0" smtClean="0"/>
              <a:t> . Jo </a:t>
            </a:r>
            <a:r>
              <a:rPr lang="en-US" altLang="it-IT" sz="2000" dirty="0" err="1" smtClean="0"/>
              <a:t>transporti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mallrave</a:t>
            </a:r>
            <a:endParaRPr lang="en-US" altLang="it-IT" sz="2000" dirty="0" smtClean="0"/>
          </a:p>
          <a:p>
            <a:pPr lvl="1" algn="just"/>
            <a:r>
              <a:rPr lang="en-US" altLang="it-IT" sz="2400" dirty="0" err="1" smtClean="0"/>
              <a:t>Rreg</a:t>
            </a:r>
            <a:r>
              <a:rPr lang="en-US" altLang="it-IT" sz="2400" dirty="0" smtClean="0"/>
              <a:t>. BE 2016/2338 – ne </a:t>
            </a:r>
            <a:r>
              <a:rPr lang="en-US" altLang="it-IT" sz="2400" dirty="0" err="1" smtClean="0"/>
              <a:t>kuader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Paketes</a:t>
            </a:r>
            <a:r>
              <a:rPr lang="en-US" altLang="it-IT" sz="2400" dirty="0" smtClean="0"/>
              <a:t> se 4te</a:t>
            </a:r>
          </a:p>
          <a:p>
            <a:pPr lvl="2" algn="just"/>
            <a:r>
              <a:rPr lang="en-US" altLang="it-IT" sz="2000" dirty="0" err="1" smtClean="0"/>
              <a:t>Amendon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. 1370/2007</a:t>
            </a:r>
            <a:endParaRPr lang="en-US" altLang="it-IT" sz="2400" dirty="0"/>
          </a:p>
          <a:p>
            <a:pPr lvl="1" algn="just"/>
            <a:r>
              <a:rPr lang="en-US" altLang="it-IT" sz="2400" dirty="0" smtClean="0"/>
              <a:t>Ne </a:t>
            </a:r>
            <a:r>
              <a:rPr lang="en-US" altLang="it-IT" sz="2400" dirty="0" err="1" smtClean="0"/>
              <a:t>baze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rreg</a:t>
            </a:r>
            <a:r>
              <a:rPr lang="en-US" altLang="it-IT" sz="2400" dirty="0" smtClean="0"/>
              <a:t>. 1370/2007</a:t>
            </a:r>
          </a:p>
          <a:p>
            <a:pPr lvl="2" algn="just"/>
            <a:r>
              <a:rPr lang="en-US" altLang="it-IT" sz="2000" dirty="0" err="1" smtClean="0"/>
              <a:t>Nese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autoritet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kompetent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jep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operatori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zgjedh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eksluzive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kompensim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ofrimin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sherbimeve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detyrueshme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ky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Autoritet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duhet</a:t>
            </a:r>
            <a:r>
              <a:rPr lang="en-US" altLang="it-IT" sz="2000" dirty="0" smtClean="0"/>
              <a:t> ta </a:t>
            </a:r>
            <a:r>
              <a:rPr lang="en-US" altLang="it-IT" sz="2000" dirty="0" err="1" smtClean="0"/>
              <a:t>beje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vetem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kuader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kontrate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endParaRPr lang="en-US" altLang="it-IT" sz="2000" dirty="0" smtClean="0"/>
          </a:p>
          <a:p>
            <a:pPr lvl="3" algn="just"/>
            <a:r>
              <a:rPr lang="en-US" altLang="it-IT" sz="1600" dirty="0" err="1" smtClean="0"/>
              <a:t>Kontrata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sherbimit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marreveshje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ligjore</a:t>
            </a:r>
            <a:r>
              <a:rPr lang="en-US" altLang="it-IT" sz="1600" dirty="0" smtClean="0"/>
              <a:t> midis </a:t>
            </a:r>
            <a:r>
              <a:rPr lang="en-US" altLang="it-IT" sz="1600" dirty="0" err="1" smtClean="0"/>
              <a:t>autoritetit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operatorit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sherbimit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garantuar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ky</a:t>
            </a:r>
            <a:r>
              <a:rPr lang="en-US" altLang="it-IT" sz="1600" dirty="0" smtClean="0"/>
              <a:t> operator do </a:t>
            </a:r>
            <a:r>
              <a:rPr lang="en-US" altLang="it-IT" sz="1600" dirty="0" err="1" smtClean="0"/>
              <a:t>kryeje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detyrimet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sherbimit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</a:t>
            </a:r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85707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PSO ne transportin hekurudhor </a:t>
            </a:r>
            <a:r>
              <a:rPr lang="it-IT" sz="2800" dirty="0" smtClean="0"/>
              <a:t>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07504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 smtClean="0"/>
              <a:t>Rreg</a:t>
            </a:r>
            <a:r>
              <a:rPr lang="en-US" altLang="it-IT" sz="2800" dirty="0" smtClean="0"/>
              <a:t>. 1370/2007</a:t>
            </a:r>
            <a:endParaRPr lang="en-US" altLang="it-IT" sz="2800" dirty="0"/>
          </a:p>
          <a:p>
            <a:pPr lvl="1" algn="just"/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. 2016/2338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nen</a:t>
            </a:r>
            <a:r>
              <a:rPr lang="en-US" altLang="it-IT" sz="2000" dirty="0" smtClean="0"/>
              <a:t> 2.a</a:t>
            </a:r>
          </a:p>
          <a:p>
            <a:pPr lvl="2" algn="just"/>
            <a:r>
              <a:rPr lang="en-US" altLang="it-IT" sz="1400" dirty="0"/>
              <a:t>1. The competent authority shall lay down specifications for public </a:t>
            </a:r>
            <a:r>
              <a:rPr lang="en-US" altLang="it-IT" sz="1400" dirty="0" smtClean="0"/>
              <a:t>service obligations </a:t>
            </a:r>
            <a:r>
              <a:rPr lang="en-US" altLang="it-IT" sz="1400" dirty="0"/>
              <a:t>in the provision of public passenger transport services and the </a:t>
            </a:r>
            <a:r>
              <a:rPr lang="en-US" altLang="it-IT" sz="1400" dirty="0" smtClean="0"/>
              <a:t>scope of </a:t>
            </a:r>
            <a:r>
              <a:rPr lang="en-US" altLang="it-IT" sz="1400" dirty="0"/>
              <a:t>their application in accordance with Article 2(e). This includes the </a:t>
            </a:r>
            <a:r>
              <a:rPr lang="en-US" altLang="it-IT" sz="1400" dirty="0" smtClean="0"/>
              <a:t>possibility to </a:t>
            </a:r>
            <a:r>
              <a:rPr lang="en-US" altLang="it-IT" sz="1400" dirty="0"/>
              <a:t>group cost-covering services with non-cost-covering services. (…) 2. </a:t>
            </a:r>
            <a:r>
              <a:rPr lang="en-US" altLang="it-IT" sz="1400" dirty="0" smtClean="0"/>
              <a:t>The specifications </a:t>
            </a:r>
            <a:r>
              <a:rPr lang="en-US" altLang="it-IT" sz="1400" dirty="0"/>
              <a:t>of the public service obligations and the related compensation </a:t>
            </a:r>
            <a:r>
              <a:rPr lang="en-US" altLang="it-IT" sz="1400" dirty="0" smtClean="0"/>
              <a:t>of the </a:t>
            </a:r>
            <a:r>
              <a:rPr lang="en-US" altLang="it-IT" sz="1400" dirty="0"/>
              <a:t>net financial effect of public service obligations shall</a:t>
            </a:r>
            <a:r>
              <a:rPr lang="en-US" altLang="it-IT" sz="1400" dirty="0" smtClean="0"/>
              <a:t>: (</a:t>
            </a:r>
            <a:r>
              <a:rPr lang="en-US" altLang="it-IT" sz="1400" dirty="0"/>
              <a:t>a) achieve the objectives of the public transport policy in a </a:t>
            </a:r>
            <a:r>
              <a:rPr lang="en-US" altLang="it-IT" sz="1400" dirty="0" smtClean="0"/>
              <a:t>cost-effective manner</a:t>
            </a:r>
            <a:r>
              <a:rPr lang="en-US" altLang="it-IT" sz="1400" dirty="0"/>
              <a:t>; </a:t>
            </a:r>
            <a:r>
              <a:rPr lang="en-US" altLang="it-IT" sz="1400" dirty="0" smtClean="0"/>
              <a:t>and (</a:t>
            </a:r>
            <a:r>
              <a:rPr lang="en-US" altLang="it-IT" sz="1400" dirty="0"/>
              <a:t>b) financially sustain the provision of public passenger transport, in </a:t>
            </a:r>
            <a:r>
              <a:rPr lang="en-US" altLang="it-IT" sz="1400" dirty="0" smtClean="0"/>
              <a:t>accordance with </a:t>
            </a:r>
            <a:r>
              <a:rPr lang="en-US" altLang="it-IT" sz="1400" dirty="0"/>
              <a:t>the requirements laid down in the public transport policy in </a:t>
            </a:r>
            <a:r>
              <a:rPr lang="en-US" altLang="it-IT" sz="1400" dirty="0" smtClean="0"/>
              <a:t>the long term</a:t>
            </a:r>
          </a:p>
          <a:p>
            <a:pPr lvl="1" algn="just"/>
            <a:r>
              <a:rPr lang="en-US" altLang="it-IT" sz="2000" dirty="0" err="1" smtClean="0"/>
              <a:t>Lejohet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ofrimi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sherbimit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kushtet</a:t>
            </a:r>
            <a:r>
              <a:rPr lang="en-US" altLang="it-IT" sz="2000" dirty="0" smtClean="0"/>
              <a:t> e in house providing (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2i)</a:t>
            </a:r>
          </a:p>
          <a:p>
            <a:pPr algn="just"/>
            <a:r>
              <a:rPr lang="en-US" altLang="it-IT" sz="2400" dirty="0" err="1" smtClean="0"/>
              <a:t>Kontrata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sherbimit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publik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dhe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rregullat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pergjithshme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percaktojne</a:t>
            </a:r>
            <a:endParaRPr lang="en-US" altLang="it-IT" sz="2400" dirty="0" smtClean="0"/>
          </a:p>
          <a:p>
            <a:pPr lvl="1" algn="just"/>
            <a:r>
              <a:rPr lang="en-US" altLang="it-IT" sz="2000" dirty="0" smtClean="0"/>
              <a:t>PSO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duhen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kryer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operatori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zonen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</a:t>
            </a:r>
            <a:r>
              <a:rPr lang="en-US" altLang="it-IT" sz="2000" dirty="0" smtClean="0"/>
              <a:t> do </a:t>
            </a:r>
            <a:r>
              <a:rPr lang="en-US" altLang="it-IT" sz="2000" dirty="0" err="1" smtClean="0"/>
              <a:t>kryhen</a:t>
            </a:r>
            <a:endParaRPr lang="en-US" altLang="it-IT" sz="2000" dirty="0" smtClean="0"/>
          </a:p>
          <a:p>
            <a:pPr lvl="1" algn="just"/>
            <a:r>
              <a:rPr lang="en-US" altLang="it-IT" sz="2000" dirty="0" err="1" smtClean="0"/>
              <a:t>Parametrat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kompensimit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natyren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tedrejtave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ekslusive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mos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mbikompensim</a:t>
            </a:r>
            <a:endParaRPr lang="en-US" altLang="it-IT" sz="2000" dirty="0" smtClean="0"/>
          </a:p>
          <a:p>
            <a:pPr lvl="1" algn="just"/>
            <a:r>
              <a:rPr lang="en-US" altLang="it-IT" sz="2000" dirty="0" err="1" smtClean="0"/>
              <a:t>Menyrat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shperndarjes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kostove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lidhura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ofrimin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sherbimit</a:t>
            </a:r>
            <a:endParaRPr lang="en-US" altLang="it-IT" sz="2000" dirty="0" smtClean="0"/>
          </a:p>
          <a:p>
            <a:pPr lvl="1" algn="just"/>
            <a:r>
              <a:rPr lang="en-US" altLang="it-IT" sz="2000" dirty="0" err="1" smtClean="0"/>
              <a:t>Menyrat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ndarjes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ardhurave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biletave</a:t>
            </a:r>
            <a:r>
              <a:rPr lang="en-US" altLang="it-IT" sz="2000" dirty="0" smtClean="0"/>
              <a:t> midis </a:t>
            </a:r>
            <a:r>
              <a:rPr lang="en-US" altLang="it-IT" sz="2000" dirty="0" err="1" smtClean="0"/>
              <a:t>operatorit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autoritetit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kompetent</a:t>
            </a:r>
            <a:endParaRPr lang="en-US" alt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280782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PSO ne transportin hekurudhor </a:t>
            </a:r>
            <a:r>
              <a:rPr lang="it-IT" sz="2800" dirty="0" smtClean="0"/>
              <a:t>III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07504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Kontrata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sherbimit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publik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rreg</a:t>
            </a:r>
            <a:r>
              <a:rPr lang="en-US" altLang="it-IT" sz="2400" dirty="0" smtClean="0"/>
              <a:t>. 1370/2007 e </a:t>
            </a:r>
            <a:r>
              <a:rPr lang="en-US" altLang="it-IT" sz="2400" dirty="0" err="1" smtClean="0"/>
              <a:t>amenduar</a:t>
            </a:r>
            <a:endParaRPr lang="en-US" altLang="it-IT" sz="2400" dirty="0" smtClean="0"/>
          </a:p>
          <a:p>
            <a:pPr lvl="1" algn="just"/>
            <a:r>
              <a:rPr lang="en-US" altLang="it-IT" sz="2000" dirty="0" err="1" smtClean="0"/>
              <a:t>Kohezgjatja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kufizuar</a:t>
            </a:r>
            <a:endParaRPr lang="en-US" altLang="it-IT" sz="2000" dirty="0" smtClean="0"/>
          </a:p>
          <a:p>
            <a:pPr lvl="2" algn="just"/>
            <a:r>
              <a:rPr lang="en-US" altLang="it-IT" sz="1600" dirty="0" smtClean="0"/>
              <a:t>10 </a:t>
            </a:r>
            <a:r>
              <a:rPr lang="en-US" altLang="it-IT" sz="1600" dirty="0" err="1" smtClean="0"/>
              <a:t>vjet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autobusat</a:t>
            </a:r>
            <a:endParaRPr lang="en-US" altLang="it-IT" sz="1600" dirty="0" smtClean="0"/>
          </a:p>
          <a:p>
            <a:pPr lvl="2" algn="just"/>
            <a:r>
              <a:rPr lang="en-US" altLang="it-IT" sz="1600" dirty="0" smtClean="0"/>
              <a:t>15 </a:t>
            </a:r>
            <a:r>
              <a:rPr lang="en-US" altLang="it-IT" sz="1600" dirty="0" err="1" smtClean="0"/>
              <a:t>vjet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transportin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pasagjereve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tren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ose</a:t>
            </a:r>
            <a:r>
              <a:rPr lang="en-US" altLang="it-IT" sz="1600" dirty="0" smtClean="0"/>
              <a:t> forma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tjera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shina</a:t>
            </a:r>
            <a:endParaRPr lang="en-US" altLang="it-IT" sz="1600" dirty="0" smtClean="0"/>
          </a:p>
          <a:p>
            <a:pPr lvl="2" algn="just"/>
            <a:r>
              <a:rPr lang="en-US" altLang="it-IT" sz="1600" dirty="0" err="1" smtClean="0"/>
              <a:t>Periudha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rritet</a:t>
            </a:r>
            <a:r>
              <a:rPr lang="en-US" altLang="it-IT" sz="1600" dirty="0" smtClean="0"/>
              <a:t> me 50% ne </a:t>
            </a:r>
            <a:r>
              <a:rPr lang="en-US" altLang="it-IT" sz="1600" dirty="0" err="1" smtClean="0"/>
              <a:t>varesi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kushteve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vecanta</a:t>
            </a:r>
            <a:endParaRPr lang="en-US" altLang="it-IT" sz="1600" dirty="0" smtClean="0"/>
          </a:p>
          <a:p>
            <a:pPr lvl="1" algn="just"/>
            <a:r>
              <a:rPr lang="en-US" altLang="it-IT" sz="2000" dirty="0" smtClean="0"/>
              <a:t>Ne </a:t>
            </a:r>
            <a:r>
              <a:rPr lang="en-US" altLang="it-IT" sz="2000" dirty="0" err="1" smtClean="0"/>
              <a:t>kushte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caktuara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mund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ofrohet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autoritetet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lokale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kontrata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sherbimit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jepet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sipermarrje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mbi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cilen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autoriteti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lokal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ushtron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kontroll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plote</a:t>
            </a:r>
            <a:r>
              <a:rPr lang="en-US" altLang="it-IT" sz="2000" dirty="0" smtClean="0"/>
              <a:t> (</a:t>
            </a:r>
            <a:r>
              <a:rPr lang="en-US" altLang="it-IT" sz="2000" dirty="0" smtClean="0"/>
              <a:t>subject in house</a:t>
            </a:r>
            <a:r>
              <a:rPr lang="en-US" altLang="it-IT" sz="2000" dirty="0" smtClean="0"/>
              <a:t>) (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5 </a:t>
            </a:r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.)</a:t>
            </a:r>
          </a:p>
          <a:p>
            <a:pPr lvl="1" algn="just"/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Procedura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prokurimi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konkurence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lire </a:t>
            </a:r>
            <a:r>
              <a:rPr lang="en-US" altLang="it-IT" sz="2000" dirty="0" err="1" smtClean="0"/>
              <a:t>nese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perdoren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kompani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treta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dhenien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kontratave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endParaRPr lang="en-US" altLang="it-IT" sz="2000" dirty="0" smtClean="0"/>
          </a:p>
          <a:p>
            <a:pPr lvl="2" algn="just"/>
            <a:r>
              <a:rPr lang="en-US" altLang="it-IT" sz="1600" dirty="0" smtClean="0"/>
              <a:t>Procedure </a:t>
            </a:r>
            <a:r>
              <a:rPr lang="en-US" altLang="it-IT" sz="1600" dirty="0" err="1" smtClean="0"/>
              <a:t>transparente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jodiskriminuese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konkuruese</a:t>
            </a:r>
            <a:endParaRPr lang="en-US" altLang="it-IT" sz="1600" dirty="0" smtClean="0"/>
          </a:p>
          <a:p>
            <a:pPr lvl="2" algn="just"/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aplikohet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tenderimi</a:t>
            </a:r>
            <a:endParaRPr lang="en-US" altLang="it-IT" sz="1600" dirty="0" smtClean="0"/>
          </a:p>
          <a:p>
            <a:pPr lvl="3" algn="just"/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bejme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kontrata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nivelit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ulet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vlere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</a:t>
            </a:r>
            <a:r>
              <a:rPr lang="en-US" altLang="it-IT" sz="1200" dirty="0" smtClean="0"/>
              <a:t> 1 million euro </a:t>
            </a:r>
            <a:r>
              <a:rPr lang="en-US" altLang="it-IT" sz="1200" dirty="0" err="1" smtClean="0"/>
              <a:t>ose</a:t>
            </a:r>
            <a:r>
              <a:rPr lang="en-US" altLang="it-IT" sz="1200" dirty="0" smtClean="0"/>
              <a:t> 7.5 million euro ne </a:t>
            </a:r>
            <a:r>
              <a:rPr lang="en-US" altLang="it-IT" sz="1200" dirty="0" err="1" smtClean="0"/>
              <a:t>transportin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hekurudhor</a:t>
            </a:r>
            <a:r>
              <a:rPr lang="en-US" altLang="it-IT" sz="1200" dirty="0" smtClean="0"/>
              <a:t> / </a:t>
            </a:r>
            <a:r>
              <a:rPr lang="en-US" altLang="it-IT" sz="1200" dirty="0" err="1" smtClean="0"/>
              <a:t>ofrojne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sherbimet</a:t>
            </a:r>
            <a:r>
              <a:rPr lang="en-US" altLang="it-IT" sz="1200" dirty="0" smtClean="0"/>
              <a:t> per me </a:t>
            </a:r>
            <a:r>
              <a:rPr lang="en-US" altLang="it-IT" sz="1200" dirty="0" err="1" smtClean="0"/>
              <a:t>pak</a:t>
            </a:r>
            <a:r>
              <a:rPr lang="en-US" altLang="it-IT" sz="1200" dirty="0" smtClean="0"/>
              <a:t> se 300.000 km ne </a:t>
            </a:r>
            <a:r>
              <a:rPr lang="en-US" altLang="it-IT" sz="1200" dirty="0" err="1" smtClean="0"/>
              <a:t>transportin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pasagjereve</a:t>
            </a:r>
            <a:r>
              <a:rPr lang="en-US" altLang="it-IT" sz="1200" dirty="0" smtClean="0"/>
              <a:t> / me </a:t>
            </a:r>
            <a:r>
              <a:rPr lang="en-US" altLang="it-IT" sz="1200" dirty="0" err="1" smtClean="0"/>
              <a:t>pak</a:t>
            </a:r>
            <a:r>
              <a:rPr lang="en-US" altLang="it-IT" sz="1200" dirty="0" smtClean="0"/>
              <a:t> se 500.000 km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kontrata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transportit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perfshin</a:t>
            </a:r>
            <a:r>
              <a:rPr lang="en-US" altLang="it-IT" sz="1200" dirty="0" smtClean="0"/>
              <a:t> transport </a:t>
            </a:r>
            <a:r>
              <a:rPr lang="en-US" altLang="it-IT" sz="1200" dirty="0" err="1" smtClean="0"/>
              <a:t>pasagjeresh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hekurudhe</a:t>
            </a:r>
            <a:r>
              <a:rPr lang="en-US" altLang="it-IT" sz="1200" dirty="0" smtClean="0"/>
              <a:t>) (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5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amenduar</a:t>
            </a:r>
            <a:r>
              <a:rPr lang="en-US" altLang="it-IT" sz="1200" dirty="0" smtClean="0"/>
              <a:t>)</a:t>
            </a:r>
          </a:p>
          <a:p>
            <a:pPr lvl="3" algn="just"/>
            <a:r>
              <a:rPr lang="en-US" altLang="it-IT" sz="1200" dirty="0" smtClean="0"/>
              <a:t>Ne </a:t>
            </a:r>
            <a:r>
              <a:rPr lang="en-US" altLang="it-IT" sz="1200" dirty="0" err="1" smtClean="0"/>
              <a:t>baze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karakteristikave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gjeografike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strukturore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rrjetit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ofrohet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sherbimi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rajonet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veshtira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izoluara</a:t>
            </a:r>
            <a:r>
              <a:rPr lang="en-US" altLang="it-IT" sz="1200" dirty="0" smtClean="0"/>
              <a:t>)</a:t>
            </a:r>
          </a:p>
          <a:p>
            <a:pPr lvl="3" algn="just"/>
            <a:r>
              <a:rPr lang="en-US" altLang="it-IT" sz="1200" dirty="0" smtClean="0"/>
              <a:t>Kur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kontrate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direkte</a:t>
            </a:r>
            <a:r>
              <a:rPr lang="en-US" altLang="it-IT" sz="1200" dirty="0" smtClean="0"/>
              <a:t> do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permiresim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kosto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ulet</a:t>
            </a:r>
            <a:endParaRPr lang="en-US" altLang="it-IT" sz="1200" dirty="0" smtClean="0"/>
          </a:p>
          <a:p>
            <a:pPr lvl="3" algn="just"/>
            <a:r>
              <a:rPr lang="en-US" altLang="it-IT" sz="1200" dirty="0" smtClean="0"/>
              <a:t>Kur </a:t>
            </a:r>
            <a:r>
              <a:rPr lang="en-US" altLang="it-IT" sz="1200" dirty="0" err="1" smtClean="0"/>
              <a:t>kemi</a:t>
            </a:r>
            <a:r>
              <a:rPr lang="en-US" altLang="it-IT" sz="1200" dirty="0" smtClean="0"/>
              <a:t> masa </a:t>
            </a:r>
            <a:r>
              <a:rPr lang="en-US" altLang="it-IT" sz="1200" dirty="0" err="1" smtClean="0"/>
              <a:t>emergjente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rezultat</a:t>
            </a:r>
            <a:r>
              <a:rPr lang="en-US" altLang="it-IT" sz="1200" dirty="0" smtClean="0"/>
              <a:t> 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nderprerje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</a:t>
            </a:r>
            <a:r>
              <a:rPr lang="en-US" altLang="it-IT" sz="1200" dirty="0" smtClean="0"/>
              <a:t>  ne </a:t>
            </a:r>
            <a:r>
              <a:rPr lang="en-US" altLang="it-IT" sz="1200" dirty="0" err="1" smtClean="0"/>
              <a:t>menyre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papritur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potenciale</a:t>
            </a:r>
            <a:endParaRPr lang="en-US" altLang="it-IT" sz="1200" dirty="0" smtClean="0"/>
          </a:p>
          <a:p>
            <a:pPr algn="just"/>
            <a:r>
              <a:rPr lang="en-US" altLang="it-IT" sz="2400" dirty="0" err="1" smtClean="0"/>
              <a:t>Autoritetet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kompetente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publikojne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cdo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vit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kontratat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sherbimit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publik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dhena</a:t>
            </a:r>
            <a:r>
              <a:rPr lang="en-US" altLang="it-IT" sz="2400" dirty="0" smtClean="0"/>
              <a:t> ne </a:t>
            </a:r>
            <a:r>
              <a:rPr lang="en-US" altLang="it-IT" sz="2400" dirty="0" err="1" smtClean="0"/>
              <a:t>nje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raportim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detajuar</a:t>
            </a:r>
            <a:r>
              <a:rPr lang="en-US" altLang="it-IT" sz="2400" dirty="0" smtClean="0"/>
              <a:t> </a:t>
            </a:r>
          </a:p>
          <a:p>
            <a:pPr lvl="2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187290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Mbrojtja e punetorise hekurudhore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07504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Vemendje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shtuar</a:t>
            </a:r>
            <a:r>
              <a:rPr lang="en-US" altLang="it-IT" sz="2400" dirty="0" smtClean="0"/>
              <a:t> per </a:t>
            </a:r>
            <a:r>
              <a:rPr lang="en-US" altLang="it-IT" sz="2400" dirty="0" err="1" smtClean="0"/>
              <a:t>punetorine</a:t>
            </a:r>
            <a:r>
              <a:rPr lang="en-US" altLang="it-IT" sz="2400" dirty="0" smtClean="0"/>
              <a:t> duke u </a:t>
            </a:r>
            <a:r>
              <a:rPr lang="en-US" altLang="it-IT" sz="2400" dirty="0" err="1" smtClean="0"/>
              <a:t>nisur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nga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natyra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nderkombetare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rregullimit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te</a:t>
            </a:r>
            <a:r>
              <a:rPr lang="en-US" altLang="it-IT" sz="2400" dirty="0" smtClean="0"/>
              <a:t> BE </a:t>
            </a:r>
          </a:p>
          <a:p>
            <a:pPr lvl="1" algn="just"/>
            <a:r>
              <a:rPr lang="en-US" altLang="it-IT" sz="2000" dirty="0" err="1" smtClean="0"/>
              <a:t>Marreveshje</a:t>
            </a:r>
            <a:r>
              <a:rPr lang="en-US" altLang="it-IT" sz="2000" dirty="0" smtClean="0"/>
              <a:t> midis Community of European Railways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European Transport Workers’ Federation ne 2004 per </a:t>
            </a:r>
            <a:r>
              <a:rPr lang="en-US" altLang="it-IT" sz="2000" dirty="0" err="1" smtClean="0"/>
              <a:t>disa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aspekte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kushteve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punes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punetoreve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linjat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sherbimeve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nderkufitare</a:t>
            </a:r>
            <a:r>
              <a:rPr lang="en-US" altLang="it-IT" sz="2000" dirty="0" smtClean="0"/>
              <a:t> </a:t>
            </a:r>
          </a:p>
          <a:p>
            <a:pPr algn="just"/>
            <a:r>
              <a:rPr lang="en-US" altLang="it-IT" sz="2400" dirty="0" smtClean="0"/>
              <a:t>Dir. 2005/47/KE </a:t>
            </a:r>
          </a:p>
          <a:p>
            <a:pPr lvl="1" algn="just"/>
            <a:r>
              <a:rPr lang="en-US" altLang="it-IT" sz="2000" dirty="0" err="1" smtClean="0"/>
              <a:t>Jep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efekte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kesaj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marreveshje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2000" dirty="0" smtClean="0"/>
              <a:t>Ne </a:t>
            </a:r>
            <a:r>
              <a:rPr lang="en-US" altLang="it-IT" sz="2000" dirty="0" err="1" smtClean="0"/>
              <a:t>perputhje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themelore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parimet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Kartes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lirive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BE</a:t>
            </a:r>
          </a:p>
          <a:p>
            <a:pPr lvl="1" algn="just"/>
            <a:r>
              <a:rPr lang="en-US" altLang="it-IT" sz="2000" dirty="0" smtClean="0"/>
              <a:t>Ne </a:t>
            </a:r>
            <a:r>
              <a:rPr lang="en-US" altLang="it-IT" sz="2000" dirty="0" err="1" smtClean="0"/>
              <a:t>perputhje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nenin</a:t>
            </a:r>
            <a:r>
              <a:rPr lang="en-US" altLang="it-IT" sz="2000" dirty="0" smtClean="0"/>
              <a:t> 31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Konventes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kushtet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punes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punetoreve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2000" dirty="0" err="1" smtClean="0"/>
              <a:t>Pjese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kuadrit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interoperabilitetit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sistemin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hekurudhave</a:t>
            </a:r>
            <a:endParaRPr lang="en-US" altLang="it-IT" sz="2000" dirty="0" smtClean="0"/>
          </a:p>
          <a:p>
            <a:pPr lvl="1" algn="just"/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dallime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Direktiven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oreve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punes</a:t>
            </a:r>
            <a:r>
              <a:rPr lang="en-US" altLang="it-IT" sz="2000" dirty="0" smtClean="0"/>
              <a:t> (Dir. 2003/88/KE) </a:t>
            </a:r>
          </a:p>
          <a:p>
            <a:pPr algn="just"/>
            <a:r>
              <a:rPr lang="en-US" altLang="it-IT" sz="2400" dirty="0" smtClean="0"/>
              <a:t>COM(2008) 855 final </a:t>
            </a:r>
          </a:p>
          <a:p>
            <a:pPr lvl="1" algn="just"/>
            <a:r>
              <a:rPr lang="en-US" altLang="it-IT" sz="2000" dirty="0" err="1" smtClean="0"/>
              <a:t>Analize</a:t>
            </a:r>
            <a:r>
              <a:rPr lang="en-US" altLang="it-IT" sz="2000" dirty="0" smtClean="0"/>
              <a:t> socio-</a:t>
            </a:r>
            <a:r>
              <a:rPr lang="en-US" altLang="it-IT" sz="2000" dirty="0" err="1" smtClean="0"/>
              <a:t>ekonomike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zhvillimeve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kushteve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punes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sektorin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</a:t>
            </a:r>
            <a:r>
              <a:rPr lang="en-US" altLang="it-IT" sz="2000" dirty="0" smtClean="0"/>
              <a:t> duke </a:t>
            </a:r>
            <a:r>
              <a:rPr lang="en-US" altLang="it-IT" sz="2000" dirty="0" err="1" smtClean="0"/>
              <a:t>qartesuar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kuadrin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politik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 </a:t>
            </a:r>
            <a:r>
              <a:rPr lang="en-US" altLang="it-IT" sz="2000" dirty="0" err="1" smtClean="0"/>
              <a:t>rregullator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implementimin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direktives</a:t>
            </a:r>
            <a:r>
              <a:rPr lang="en-US" altLang="it-IT" sz="2000" dirty="0" smtClean="0"/>
              <a:t> </a:t>
            </a:r>
          </a:p>
          <a:p>
            <a:pPr lvl="2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295684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(VIII)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sz="2400" dirty="0" err="1" smtClean="0">
                <a:solidFill>
                  <a:srgbClr val="2F2B20"/>
                </a:solidFill>
              </a:rPr>
              <a:t>Sektori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hekurudhor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dhe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rregullimi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ligjor</a:t>
            </a:r>
            <a:r>
              <a:rPr lang="en-US" sz="2400" dirty="0" smtClean="0">
                <a:solidFill>
                  <a:srgbClr val="2F2B20"/>
                </a:solidFill>
              </a:rPr>
              <a:t> i BE</a:t>
            </a: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Sherbimet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portuale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dhe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legjislacioni</a:t>
            </a:r>
            <a:r>
              <a:rPr lang="en-US" dirty="0" smtClean="0">
                <a:solidFill>
                  <a:srgbClr val="2F2B20"/>
                </a:solidFill>
              </a:rPr>
              <a:t> i BE</a:t>
            </a: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Transporti Hekurudhor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dallim</a:t>
            </a:r>
            <a:r>
              <a:rPr lang="en-US" altLang="it-IT" sz="2000" dirty="0" smtClean="0"/>
              <a:t> midis </a:t>
            </a:r>
            <a:r>
              <a:rPr lang="en-US" altLang="it-IT" sz="2000" dirty="0" err="1" smtClean="0"/>
              <a:t>transportit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pasagjereve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mallrave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Transporti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pasagjereve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Sherbime</a:t>
            </a:r>
            <a:r>
              <a:rPr lang="en-US" altLang="it-IT" sz="1200" dirty="0" smtClean="0"/>
              <a:t> per distance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gjata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Sherbime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linja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shkurtra</a:t>
            </a:r>
            <a:r>
              <a:rPr lang="en-US" altLang="it-IT" sz="1200" dirty="0" smtClean="0"/>
              <a:t> urbane de </a:t>
            </a:r>
            <a:r>
              <a:rPr lang="en-US" altLang="it-IT" sz="1200" dirty="0" err="1" smtClean="0"/>
              <a:t>rajonale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2000" dirty="0" err="1" smtClean="0"/>
              <a:t>Infrastruktura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konsiderohet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klasikisht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esencial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shembulli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tipik</a:t>
            </a:r>
            <a:r>
              <a:rPr lang="en-US" altLang="it-IT" sz="2000" dirty="0" smtClean="0"/>
              <a:t> i Essential facility</a:t>
            </a:r>
          </a:p>
          <a:p>
            <a:pPr lvl="1" algn="just"/>
            <a:r>
              <a:rPr lang="en-US" altLang="it-IT" sz="1600" dirty="0" err="1" smtClean="0"/>
              <a:t>Kosto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larta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ndertuar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dyzuar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llogjike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tregu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Monopol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natyror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Komisioni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qasje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tregun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</a:t>
            </a:r>
            <a:r>
              <a:rPr lang="en-US" altLang="it-IT" sz="2000" dirty="0" smtClean="0"/>
              <a:t> duke </a:t>
            </a:r>
            <a:r>
              <a:rPr lang="en-US" altLang="it-IT" sz="2000" dirty="0" err="1" smtClean="0"/>
              <a:t>konsideruar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origjinen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dietinacionin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smtClean="0"/>
              <a:t>Si ne </a:t>
            </a:r>
            <a:r>
              <a:rPr lang="en-US" altLang="it-IT" sz="1600" dirty="0" err="1" smtClean="0"/>
              <a:t>transportin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000" dirty="0" err="1" smtClean="0"/>
              <a:t>Tregu</a:t>
            </a:r>
            <a:r>
              <a:rPr lang="en-US" altLang="it-IT" sz="2000" dirty="0" smtClean="0"/>
              <a:t> relevant ne </a:t>
            </a:r>
            <a:r>
              <a:rPr lang="en-US" altLang="it-IT" sz="2000" dirty="0" err="1" smtClean="0"/>
              <a:t>transportin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pasagjereve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Tregu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aksesin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infrastrukture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Tregu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ofrimin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terheqjes</a:t>
            </a:r>
            <a:r>
              <a:rPr lang="en-US" altLang="it-IT" sz="1600" dirty="0" smtClean="0"/>
              <a:t> (traction)</a:t>
            </a:r>
          </a:p>
          <a:p>
            <a:pPr lvl="1" algn="just"/>
            <a:r>
              <a:rPr lang="en-US" altLang="it-IT" sz="1600" dirty="0" err="1" smtClean="0"/>
              <a:t>Tregu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transportin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nderkombetar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pasagjereve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000" dirty="0" err="1" smtClean="0"/>
              <a:t>Tregu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hekurudha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Ofrimi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sipermarjret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Ofrimi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ndermarrjet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hekurudhore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200" dirty="0" err="1" smtClean="0"/>
              <a:t>Shiko</a:t>
            </a:r>
            <a:r>
              <a:rPr lang="en-US" altLang="it-IT" sz="2200" dirty="0" smtClean="0"/>
              <a:t> T-229/94 </a:t>
            </a:r>
            <a:r>
              <a:rPr lang="en-US" altLang="it-IT" sz="2200" dirty="0" err="1" smtClean="0"/>
              <a:t>Deuche</a:t>
            </a:r>
            <a:r>
              <a:rPr lang="en-US" altLang="it-IT" sz="2200" dirty="0" smtClean="0"/>
              <a:t> </a:t>
            </a:r>
            <a:r>
              <a:rPr lang="en-US" altLang="it-IT" sz="2200" dirty="0" err="1" smtClean="0"/>
              <a:t>Bahn</a:t>
            </a:r>
            <a:r>
              <a:rPr lang="en-US" altLang="it-IT" sz="2200" dirty="0" smtClean="0"/>
              <a:t> AG vs. </a:t>
            </a:r>
            <a:r>
              <a:rPr lang="en-US" altLang="it-IT" sz="2200" dirty="0" err="1" smtClean="0"/>
              <a:t>Komisioni</a:t>
            </a:r>
            <a:r>
              <a:rPr lang="en-US" altLang="it-IT" sz="2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858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30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Politikat e BE dhe Paketat Hekurudhore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18857" y="12954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Qellimi</a:t>
            </a:r>
            <a:r>
              <a:rPr lang="en-US" altLang="it-IT" sz="2000" dirty="0" smtClean="0"/>
              <a:t> i </a:t>
            </a:r>
            <a:r>
              <a:rPr lang="en-US" altLang="it-IT" sz="2000" dirty="0" err="1" smtClean="0"/>
              <a:t>nderhyrjes</a:t>
            </a:r>
            <a:r>
              <a:rPr lang="en-US" altLang="it-IT" sz="2000" dirty="0" smtClean="0"/>
              <a:t> se BE ne </a:t>
            </a:r>
            <a:r>
              <a:rPr lang="en-US" altLang="it-IT" sz="2000" dirty="0" err="1" smtClean="0"/>
              <a:t>fushen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hekurudhore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vetvete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privatizimi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hekurudhave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Pasja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ndarje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qarte</a:t>
            </a:r>
            <a:r>
              <a:rPr lang="en-US" altLang="it-IT" sz="1600" dirty="0" smtClean="0"/>
              <a:t> midis </a:t>
            </a:r>
            <a:r>
              <a:rPr lang="en-US" altLang="it-IT" sz="1600" dirty="0" err="1" smtClean="0"/>
              <a:t>rolit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qeverive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ofruesit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infrastruktures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operatorit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Rritja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konkurences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intermodale</a:t>
            </a:r>
            <a:r>
              <a:rPr lang="en-US" altLang="it-IT" sz="1600" dirty="0" smtClean="0"/>
              <a:t> ne BE (midis </a:t>
            </a:r>
            <a:r>
              <a:rPr lang="en-US" altLang="it-IT" sz="1600" dirty="0" err="1" smtClean="0"/>
              <a:t>llojeve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ndryshme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)</a:t>
            </a:r>
          </a:p>
          <a:p>
            <a:pPr algn="just"/>
            <a:r>
              <a:rPr lang="en-US" altLang="it-IT" sz="2000" dirty="0" err="1" smtClean="0"/>
              <a:t>Rruga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politike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ne BE per </a:t>
            </a:r>
            <a:r>
              <a:rPr lang="en-US" altLang="it-IT" sz="2000" dirty="0" err="1" smtClean="0"/>
              <a:t>hekurudhat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patur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shume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pengesa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Natyra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historike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sherbimit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ofruar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Shtetet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mbajtja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sektorit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esencial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etj</a:t>
            </a:r>
            <a:r>
              <a:rPr lang="en-US" altLang="it-IT" sz="1600" dirty="0" smtClean="0"/>
              <a:t>. </a:t>
            </a:r>
          </a:p>
          <a:p>
            <a:pPr lvl="1" algn="just"/>
            <a:r>
              <a:rPr lang="en-US" altLang="it-IT" sz="1600" dirty="0" err="1" smtClean="0"/>
              <a:t>Fillimi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vitet</a:t>
            </a:r>
            <a:r>
              <a:rPr lang="en-US" altLang="it-IT" sz="1600" dirty="0" smtClean="0"/>
              <a:t> 90 </a:t>
            </a:r>
            <a:r>
              <a:rPr lang="en-US" altLang="it-IT" sz="1600" dirty="0" err="1" smtClean="0"/>
              <a:t>por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kundershtime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Traktatin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Romes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patur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dy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mendime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nderhyre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transportin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Liberalizim</a:t>
            </a:r>
            <a:r>
              <a:rPr lang="en-US" altLang="it-IT" sz="1200" dirty="0" smtClean="0"/>
              <a:t> i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sipas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propozimit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hollandez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Nderhyrje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padiskutueshme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Shteteve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politiken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transportit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hekurudhor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Itali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Gjermani</a:t>
            </a:r>
            <a:r>
              <a:rPr lang="en-US" altLang="it-IT" sz="1200" dirty="0" smtClean="0"/>
              <a:t> France</a:t>
            </a:r>
          </a:p>
          <a:p>
            <a:pPr lvl="1" algn="just"/>
            <a:r>
              <a:rPr lang="en-US" altLang="it-IT" sz="1600" dirty="0" err="1" smtClean="0"/>
              <a:t>Politika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perbashket</a:t>
            </a:r>
            <a:r>
              <a:rPr lang="en-US" altLang="it-IT" sz="1600" dirty="0" smtClean="0"/>
              <a:t> e BE </a:t>
            </a:r>
            <a:r>
              <a:rPr lang="en-US" altLang="it-IT" sz="1600" dirty="0" err="1" smtClean="0"/>
              <a:t>duhej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permbahej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ketyre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qendrimeve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lejimin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nderhyrjes</a:t>
            </a:r>
            <a:r>
              <a:rPr lang="en-US" altLang="it-IT" sz="1600" dirty="0" smtClean="0"/>
              <a:t> massive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Shtetit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transportin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</a:t>
            </a:r>
            <a:r>
              <a:rPr lang="en-US" altLang="it-IT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Legjislacioni i BE ne sektorin hekurudhor 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07914" y="1069267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Legjislacioni</a:t>
            </a:r>
            <a:r>
              <a:rPr lang="en-US" altLang="it-IT" sz="2000" dirty="0" smtClean="0"/>
              <a:t> i pare i BE </a:t>
            </a:r>
          </a:p>
          <a:p>
            <a:pPr lvl="1" algn="just"/>
            <a:r>
              <a:rPr lang="en-US" altLang="it-IT" sz="1600" dirty="0" smtClean="0"/>
              <a:t>Dir 91/440/KEE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zhvillimin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hekurudhave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</a:t>
            </a:r>
          </a:p>
          <a:p>
            <a:pPr lvl="1" algn="just"/>
            <a:r>
              <a:rPr lang="en-US" altLang="it-IT" sz="1600" dirty="0" smtClean="0"/>
              <a:t>Dir 95/18/KE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licencimin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sipermarrjeve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smtClean="0"/>
              <a:t>Dir 95/19/KE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alokimin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kapaciteteve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infrastruktures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vendosja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tarifave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infrastrukturen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smtClean="0"/>
              <a:t>Dir e </a:t>
            </a:r>
            <a:r>
              <a:rPr lang="en-US" altLang="it-IT" sz="1600" dirty="0" err="1" smtClean="0"/>
              <a:t>Keshillit</a:t>
            </a:r>
            <a:r>
              <a:rPr lang="en-US" altLang="it-IT" sz="1600" dirty="0" smtClean="0"/>
              <a:t> 96/48/KE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interoperabilitetin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sistemit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shpejte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transeuropian</a:t>
            </a:r>
            <a:endParaRPr lang="en-US" altLang="it-IT" sz="1600" dirty="0"/>
          </a:p>
          <a:p>
            <a:pPr algn="just"/>
            <a:r>
              <a:rPr lang="en-US" altLang="it-IT" sz="2000" dirty="0" err="1" smtClean="0"/>
              <a:t>Objektivi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ishte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garantonte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zbatim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efektiv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aksesit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infrastrukturen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/>
              <a:t>«The aim of this Directive is to facilitate the adoption of </a:t>
            </a:r>
            <a:r>
              <a:rPr lang="en-US" altLang="it-IT" sz="1200" dirty="0" smtClean="0"/>
              <a:t>the Community </a:t>
            </a:r>
            <a:r>
              <a:rPr lang="en-US" altLang="it-IT" sz="1200" dirty="0"/>
              <a:t>railways to the needs of the Single Market and </a:t>
            </a:r>
            <a:r>
              <a:rPr lang="en-US" altLang="it-IT" sz="1200" dirty="0" smtClean="0"/>
              <a:t>to increase </a:t>
            </a:r>
            <a:r>
              <a:rPr lang="en-US" altLang="it-IT" sz="1200" dirty="0"/>
              <a:t>their </a:t>
            </a:r>
            <a:r>
              <a:rPr lang="en-US" altLang="it-IT" sz="1200" dirty="0" smtClean="0"/>
              <a:t>efficiency: - </a:t>
            </a:r>
            <a:r>
              <a:rPr lang="en-US" altLang="it-IT" sz="1200" dirty="0"/>
              <a:t>by ensuring the management independence of railway undertakings</a:t>
            </a:r>
            <a:r>
              <a:rPr lang="en-US" altLang="it-IT" sz="1200" dirty="0" smtClean="0"/>
              <a:t>; - </a:t>
            </a:r>
            <a:r>
              <a:rPr lang="en-US" altLang="it-IT" sz="1200" dirty="0"/>
              <a:t>by separating the management of railway operation and </a:t>
            </a:r>
            <a:r>
              <a:rPr lang="en-US" altLang="it-IT" sz="1200" dirty="0" smtClean="0"/>
              <a:t>infrastructure from </a:t>
            </a:r>
            <a:r>
              <a:rPr lang="en-US" altLang="it-IT" sz="1200" dirty="0"/>
              <a:t>the provision of railway transport services</a:t>
            </a:r>
            <a:r>
              <a:rPr lang="en-US" altLang="it-IT" sz="1200" dirty="0" smtClean="0"/>
              <a:t>, separation </a:t>
            </a:r>
            <a:r>
              <a:rPr lang="en-US" altLang="it-IT" sz="1200" dirty="0"/>
              <a:t>of accounts being compulsory and organizational </a:t>
            </a:r>
            <a:r>
              <a:rPr lang="en-US" altLang="it-IT" sz="1200" dirty="0" smtClean="0"/>
              <a:t>or institutional </a:t>
            </a:r>
            <a:r>
              <a:rPr lang="en-US" altLang="it-IT" sz="1200" dirty="0"/>
              <a:t>separation being optional</a:t>
            </a:r>
            <a:r>
              <a:rPr lang="en-US" altLang="it-IT" sz="1200" dirty="0" smtClean="0"/>
              <a:t>, - </a:t>
            </a:r>
            <a:r>
              <a:rPr lang="en-US" altLang="it-IT" sz="1200" dirty="0"/>
              <a:t>by improving the financial structure of undertakings</a:t>
            </a:r>
            <a:r>
              <a:rPr lang="en-US" altLang="it-IT" sz="1200" dirty="0" smtClean="0"/>
              <a:t>, - </a:t>
            </a:r>
            <a:r>
              <a:rPr lang="en-US" altLang="it-IT" sz="1200" dirty="0"/>
              <a:t>by ensuring access to the networks of Member States for </a:t>
            </a:r>
            <a:r>
              <a:rPr lang="en-US" altLang="it-IT" sz="1200" dirty="0" smtClean="0"/>
              <a:t>international groupings </a:t>
            </a:r>
            <a:r>
              <a:rPr lang="en-US" altLang="it-IT" sz="1200" dirty="0"/>
              <a:t>of railway undertakings and for </a:t>
            </a:r>
            <a:r>
              <a:rPr lang="en-US" altLang="it-IT" sz="1200" dirty="0" smtClean="0"/>
              <a:t>railway undertakings </a:t>
            </a:r>
            <a:r>
              <a:rPr lang="en-US" altLang="it-IT" sz="1200" dirty="0"/>
              <a:t>engaged in the international combined </a:t>
            </a:r>
            <a:r>
              <a:rPr lang="en-US" altLang="it-IT" sz="1200" dirty="0" smtClean="0"/>
              <a:t>transport of </a:t>
            </a:r>
            <a:r>
              <a:rPr lang="en-US" altLang="it-IT" sz="1200" dirty="0"/>
              <a:t>goods</a:t>
            </a:r>
            <a:r>
              <a:rPr lang="en-US" altLang="it-IT" sz="1200" dirty="0" smtClean="0"/>
              <a:t>.» 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1 </a:t>
            </a:r>
            <a:r>
              <a:rPr lang="en-US" altLang="it-IT" sz="1200" dirty="0"/>
              <a:t>i Dir 91/440/KEE 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Percaktoheshin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disa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perkufizime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rendesi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sektor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Sipermarrje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hekurudhore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cdo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sipermarrje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private me </a:t>
            </a:r>
            <a:r>
              <a:rPr lang="en-US" altLang="it-IT" sz="1200" dirty="0" err="1" smtClean="0"/>
              <a:t>objekt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kryesor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ofrimin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sherbimeve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hekurudhore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mallra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pasagjere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kushtin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kishte</a:t>
            </a:r>
            <a:r>
              <a:rPr lang="en-US" altLang="it-IT" sz="1200" dirty="0" smtClean="0"/>
              <a:t> transport (</a:t>
            </a:r>
            <a:r>
              <a:rPr lang="en-US" altLang="it-IT" sz="1200" dirty="0" err="1" smtClean="0"/>
              <a:t>pasja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locomotive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makinisti</a:t>
            </a:r>
            <a:r>
              <a:rPr lang="en-US" altLang="it-IT" sz="1200" dirty="0" smtClean="0"/>
              <a:t>)</a:t>
            </a:r>
          </a:p>
          <a:p>
            <a:pPr lvl="2" algn="just"/>
            <a:r>
              <a:rPr lang="en-US" altLang="it-IT" sz="1200" dirty="0" err="1" smtClean="0"/>
              <a:t>Manaxheri</a:t>
            </a:r>
            <a:r>
              <a:rPr lang="en-US" altLang="it-IT" sz="1200" dirty="0" smtClean="0"/>
              <a:t> i </a:t>
            </a:r>
            <a:r>
              <a:rPr lang="en-US" altLang="it-IT" sz="1200" dirty="0" err="1" smtClean="0"/>
              <a:t>infrastruktures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cdo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entitet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sipermarrje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pergjegjese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vendosjen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mirembajtjen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infrastrukturave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hekurudhore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operimin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sistemeve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kontrollit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sigurise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2000" dirty="0" smtClean="0"/>
              <a:t>Ne </a:t>
            </a:r>
            <a:r>
              <a:rPr lang="en-US" altLang="it-IT" sz="2000" dirty="0" err="1" smtClean="0"/>
              <a:t>kete</a:t>
            </a:r>
            <a:r>
              <a:rPr lang="en-US" altLang="it-IT" sz="2000" dirty="0" smtClean="0"/>
              <a:t> faze per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ofruar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transportin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nderkombetar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pasagjereve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duhej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bashkepunoje</a:t>
            </a:r>
            <a:r>
              <a:rPr lang="en-US" altLang="it-IT" sz="2000" dirty="0" smtClean="0"/>
              <a:t> midis </a:t>
            </a:r>
            <a:r>
              <a:rPr lang="en-US" altLang="it-IT" sz="2000" dirty="0" err="1" smtClean="0"/>
              <a:t>dy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kompanive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hekurudhore</a:t>
            </a:r>
            <a:endParaRPr lang="en-US" altLang="it-IT" sz="2000" dirty="0"/>
          </a:p>
          <a:p>
            <a:pPr lvl="1" algn="just"/>
            <a:r>
              <a:rPr lang="en-US" altLang="it-IT" sz="1600" dirty="0" err="1" smtClean="0"/>
              <a:t>Akoma</a:t>
            </a:r>
            <a:r>
              <a:rPr lang="en-US" altLang="it-IT" sz="1600" dirty="0" smtClean="0"/>
              <a:t> jo </a:t>
            </a:r>
            <a:r>
              <a:rPr lang="en-US" altLang="it-IT" sz="1600" dirty="0" err="1" smtClean="0"/>
              <a:t>liberalizim</a:t>
            </a:r>
            <a:r>
              <a:rPr lang="en-US" altLang="it-IT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025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Legjislacioni i BE ne sektorin hekurudhor 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07914" y="1069267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Paketa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infrastruktures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hekurudhore</a:t>
            </a:r>
            <a:r>
              <a:rPr lang="en-US" altLang="it-IT" sz="2000" dirty="0" smtClean="0"/>
              <a:t> ne 2001</a:t>
            </a:r>
          </a:p>
          <a:p>
            <a:pPr lvl="1" algn="just"/>
            <a:r>
              <a:rPr lang="en-US" altLang="it-IT" sz="1600" dirty="0" smtClean="0"/>
              <a:t>Dir. 2001/12/KE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/>
              <a:t>amendon Dir 91/440/KEE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zhvillimin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hekurudhave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BE </a:t>
            </a:r>
          </a:p>
          <a:p>
            <a:pPr lvl="1" algn="just"/>
            <a:r>
              <a:rPr lang="en-US" altLang="it-IT" sz="1600" dirty="0" smtClean="0"/>
              <a:t>Dir. 2001/13/KE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/>
              <a:t>amendon Dir 95/18/KE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licencimin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sipermarrjeve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hekurudhore</a:t>
            </a:r>
            <a:r>
              <a:rPr lang="en-US" altLang="it-IT" sz="1600" dirty="0"/>
              <a:t> </a:t>
            </a:r>
          </a:p>
          <a:p>
            <a:pPr lvl="1" algn="just"/>
            <a:r>
              <a:rPr lang="en-US" altLang="it-IT" sz="1600" dirty="0" smtClean="0"/>
              <a:t>Dir. 2001/14/KE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alokimin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kapaciteteve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infrastruktures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vendosjen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tarifave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perdorimin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infrastruktures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certifikimet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sigurise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Kontekstualisht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propozimi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pakete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masash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Komisioni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Hapja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tregut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transportin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mallrave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- </a:t>
            </a:r>
            <a:r>
              <a:rPr lang="en-US" altLang="it-IT" sz="1600" dirty="0" err="1" smtClean="0"/>
              <a:t>Ngritja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standarteve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sigurise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rrjetet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hekurudhore</a:t>
            </a:r>
            <a:r>
              <a:rPr lang="en-US" altLang="it-IT" sz="1600" dirty="0" smtClean="0"/>
              <a:t>  - </a:t>
            </a:r>
            <a:r>
              <a:rPr lang="en-US" altLang="it-IT" sz="1600" dirty="0" err="1" smtClean="0"/>
              <a:t>Rifreskimi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direktives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Interoperabilitetin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qellim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harmonizimin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kushteve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teknike</a:t>
            </a:r>
            <a:r>
              <a:rPr lang="en-US" altLang="it-IT" sz="1600" dirty="0" smtClean="0"/>
              <a:t>  - </a:t>
            </a:r>
            <a:r>
              <a:rPr lang="en-US" altLang="it-IT" sz="1600" dirty="0" err="1" smtClean="0"/>
              <a:t>Hapja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graduale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nderkombetar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pasagjereve</a:t>
            </a:r>
            <a:r>
              <a:rPr lang="en-US" altLang="it-IT" sz="1600" dirty="0" smtClean="0"/>
              <a:t>  - </a:t>
            </a:r>
            <a:r>
              <a:rPr lang="en-US" altLang="it-IT" sz="1600" dirty="0" err="1" smtClean="0"/>
              <a:t>Promovimi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masave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cilesine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pasagjereve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smtClean="0"/>
              <a:t>White paper, European transport policy fro 2010: time o decide COM(2001) 370 final </a:t>
            </a:r>
            <a:endParaRPr lang="en-US" altLang="it-IT" sz="400" dirty="0"/>
          </a:p>
          <a:p>
            <a:pPr algn="just"/>
            <a:r>
              <a:rPr lang="en-US" altLang="it-IT" sz="2000" dirty="0" err="1" smtClean="0"/>
              <a:t>Paketa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Dyte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Hekurudhore</a:t>
            </a:r>
            <a:r>
              <a:rPr lang="en-US" altLang="it-IT" sz="2000" dirty="0" smtClean="0"/>
              <a:t> 2002</a:t>
            </a:r>
          </a:p>
          <a:p>
            <a:pPr lvl="1" algn="just"/>
            <a:r>
              <a:rPr lang="en-US" altLang="it-IT" sz="1600" dirty="0" err="1" smtClean="0"/>
              <a:t>Integrimi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rrjeteve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europiane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permiresimi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interoperabilitetit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sigurise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hapja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plote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tregut</a:t>
            </a:r>
            <a:r>
              <a:rPr lang="en-US" altLang="it-IT" sz="1600" dirty="0" smtClean="0"/>
              <a:t> per mallrat ne 2007, </a:t>
            </a:r>
            <a:r>
              <a:rPr lang="en-US" altLang="it-IT" sz="1600" dirty="0" err="1" smtClean="0"/>
              <a:t>krijimi</a:t>
            </a:r>
            <a:r>
              <a:rPr lang="en-US" altLang="it-IT" sz="1600" dirty="0" smtClean="0"/>
              <a:t> i European Railway Agency</a:t>
            </a:r>
          </a:p>
          <a:p>
            <a:pPr lvl="1" algn="just"/>
            <a:r>
              <a:rPr lang="en-US" altLang="it-IT" sz="1600" dirty="0" smtClean="0"/>
              <a:t>Dir. 2004/49/KE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sigurine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hekurudhat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Komunitetit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amendimin</a:t>
            </a:r>
            <a:r>
              <a:rPr lang="en-US" altLang="it-IT" sz="1600" dirty="0" smtClean="0"/>
              <a:t> e </a:t>
            </a:r>
            <a:r>
              <a:rPr lang="en-US" altLang="it-IT" sz="1600" dirty="0"/>
              <a:t>Dir 95/18/KE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licencimin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sipermarrjeve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hekurudhore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/>
              <a:t>Dir. 2001/14/KE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alokimin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kapaciteteve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infrastruktures</a:t>
            </a:r>
            <a:r>
              <a:rPr lang="en-US" altLang="it-IT" sz="1600" dirty="0"/>
              <a:t> </a:t>
            </a:r>
            <a:r>
              <a:rPr lang="en-US" altLang="it-IT" sz="1600" dirty="0" err="1"/>
              <a:t>hekurudhore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vendosjen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tarifave</a:t>
            </a:r>
            <a:r>
              <a:rPr lang="en-US" altLang="it-IT" sz="1600" dirty="0"/>
              <a:t> per </a:t>
            </a:r>
            <a:r>
              <a:rPr lang="en-US" altLang="it-IT" sz="1600" dirty="0" err="1"/>
              <a:t>perdorimin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infrastruktures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certifikimet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sigurise</a:t>
            </a:r>
            <a:endParaRPr lang="en-US" altLang="it-IT" sz="1600" dirty="0"/>
          </a:p>
          <a:p>
            <a:pPr lvl="1" algn="just"/>
            <a:r>
              <a:rPr lang="en-US" altLang="it-IT" sz="1600" dirty="0" smtClean="0"/>
              <a:t>Dir. 2004/50/KE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amendimin</a:t>
            </a:r>
            <a:r>
              <a:rPr lang="en-US" altLang="it-IT" sz="1600" dirty="0" smtClean="0"/>
              <a:t> e Dir </a:t>
            </a:r>
            <a:r>
              <a:rPr lang="en-US" altLang="it-IT" sz="1600" dirty="0"/>
              <a:t>e </a:t>
            </a:r>
            <a:r>
              <a:rPr lang="en-US" altLang="it-IT" sz="1600" dirty="0" err="1"/>
              <a:t>Keshillit</a:t>
            </a:r>
            <a:r>
              <a:rPr lang="en-US" altLang="it-IT" sz="1600" dirty="0"/>
              <a:t> 96/48/KE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interoperabilitetin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sistemit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hekurudhor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shpejte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transeuropian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Dir. 2001/16/KE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interoprabilitetin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sistemit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konvencional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transeruropian</a:t>
            </a:r>
            <a:endParaRPr lang="en-US" altLang="it-IT" sz="1600" dirty="0" smtClean="0"/>
          </a:p>
          <a:p>
            <a:pPr lvl="1" algn="just"/>
            <a:r>
              <a:rPr lang="en-US" altLang="it-IT" sz="1600" dirty="0" smtClean="0"/>
              <a:t>Dir. </a:t>
            </a:r>
            <a:r>
              <a:rPr lang="en-US" altLang="it-IT" sz="1600" dirty="0"/>
              <a:t>2004/51/KE </a:t>
            </a:r>
            <a:r>
              <a:rPr lang="en-US" altLang="it-IT" sz="1600" dirty="0" err="1"/>
              <a:t>qe</a:t>
            </a:r>
            <a:r>
              <a:rPr lang="en-US" altLang="it-IT" sz="1600" dirty="0"/>
              <a:t> amendon Dir 91/440/KEE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zhvillimin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hekurudhave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BE </a:t>
            </a:r>
          </a:p>
          <a:p>
            <a:pPr lvl="1" algn="just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KE 881/2004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krijimin</a:t>
            </a:r>
            <a:r>
              <a:rPr lang="en-US" altLang="it-IT" sz="1600" dirty="0" smtClean="0"/>
              <a:t> e European Railway Agency</a:t>
            </a:r>
          </a:p>
        </p:txBody>
      </p:sp>
    </p:spTree>
    <p:extLst>
      <p:ext uri="{BB962C8B-B14F-4D97-AF65-F5344CB8AC3E}">
        <p14:creationId xmlns:p14="http://schemas.microsoft.com/office/powerpoint/2010/main" val="273579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Legjislacioni i BE ne sektorin hekurudhor III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07914" y="1069267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Paketa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Trete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Hekurudhore</a:t>
            </a:r>
            <a:r>
              <a:rPr lang="en-US" altLang="it-IT" sz="2000" dirty="0" smtClean="0"/>
              <a:t> 2007</a:t>
            </a:r>
          </a:p>
          <a:p>
            <a:pPr lvl="1" algn="just"/>
            <a:r>
              <a:rPr lang="en-US" altLang="it-IT" sz="1600" dirty="0" err="1" smtClean="0"/>
              <a:t>Propozime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liberalizuar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tregun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nderkombetar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pasagjereve</a:t>
            </a:r>
            <a:r>
              <a:rPr lang="en-US" altLang="it-IT" sz="1600" dirty="0" smtClean="0"/>
              <a:t> ne 2010, </a:t>
            </a:r>
            <a:r>
              <a:rPr lang="en-US" altLang="it-IT" sz="1600" dirty="0" err="1" smtClean="0"/>
              <a:t>rregullimi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pasagjereve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certifikimi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personelit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trenave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licenca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makinistit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europiane</a:t>
            </a:r>
            <a:r>
              <a:rPr lang="en-US" altLang="it-IT" sz="1600" dirty="0" smtClean="0"/>
              <a:t>)</a:t>
            </a:r>
          </a:p>
          <a:p>
            <a:pPr lvl="1" algn="just"/>
            <a:r>
              <a:rPr lang="en-US" altLang="it-IT" sz="1600" dirty="0" smtClean="0"/>
              <a:t>Dir. 2007/58/KE </a:t>
            </a:r>
            <a:r>
              <a:rPr lang="en-US" altLang="it-IT" sz="1600" dirty="0" err="1"/>
              <a:t>qe</a:t>
            </a:r>
            <a:r>
              <a:rPr lang="en-US" altLang="it-IT" sz="1600" dirty="0"/>
              <a:t> amendon Dir 91/440/KEE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zhvillimin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hekurudhave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BE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/>
              <a:t>Dir. 2001/14/KE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alokimin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kapaciteteve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infrastruktures</a:t>
            </a:r>
            <a:r>
              <a:rPr lang="en-US" altLang="it-IT" sz="1600" dirty="0"/>
              <a:t> </a:t>
            </a:r>
            <a:r>
              <a:rPr lang="en-US" altLang="it-IT" sz="1600" dirty="0" err="1"/>
              <a:t>hekurudhore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vendosjen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tarifave</a:t>
            </a:r>
            <a:r>
              <a:rPr lang="en-US" altLang="it-IT" sz="1600" dirty="0"/>
              <a:t> per </a:t>
            </a:r>
            <a:r>
              <a:rPr lang="en-US" altLang="it-IT" sz="1600" dirty="0" err="1"/>
              <a:t>perdorimin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infrastruktures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certifikimet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sigurise</a:t>
            </a:r>
            <a:endParaRPr lang="en-US" altLang="it-IT" sz="1600" dirty="0"/>
          </a:p>
          <a:p>
            <a:pPr lvl="1" algn="just"/>
            <a:r>
              <a:rPr lang="en-US" altLang="it-IT" sz="1600" dirty="0" smtClean="0"/>
              <a:t>Dir. 2007/59/KE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certifikimin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makinisteve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operojne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lokomotiva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dhetrena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sistemin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Komunitetit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KE 1370/2007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pasagjereve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tren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rruge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KE 1371/2007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detyrimet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pasagjereve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KE 1372/2007 bi </a:t>
            </a:r>
            <a:r>
              <a:rPr lang="en-US" altLang="it-IT" sz="1600" dirty="0" err="1" smtClean="0"/>
              <a:t>amendimin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 577/98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organizimin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anketimi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forcen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punes</a:t>
            </a:r>
            <a:r>
              <a:rPr lang="en-US" altLang="it-IT" sz="1600" dirty="0" smtClean="0"/>
              <a:t> ne BE </a:t>
            </a:r>
          </a:p>
          <a:p>
            <a:pPr algn="just"/>
            <a:r>
              <a:rPr lang="en-US" altLang="it-IT" sz="2000" dirty="0" err="1" smtClean="0"/>
              <a:t>Paketa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katert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Hekurudhore</a:t>
            </a:r>
            <a:r>
              <a:rPr lang="en-US" altLang="it-IT" sz="2000" dirty="0" smtClean="0"/>
              <a:t> 2016</a:t>
            </a:r>
          </a:p>
          <a:p>
            <a:pPr lvl="1" algn="just"/>
            <a:r>
              <a:rPr lang="en-US" altLang="it-IT" sz="1600" dirty="0" err="1" smtClean="0"/>
              <a:t>Qellimi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kompletimi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Zone </a:t>
            </a:r>
            <a:r>
              <a:rPr lang="en-US" altLang="it-IT" sz="1600" dirty="0" err="1" smtClean="0"/>
              <a:t>hekurudhore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europiane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vetme</a:t>
            </a:r>
            <a:endParaRPr lang="en-US" altLang="it-IT" sz="1600" dirty="0" smtClean="0"/>
          </a:p>
          <a:p>
            <a:pPr lvl="1" algn="just"/>
            <a:r>
              <a:rPr lang="en-US" altLang="it-IT" sz="1600" dirty="0" smtClean="0"/>
              <a:t>2 </a:t>
            </a:r>
            <a:r>
              <a:rPr lang="en-US" altLang="it-IT" sz="1600" dirty="0" err="1" smtClean="0"/>
              <a:t>shtylla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Shtylla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teknike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qellim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uljen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kostove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barrierave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kompanite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transportithekurudhor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operojne</a:t>
            </a:r>
            <a:r>
              <a:rPr lang="en-US" altLang="it-IT" sz="1200" dirty="0" smtClean="0"/>
              <a:t> ne Europe</a:t>
            </a:r>
          </a:p>
          <a:p>
            <a:pPr lvl="2" algn="just"/>
            <a:r>
              <a:rPr lang="en-US" altLang="it-IT" sz="1200" dirty="0" err="1" smtClean="0"/>
              <a:t>Shtylla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qellim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kopletimin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hapjes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155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Legjislacioni i BE ne sektorin hekurudhor IV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07914" y="1069267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Paketa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katert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Hekurudhore</a:t>
            </a:r>
            <a:r>
              <a:rPr lang="en-US" altLang="it-IT" sz="2000" dirty="0" smtClean="0"/>
              <a:t> 2016</a:t>
            </a:r>
          </a:p>
          <a:p>
            <a:pPr algn="just"/>
            <a:r>
              <a:rPr lang="en-US" altLang="it-IT" sz="2000" dirty="0" err="1" smtClean="0"/>
              <a:t>Shtylla</a:t>
            </a:r>
            <a:r>
              <a:rPr lang="en-US" altLang="it-IT" sz="2000" dirty="0" smtClean="0"/>
              <a:t> e pare </a:t>
            </a:r>
            <a:r>
              <a:rPr lang="en-US" altLang="it-IT" sz="2000" dirty="0" err="1" smtClean="0"/>
              <a:t>teknike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BE 2016/796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European Union Agency for Railways </a:t>
            </a:r>
          </a:p>
          <a:p>
            <a:pPr lvl="2" algn="just"/>
            <a:r>
              <a:rPr lang="en-US" altLang="it-IT" sz="1200" dirty="0" err="1" smtClean="0"/>
              <a:t>Abrogon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Rreg</a:t>
            </a:r>
            <a:r>
              <a:rPr lang="en-US" altLang="it-IT" sz="1200" dirty="0" smtClean="0"/>
              <a:t> KE 881/2004</a:t>
            </a:r>
          </a:p>
          <a:p>
            <a:pPr lvl="1" algn="just"/>
            <a:r>
              <a:rPr lang="en-US" altLang="it-IT" sz="1600" dirty="0" smtClean="0"/>
              <a:t>Dir. BE 2016/797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interoperabilitetin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sistemit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hekurudhave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Riregullim</a:t>
            </a:r>
            <a:r>
              <a:rPr lang="en-US" altLang="it-IT" sz="1200" dirty="0" smtClean="0"/>
              <a:t> i Dir. 2008/57/KE</a:t>
            </a:r>
          </a:p>
          <a:p>
            <a:pPr lvl="1" algn="just"/>
            <a:r>
              <a:rPr lang="en-US" altLang="it-IT" sz="1600" dirty="0" smtClean="0"/>
              <a:t>Dir. BE 2016/798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sigurine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Riregullim</a:t>
            </a:r>
            <a:r>
              <a:rPr lang="en-US" altLang="it-IT" sz="1200" dirty="0" smtClean="0"/>
              <a:t> i Dir 2004/49/KE</a:t>
            </a:r>
          </a:p>
          <a:p>
            <a:pPr algn="just"/>
            <a:endParaRPr lang="en-US" altLang="it-IT" sz="2000" dirty="0"/>
          </a:p>
          <a:p>
            <a:pPr algn="just"/>
            <a:r>
              <a:rPr lang="en-US" altLang="it-IT" sz="2000" dirty="0" err="1" smtClean="0"/>
              <a:t>Shtylla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tregut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BE 2016/2338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amendimin</a:t>
            </a:r>
            <a:r>
              <a:rPr lang="en-US" altLang="it-IT" sz="1600" dirty="0" smtClean="0"/>
              <a:t> e </a:t>
            </a:r>
            <a:r>
              <a:rPr lang="en-US" altLang="it-IT" sz="1600" dirty="0" err="1"/>
              <a:t>Rreg</a:t>
            </a:r>
            <a:r>
              <a:rPr lang="en-US" altLang="it-IT" sz="1600" dirty="0"/>
              <a:t>. KE 1370/2007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sherbimet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publike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transportit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pasagjereve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tren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(PSO regulation)</a:t>
            </a:r>
          </a:p>
          <a:p>
            <a:pPr lvl="1" algn="just"/>
            <a:r>
              <a:rPr lang="en-US" altLang="it-IT" sz="1600" dirty="0" smtClean="0"/>
              <a:t>Dir. 2016/2370/BE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amendon Dir. 2012/34/BE ne </a:t>
            </a:r>
            <a:r>
              <a:rPr lang="en-US" altLang="it-IT" sz="1600" dirty="0" err="1" smtClean="0"/>
              <a:t>lidhj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hapjen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tregut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brendshem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transportin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pasagjereve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hekurudhe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menaxhimin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infrasrukturave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hekurudhore</a:t>
            </a:r>
            <a:r>
              <a:rPr lang="en-US" altLang="it-IT" sz="1600" dirty="0" smtClean="0"/>
              <a:t> (Governance Directive)</a:t>
            </a:r>
          </a:p>
          <a:p>
            <a:pPr lvl="1" algn="just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BE 2016/2337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abrogon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KEE 1192/69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normalizimin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kontabilitetit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sipermarrjeve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hekurudhore</a:t>
            </a:r>
            <a:r>
              <a:rPr lang="en-US" altLang="it-IT" sz="1600" dirty="0" smtClean="0"/>
              <a:t>. </a:t>
            </a:r>
          </a:p>
          <a:p>
            <a:pPr lvl="1" algn="just"/>
            <a:endParaRPr lang="en-US" altLang="it-IT" sz="1600" dirty="0"/>
          </a:p>
          <a:p>
            <a:pPr algn="just"/>
            <a:endParaRPr lang="en-US" altLang="it-IT" sz="2000" dirty="0"/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203242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Infrastruktura hekurudhore dhe Zona hekurudhore unike europiane I</a:t>
            </a:r>
            <a:r>
              <a:rPr lang="it-IT" sz="3200" dirty="0" smtClean="0"/>
              <a:t>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Infrastruktura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hekurudhore</a:t>
            </a:r>
            <a:endParaRPr lang="en-US" altLang="it-IT" sz="2000" dirty="0" smtClean="0"/>
          </a:p>
          <a:p>
            <a:pPr lvl="1" algn="just"/>
            <a:r>
              <a:rPr lang="en-US" altLang="it-IT" sz="1600" dirty="0" smtClean="0"/>
              <a:t>Dir. 2012/34/BE </a:t>
            </a:r>
          </a:p>
          <a:p>
            <a:pPr lvl="2" algn="just"/>
            <a:r>
              <a:rPr lang="en-US" altLang="it-IT" sz="1200" dirty="0" smtClean="0"/>
              <a:t>I </a:t>
            </a:r>
            <a:r>
              <a:rPr lang="en-US" altLang="it-IT" sz="1200" dirty="0" err="1" smtClean="0"/>
              <a:t>aplikohet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perdorimit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infrastrukturave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sherbimet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hekurudhore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brendshme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nderkombetare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Amenduar</a:t>
            </a:r>
            <a:r>
              <a:rPr lang="en-US" altLang="it-IT" sz="1200" dirty="0" smtClean="0"/>
              <a:t> </a:t>
            </a:r>
            <a:r>
              <a:rPr lang="en-US" altLang="it-IT" sz="1200" dirty="0"/>
              <a:t>me Dir. 2016/2370/BE </a:t>
            </a:r>
            <a:r>
              <a:rPr lang="en-US" altLang="it-IT" sz="1200" dirty="0" err="1"/>
              <a:t>qe</a:t>
            </a:r>
            <a:r>
              <a:rPr lang="en-US" altLang="it-IT" sz="1200" dirty="0"/>
              <a:t> amendon Dir. 2012/34/BE ne </a:t>
            </a:r>
            <a:r>
              <a:rPr lang="en-US" altLang="it-IT" sz="1200" dirty="0" err="1"/>
              <a:t>lidhj</a:t>
            </a:r>
            <a:r>
              <a:rPr lang="en-US" altLang="it-IT" sz="1200" dirty="0"/>
              <a:t> </a:t>
            </a:r>
            <a:r>
              <a:rPr lang="en-US" altLang="it-IT" sz="1200" dirty="0" err="1"/>
              <a:t>eme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hapjen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tregut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brendshem</a:t>
            </a:r>
            <a:r>
              <a:rPr lang="en-US" altLang="it-IT" sz="1200" dirty="0"/>
              <a:t> per </a:t>
            </a:r>
            <a:r>
              <a:rPr lang="en-US" altLang="it-IT" sz="1200" dirty="0" err="1"/>
              <a:t>transportin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pasagjereve</a:t>
            </a:r>
            <a:r>
              <a:rPr lang="en-US" altLang="it-IT" sz="1200" dirty="0"/>
              <a:t> me </a:t>
            </a:r>
            <a:r>
              <a:rPr lang="en-US" altLang="it-IT" sz="1200" dirty="0" err="1"/>
              <a:t>hekurudhe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menaxhimin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infrasrukturave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hekurudhore</a:t>
            </a:r>
            <a:r>
              <a:rPr lang="en-US" altLang="it-IT" sz="1200" dirty="0"/>
              <a:t> (Governance Directive</a:t>
            </a:r>
            <a:r>
              <a:rPr lang="en-US" altLang="it-IT" sz="1200" dirty="0" smtClean="0"/>
              <a:t>)</a:t>
            </a:r>
          </a:p>
          <a:p>
            <a:pPr lvl="1" algn="just"/>
            <a:r>
              <a:rPr lang="en-US" altLang="it-IT" sz="1600" dirty="0" err="1" smtClean="0"/>
              <a:t>Rregullohen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Rregullat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menaxhimin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infrastrukturave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rregullat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aktivitetet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transportit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hekurudhor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sipermarrje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Kriteret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leshimin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rinovimin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modifikimin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licencave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sipermarrjet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hekurudhore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Parimet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procedurat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zbatohen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vendosjen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mbledhjen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tarifave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infrastrukturen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menyra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alokimit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kapaciteteve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infrastrukturore</a:t>
            </a:r>
            <a:endParaRPr lang="en-US" altLang="it-IT" sz="1200" dirty="0" smtClean="0"/>
          </a:p>
          <a:p>
            <a:pPr algn="just"/>
            <a:r>
              <a:rPr lang="en-US" altLang="it-IT" sz="2000" dirty="0" err="1" smtClean="0"/>
              <a:t>Aksesi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sherbimet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infrastrukturen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hekurudhore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Kushtet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Seksionin</a:t>
            </a:r>
            <a:r>
              <a:rPr lang="en-US" altLang="it-IT" sz="1600" dirty="0" smtClean="0"/>
              <a:t> 4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Dir. 2012/34/BE </a:t>
            </a:r>
          </a:p>
          <a:p>
            <a:pPr lvl="2" algn="just"/>
            <a:r>
              <a:rPr lang="en-US" altLang="it-IT" sz="1200" dirty="0" err="1" smtClean="0"/>
              <a:t>Parimi</a:t>
            </a:r>
            <a:r>
              <a:rPr lang="en-US" altLang="it-IT" sz="1200" dirty="0" smtClean="0"/>
              <a:t> i se </a:t>
            </a:r>
            <a:r>
              <a:rPr lang="en-US" altLang="it-IT" sz="1200" dirty="0" err="1" smtClean="0"/>
              <a:t>drejtes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kompanite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hekurudhore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kene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akses</a:t>
            </a:r>
            <a:r>
              <a:rPr lang="en-US" altLang="it-IT" sz="1200" dirty="0" smtClean="0"/>
              <a:t> ne infrastructure ne </a:t>
            </a:r>
            <a:r>
              <a:rPr lang="en-US" altLang="it-IT" sz="1200" dirty="0" err="1" smtClean="0"/>
              <a:t>cdo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operimin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sherbimve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transportit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nderkombetar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pasagjereve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cdo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lloj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transporti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sherbimeve</a:t>
            </a:r>
            <a:r>
              <a:rPr lang="en-US" altLang="it-IT" sz="1200" dirty="0" smtClean="0"/>
              <a:t> per mallrat (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10)</a:t>
            </a:r>
          </a:p>
          <a:p>
            <a:pPr lvl="3" algn="just"/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kufizohet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nese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vend </a:t>
            </a:r>
            <a:r>
              <a:rPr lang="en-US" altLang="it-IT" sz="800" dirty="0" err="1" smtClean="0"/>
              <a:t>nisje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mberritje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mbulim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kontrata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sherbimit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publik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nese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ushtrimi</a:t>
            </a:r>
            <a:r>
              <a:rPr lang="en-US" altLang="it-IT" sz="800" dirty="0" smtClean="0"/>
              <a:t> i se </a:t>
            </a:r>
            <a:r>
              <a:rPr lang="en-US" altLang="it-IT" sz="800" dirty="0" err="1" smtClean="0"/>
              <a:t>drejtes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mesiperme</a:t>
            </a:r>
            <a:r>
              <a:rPr lang="en-US" altLang="it-IT" sz="800" dirty="0" smtClean="0"/>
              <a:t> do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kompromentonte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ekuilibrin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ekonomik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kontrates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publike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neni</a:t>
            </a:r>
            <a:r>
              <a:rPr lang="en-US" altLang="it-IT" sz="800" dirty="0" smtClean="0"/>
              <a:t> 11)</a:t>
            </a:r>
          </a:p>
          <a:p>
            <a:pPr lvl="1" algn="just"/>
            <a:r>
              <a:rPr lang="en-US" altLang="it-IT" sz="1600" dirty="0" err="1" smtClean="0"/>
              <a:t>Percaktohen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paketa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minimale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aksesit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kompanite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detyrimisht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shfrytezojne</a:t>
            </a:r>
            <a:r>
              <a:rPr lang="en-US" altLang="it-IT" sz="1600" dirty="0" smtClean="0"/>
              <a:t> (annex II)</a:t>
            </a:r>
          </a:p>
          <a:p>
            <a:pPr lvl="1" algn="just"/>
            <a:r>
              <a:rPr lang="en-US" altLang="it-IT" sz="1600" dirty="0" err="1" smtClean="0"/>
              <a:t>Koncepti</a:t>
            </a:r>
            <a:r>
              <a:rPr lang="en-US" altLang="it-IT" sz="1600" dirty="0" smtClean="0"/>
              <a:t> i </a:t>
            </a:r>
            <a:r>
              <a:rPr lang="en-US" altLang="it-IT" sz="1600" dirty="0" err="1" smtClean="0"/>
              <a:t>Manaxherit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Infrasrruktures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/>
              <a:t>«any body or firm responsible for the operation, maintenance and </a:t>
            </a:r>
            <a:r>
              <a:rPr lang="en-US" altLang="it-IT" sz="1200" dirty="0" smtClean="0"/>
              <a:t>renewal of </a:t>
            </a:r>
            <a:r>
              <a:rPr lang="en-US" altLang="it-IT" sz="1200" dirty="0"/>
              <a:t>railway infrastructure on a network, as well as responsible for </a:t>
            </a:r>
            <a:r>
              <a:rPr lang="en-US" altLang="it-IT" sz="1200" dirty="0" smtClean="0"/>
              <a:t>participating in </a:t>
            </a:r>
            <a:r>
              <a:rPr lang="en-US" altLang="it-IT" sz="1200" dirty="0"/>
              <a:t>its development as determined by the Member State within the </a:t>
            </a:r>
            <a:r>
              <a:rPr lang="en-US" altLang="it-IT" sz="1200" dirty="0" smtClean="0"/>
              <a:t>framework of </a:t>
            </a:r>
            <a:r>
              <a:rPr lang="en-US" altLang="it-IT" sz="1200" dirty="0"/>
              <a:t>its general policy on development and financing of infrastructure»(</a:t>
            </a:r>
            <a:r>
              <a:rPr lang="en-US" altLang="it-IT" sz="1200" dirty="0" smtClean="0"/>
              <a:t>Article 3</a:t>
            </a:r>
            <a:r>
              <a:rPr lang="en-US" altLang="it-IT" sz="1200" dirty="0"/>
              <a:t>, as amended</a:t>
            </a:r>
            <a:r>
              <a:rPr lang="en-US" altLang="it-IT" sz="1200" dirty="0" smtClean="0"/>
              <a:t>).</a:t>
            </a:r>
          </a:p>
          <a:p>
            <a:pPr lvl="1" algn="just"/>
            <a:r>
              <a:rPr lang="en-US" altLang="it-IT" sz="1600" dirty="0" err="1" smtClean="0"/>
              <a:t>Detyrimi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informacion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skeme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biletash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integruar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rezervimi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13a)</a:t>
            </a:r>
          </a:p>
          <a:p>
            <a:pPr lvl="2" algn="just"/>
            <a:r>
              <a:rPr lang="en-US" altLang="it-IT" sz="1200" dirty="0" smtClean="0"/>
              <a:t>Me </a:t>
            </a:r>
            <a:r>
              <a:rPr lang="en-US" altLang="it-IT" sz="1200" dirty="0" err="1" smtClean="0"/>
              <a:t>Paketen</a:t>
            </a:r>
            <a:r>
              <a:rPr lang="en-US" altLang="it-IT" sz="1200" dirty="0" smtClean="0"/>
              <a:t> e 4te </a:t>
            </a:r>
            <a:endParaRPr lang="en-US" altLang="it-IT" sz="1200" dirty="0"/>
          </a:p>
        </p:txBody>
      </p:sp>
    </p:spTree>
    <p:extLst>
      <p:ext uri="{BB962C8B-B14F-4D97-AF65-F5344CB8AC3E}">
        <p14:creationId xmlns:p14="http://schemas.microsoft.com/office/powerpoint/2010/main" val="59493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4138</TotalTime>
  <Words>5248</Words>
  <Application>Microsoft Office PowerPoint</Application>
  <PresentationFormat>On-screen Show (4:3)</PresentationFormat>
  <Paragraphs>390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307</cp:revision>
  <dcterms:created xsi:type="dcterms:W3CDTF">2016-10-18T10:02:39Z</dcterms:created>
  <dcterms:modified xsi:type="dcterms:W3CDTF">2023-05-19T19:26:14Z</dcterms:modified>
</cp:coreProperties>
</file>