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9" r:id="rId3"/>
    <p:sldId id="283" r:id="rId4"/>
    <p:sldId id="284" r:id="rId5"/>
    <p:sldId id="282" r:id="rId6"/>
    <p:sldId id="285" r:id="rId7"/>
    <p:sldId id="287" r:id="rId8"/>
    <p:sldId id="286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280" r:id="rId23"/>
    <p:sldId id="276" r:id="rId24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3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2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14.4.2023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>
                <a:solidFill>
                  <a:prstClr val="black"/>
                </a:solidFill>
              </a:rPr>
              <a:t>Levizja</a:t>
            </a:r>
            <a:r>
              <a:rPr lang="en-US" sz="2800" dirty="0">
                <a:solidFill>
                  <a:prstClr val="black"/>
                </a:solidFill>
              </a:rPr>
              <a:t> e lire e </a:t>
            </a:r>
            <a:r>
              <a:rPr lang="en-US" sz="2800" dirty="0" err="1">
                <a:solidFill>
                  <a:prstClr val="black"/>
                </a:solidFill>
              </a:rPr>
              <a:t>personave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dhe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sherbimeve</a:t>
            </a:r>
            <a:r>
              <a:rPr lang="en-US" sz="2800" dirty="0">
                <a:solidFill>
                  <a:prstClr val="black"/>
                </a:solidFill>
              </a:rPr>
              <a:t>.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>
                <a:solidFill>
                  <a:prstClr val="black"/>
                </a:solidFill>
              </a:rPr>
              <a:t>E </a:t>
            </a:r>
            <a:r>
              <a:rPr lang="en-US" sz="2800" dirty="0" err="1">
                <a:solidFill>
                  <a:prstClr val="black"/>
                </a:solidFill>
              </a:rPr>
              <a:t>drejta</a:t>
            </a:r>
            <a:r>
              <a:rPr lang="en-US" sz="2800" dirty="0">
                <a:solidFill>
                  <a:prstClr val="black"/>
                </a:solidFill>
              </a:rPr>
              <a:t> e </a:t>
            </a:r>
            <a:r>
              <a:rPr lang="en-US" sz="2800" dirty="0" err="1">
                <a:solidFill>
                  <a:prstClr val="black"/>
                </a:solidFill>
              </a:rPr>
              <a:t>vendosjes</a:t>
            </a:r>
            <a:r>
              <a:rPr lang="en-US" sz="2800" dirty="0">
                <a:solidFill>
                  <a:prstClr val="black"/>
                </a:solidFill>
              </a:rPr>
              <a:t>  </a:t>
            </a: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Levizja e lire e personave (VII</a:t>
            </a:r>
            <a:r>
              <a:rPr lang="de-DE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Liria e ofrimit te sherbimeve (VIII)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Drejta e Vendosjes (VIII)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27 Janar 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E drejta e vendosjes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E </a:t>
            </a:r>
            <a:r>
              <a:rPr lang="en-US" altLang="it-IT" sz="2000" dirty="0" err="1" smtClean="0"/>
              <a:t>drejta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vendosjes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dytesore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Qender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dytesore</a:t>
            </a:r>
            <a:r>
              <a:rPr lang="en-US" altLang="it-IT" sz="1600" dirty="0" smtClean="0"/>
              <a:t> pa </a:t>
            </a:r>
            <a:r>
              <a:rPr lang="en-US" altLang="it-IT" sz="1600" dirty="0" err="1" smtClean="0"/>
              <a:t>hequr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vendosja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shtetin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origjines</a:t>
            </a:r>
            <a:endParaRPr lang="en-US" altLang="it-IT" sz="1600" dirty="0" smtClean="0"/>
          </a:p>
          <a:p>
            <a:pPr lvl="1" algn="just"/>
            <a:r>
              <a:rPr lang="en-US" altLang="it-IT" sz="1600" dirty="0" smtClean="0"/>
              <a:t>Ne jurisprudence </a:t>
            </a:r>
            <a:r>
              <a:rPr lang="en-US" altLang="it-IT" sz="1600" dirty="0" err="1" smtClean="0"/>
              <a:t>percaktohet</a:t>
            </a:r>
            <a:r>
              <a:rPr lang="en-US" altLang="it-IT" sz="1600" dirty="0" smtClean="0"/>
              <a:t> se jo </a:t>
            </a:r>
            <a:r>
              <a:rPr lang="en-US" altLang="it-IT" sz="1600" dirty="0" err="1" smtClean="0"/>
              <a:t>gjithmone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ushtrimi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aktivitetit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vendin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origjines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detyrueshem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qellim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vendosjen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dytesore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Rasti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shoqerive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tregtare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smtClean="0"/>
              <a:t>C-212/97 </a:t>
            </a:r>
            <a:r>
              <a:rPr lang="en-US" altLang="it-IT" sz="800" dirty="0" err="1" smtClean="0"/>
              <a:t>Centros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20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29</a:t>
            </a:r>
          </a:p>
          <a:p>
            <a:pPr lvl="3" algn="just"/>
            <a:r>
              <a:rPr lang="en-US" altLang="it-IT" sz="800" dirty="0" smtClean="0"/>
              <a:t>C-66/18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. vs. </a:t>
            </a:r>
            <a:r>
              <a:rPr lang="en-US" altLang="it-IT" sz="800" dirty="0" err="1" smtClean="0"/>
              <a:t>Hungari</a:t>
            </a:r>
            <a:r>
              <a:rPr lang="en-US" altLang="it-IT" sz="800" dirty="0" smtClean="0"/>
              <a:t>  </a:t>
            </a:r>
            <a:r>
              <a:rPr lang="en-US" altLang="it-IT" sz="800" dirty="0" err="1" smtClean="0"/>
              <a:t>pikat</a:t>
            </a:r>
            <a:r>
              <a:rPr lang="en-US" altLang="it-IT" sz="800" dirty="0" smtClean="0"/>
              <a:t> 169-170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184 ne </a:t>
            </a:r>
            <a:r>
              <a:rPr lang="en-US" altLang="it-IT" sz="800" dirty="0" err="1" smtClean="0"/>
              <a:t>vijim</a:t>
            </a:r>
            <a:r>
              <a:rPr lang="en-US" altLang="it-IT" sz="800" dirty="0" smtClean="0"/>
              <a:t> </a:t>
            </a:r>
          </a:p>
          <a:p>
            <a:pPr lvl="4" algn="just"/>
            <a:r>
              <a:rPr lang="en-US" altLang="it-IT" sz="800" dirty="0" smtClean="0"/>
              <a:t>CEU </a:t>
            </a:r>
          </a:p>
          <a:p>
            <a:pPr algn="just"/>
            <a:r>
              <a:rPr lang="en-US" altLang="it-IT" sz="2000" dirty="0" err="1" smtClean="0"/>
              <a:t>Permbajtja</a:t>
            </a:r>
            <a:r>
              <a:rPr lang="en-US" altLang="it-IT" sz="2000" dirty="0" smtClean="0"/>
              <a:t> e se </a:t>
            </a:r>
            <a:r>
              <a:rPr lang="en-US" altLang="it-IT" sz="2000" dirty="0" err="1" smtClean="0"/>
              <a:t>drejtes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vendosjes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dytesore</a:t>
            </a:r>
            <a:endParaRPr lang="en-US" altLang="it-IT" sz="2000" dirty="0" smtClean="0"/>
          </a:p>
          <a:p>
            <a:pPr lvl="1" algn="just"/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hapur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qender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dyte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epr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profesionet</a:t>
            </a:r>
            <a:r>
              <a:rPr lang="en-US" altLang="it-IT" sz="1200" dirty="0" smtClean="0"/>
              <a:t> e lira. </a:t>
            </a:r>
            <a:r>
              <a:rPr lang="en-US" altLang="it-IT" sz="1200" dirty="0" err="1" smtClean="0"/>
              <a:t>Shiko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107/83 </a:t>
            </a:r>
            <a:r>
              <a:rPr lang="en-US" altLang="it-IT" sz="1200" dirty="0" err="1" smtClean="0"/>
              <a:t>Klopp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 ne </a:t>
            </a:r>
            <a:r>
              <a:rPr lang="en-US" altLang="it-IT" sz="1200" dirty="0" err="1" smtClean="0"/>
              <a:t>vendin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vendosja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dytesore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qendra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kryesore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aktivitetit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smtClean="0"/>
              <a:t>C-208/00 </a:t>
            </a:r>
            <a:r>
              <a:rPr lang="en-US" altLang="it-IT" sz="800" dirty="0" err="1" smtClean="0"/>
              <a:t>Uberseering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82</a:t>
            </a:r>
          </a:p>
          <a:p>
            <a:pPr lvl="3" algn="just"/>
            <a:r>
              <a:rPr lang="en-US" altLang="it-IT" sz="800" dirty="0" smtClean="0"/>
              <a:t>C-167/01  Inspire Art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143</a:t>
            </a:r>
          </a:p>
          <a:p>
            <a:pPr lvl="1" algn="just"/>
            <a:r>
              <a:rPr lang="en-US" altLang="it-IT" sz="1600" dirty="0" err="1" smtClean="0"/>
              <a:t>Parimi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trajtimit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barabarte</a:t>
            </a:r>
            <a:r>
              <a:rPr lang="en-US" altLang="it-IT" sz="1600" dirty="0" smtClean="0"/>
              <a:t>)</a:t>
            </a:r>
          </a:p>
          <a:p>
            <a:pPr lvl="2" algn="just"/>
            <a:r>
              <a:rPr lang="en-US" altLang="it-IT" sz="1200" dirty="0" err="1" smtClean="0"/>
              <a:t>Trajtim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barabarte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ato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shtetin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prites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dytesore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seline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kryesore</a:t>
            </a:r>
            <a:endParaRPr lang="en-US" altLang="it-IT" sz="1200" dirty="0" smtClean="0"/>
          </a:p>
          <a:p>
            <a:pPr lvl="3" algn="just"/>
            <a:r>
              <a:rPr lang="en-US" altLang="it-IT" sz="800" dirty="0" smtClean="0"/>
              <a:t>C-330/91 Commerzbank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13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15</a:t>
            </a:r>
          </a:p>
          <a:p>
            <a:pPr lvl="3" algn="just"/>
            <a:r>
              <a:rPr lang="en-US" altLang="it-IT" sz="800" dirty="0" smtClean="0"/>
              <a:t>C-307/97 Saint-Gobain</a:t>
            </a:r>
          </a:p>
          <a:p>
            <a:pPr lvl="2" algn="just"/>
            <a:endParaRPr lang="en-US" altLang="it-IT" sz="1200" dirty="0" smtClean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406720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Ofrimi i sherbimeve ne regjim te lire 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Liria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ofrimit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sherbimeve</a:t>
            </a:r>
            <a:endParaRPr lang="en-US" altLang="it-IT" sz="2000" dirty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56 “Brenda </a:t>
            </a:r>
            <a:r>
              <a:rPr lang="en-US" altLang="it-IT" sz="1600" dirty="0" err="1"/>
              <a:t>kuadrit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dispozitave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parashikuara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poshtë,ndalohen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kufizimet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lirinë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ofrimit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të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shërbimeve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brenda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Bashkimit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lidhur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shtetasit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Shteteve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Anëtare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cilët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janë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vendosur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një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Anëtar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është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ndryshëm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nga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personit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cilin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ofrohen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shërbimet</a:t>
            </a:r>
            <a:r>
              <a:rPr lang="en-US" altLang="it-IT" sz="1600" dirty="0" smtClean="0"/>
              <a:t>”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</a:t>
            </a:r>
            <a:r>
              <a:rPr lang="en-US" altLang="it-IT" sz="1600" dirty="0"/>
              <a:t>57.3 “Pa </a:t>
            </a:r>
            <a:r>
              <a:rPr lang="en-US" altLang="it-IT" sz="1600" dirty="0" err="1"/>
              <a:t>cenuar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dispozitat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Kreut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lidhur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drejtën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vendosjes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personi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ofron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shërbime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ta </a:t>
            </a:r>
            <a:r>
              <a:rPr lang="en-US" altLang="it-IT" sz="1600" dirty="0" err="1" smtClean="0"/>
              <a:t>bërë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një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gjë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tillë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mund</a:t>
            </a:r>
            <a:r>
              <a:rPr lang="en-US" altLang="it-IT" sz="1600" dirty="0"/>
              <a:t> ta </a:t>
            </a:r>
            <a:r>
              <a:rPr lang="en-US" altLang="it-IT" sz="1600" dirty="0" err="1"/>
              <a:t>ndjekë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aktivitetin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tij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përkohësisht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</a:t>
            </a:r>
            <a:r>
              <a:rPr lang="en-US" altLang="it-IT" sz="1600" dirty="0"/>
              <a:t> </a:t>
            </a:r>
            <a:r>
              <a:rPr lang="en-US" altLang="it-IT" sz="1600" dirty="0" err="1"/>
              <a:t>ofrohet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shërbimi</a:t>
            </a:r>
            <a:r>
              <a:rPr lang="en-US" altLang="it-IT" sz="1600" dirty="0" smtClean="0"/>
              <a:t>, me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njëjtat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kushte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ato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ky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vendos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shtetasit</a:t>
            </a:r>
            <a:r>
              <a:rPr lang="en-US" altLang="it-IT" sz="1600" dirty="0"/>
              <a:t> e </a:t>
            </a:r>
            <a:r>
              <a:rPr lang="en-US" altLang="it-IT" sz="1600" dirty="0" err="1" smtClean="0"/>
              <a:t>tij</a:t>
            </a:r>
            <a:r>
              <a:rPr lang="en-US" altLang="it-IT" sz="1600" dirty="0" smtClean="0"/>
              <a:t>”</a:t>
            </a:r>
          </a:p>
          <a:p>
            <a:pPr algn="just"/>
            <a:r>
              <a:rPr lang="en-US" altLang="it-IT" sz="2000" dirty="0" err="1" smtClean="0"/>
              <a:t>Permbajtja</a:t>
            </a:r>
            <a:endParaRPr lang="en-US" altLang="it-IT" sz="2000" dirty="0" smtClean="0"/>
          </a:p>
          <a:p>
            <a:pPr lvl="1" algn="just"/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ushtrimit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perkohshem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pa u </a:t>
            </a:r>
            <a:r>
              <a:rPr lang="en-US" altLang="it-IT" sz="1200" dirty="0" err="1" smtClean="0"/>
              <a:t>spostuar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rezidences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smtClean="0"/>
              <a:t>C-60/00 Carpenter</a:t>
            </a:r>
          </a:p>
          <a:p>
            <a:pPr lvl="2" algn="just"/>
            <a:r>
              <a:rPr lang="en-US" altLang="it-IT" sz="1200" dirty="0" err="1" smtClean="0"/>
              <a:t>Ndalimi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klausolave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kombesise</a:t>
            </a:r>
            <a:endParaRPr lang="en-US" altLang="it-IT" sz="1200" dirty="0" smtClean="0"/>
          </a:p>
          <a:p>
            <a:pPr lvl="3" algn="just"/>
            <a:r>
              <a:rPr lang="en-US" altLang="it-IT" sz="800" dirty="0" smtClean="0"/>
              <a:t>C-114/97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 vs. </a:t>
            </a:r>
            <a:r>
              <a:rPr lang="en-US" altLang="it-IT" sz="800" dirty="0" err="1" smtClean="0"/>
              <a:t>Spanje</a:t>
            </a:r>
            <a:endParaRPr lang="en-US" altLang="it-IT" sz="800" dirty="0" smtClean="0"/>
          </a:p>
          <a:p>
            <a:pPr lvl="2" algn="just"/>
            <a:r>
              <a:rPr lang="en-US" altLang="it-IT" sz="1200" dirty="0" err="1" smtClean="0"/>
              <a:t>Ndalimi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klausolave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rezidences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vendosjes</a:t>
            </a:r>
            <a:endParaRPr lang="en-US" altLang="it-IT" sz="1200" dirty="0" smtClean="0"/>
          </a:p>
          <a:p>
            <a:pPr lvl="3" algn="just"/>
            <a:r>
              <a:rPr lang="en-US" altLang="it-IT" sz="800" dirty="0" err="1" smtClean="0"/>
              <a:t>Ceshtja</a:t>
            </a:r>
            <a:r>
              <a:rPr lang="en-US" altLang="it-IT" sz="800" dirty="0" smtClean="0"/>
              <a:t> 205/84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. vs. </a:t>
            </a:r>
            <a:r>
              <a:rPr lang="en-US" altLang="it-IT" sz="800" dirty="0" err="1" smtClean="0"/>
              <a:t>Gjermani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52 – 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lejohej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lloj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kerkesash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vendosjes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vetem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provohet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eshte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kusht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nevojshem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arritur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interes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pergjithshem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shtetit</a:t>
            </a:r>
            <a:r>
              <a:rPr lang="en-US" altLang="it-IT" sz="800" dirty="0" smtClean="0"/>
              <a:t> – </a:t>
            </a:r>
            <a:r>
              <a:rPr lang="en-US" altLang="it-IT" sz="800" dirty="0" err="1" smtClean="0"/>
              <a:t>asnjehere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aplikuar</a:t>
            </a:r>
            <a:endParaRPr lang="en-US" altLang="it-IT" sz="800" dirty="0" smtClean="0"/>
          </a:p>
          <a:p>
            <a:pPr lvl="3" algn="just"/>
            <a:r>
              <a:rPr lang="en-US" altLang="it-IT" sz="800" dirty="0" smtClean="0"/>
              <a:t>C-222/95 </a:t>
            </a:r>
            <a:r>
              <a:rPr lang="en-US" altLang="it-IT" sz="800" dirty="0" err="1" smtClean="0"/>
              <a:t>Parodi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31</a:t>
            </a:r>
          </a:p>
          <a:p>
            <a:pPr lvl="2" algn="just"/>
            <a:r>
              <a:rPr lang="en-US" altLang="it-IT" sz="1200" dirty="0" err="1" smtClean="0"/>
              <a:t>Ndalimi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klausolave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kerkojne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regjistrim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regjistrat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kombetare</a:t>
            </a:r>
            <a:endParaRPr lang="en-US" altLang="it-IT" sz="1200" dirty="0" smtClean="0"/>
          </a:p>
          <a:p>
            <a:pPr lvl="3" algn="just"/>
            <a:r>
              <a:rPr lang="en-US" altLang="it-IT" sz="800" dirty="0" smtClean="0"/>
              <a:t>C-58/98</a:t>
            </a:r>
          </a:p>
          <a:p>
            <a:pPr lvl="1" algn="just"/>
            <a:r>
              <a:rPr lang="en-US" altLang="it-IT" sz="1600" dirty="0" err="1" smtClean="0"/>
              <a:t>Parimi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trajtimit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barabarte</a:t>
            </a:r>
            <a:r>
              <a:rPr lang="en-US" altLang="it-IT" sz="1600" dirty="0" smtClean="0"/>
              <a:t>) – </a:t>
            </a:r>
            <a:r>
              <a:rPr lang="en-US" altLang="it-IT" sz="1600" dirty="0" err="1" smtClean="0"/>
              <a:t>kushtet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kerkuara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ushtrimin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aktiviteti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njesoj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qytetaret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Ndalimi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diskriminimit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baza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kombesie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ndalime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aftesimin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profesional</a:t>
            </a:r>
            <a:endParaRPr lang="en-US" altLang="it-IT" sz="1200" dirty="0" smtClean="0"/>
          </a:p>
          <a:p>
            <a:pPr lvl="3" algn="just"/>
            <a:r>
              <a:rPr lang="en-US" altLang="it-IT" sz="800" dirty="0" smtClean="0"/>
              <a:t>C-154/89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. vs. France </a:t>
            </a:r>
          </a:p>
        </p:txBody>
      </p:sp>
    </p:spTree>
    <p:extLst>
      <p:ext uri="{BB962C8B-B14F-4D97-AF65-F5344CB8AC3E}">
        <p14:creationId xmlns:p14="http://schemas.microsoft.com/office/powerpoint/2010/main" val="325769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Ofrimi i sherbimeve ne regjim te lire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Ndalimi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diskriminimit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baza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kombesie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Diskriminim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direkt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Raste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rralla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smtClean="0"/>
              <a:t>C-20/92 Hubbard – </a:t>
            </a:r>
            <a:r>
              <a:rPr lang="en-US" altLang="it-IT" sz="1200" dirty="0" err="1" smtClean="0"/>
              <a:t>avokat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anglez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do </a:t>
            </a:r>
            <a:r>
              <a:rPr lang="en-US" altLang="it-IT" sz="1200" dirty="0" err="1" smtClean="0"/>
              <a:t>ushtronte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Gjermani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qytetar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huaj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derdhte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garanci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praprake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err="1" smtClean="0"/>
              <a:t>Diskriminim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indirekt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Objekt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vendimeve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duke </a:t>
            </a:r>
            <a:r>
              <a:rPr lang="en-US" altLang="it-IT" sz="1200" dirty="0" err="1" smtClean="0"/>
              <a:t>marre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spunto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152/73 </a:t>
            </a:r>
            <a:r>
              <a:rPr lang="en-US" altLang="it-IT" sz="1200" dirty="0" err="1" smtClean="0"/>
              <a:t>Sotgiu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levizjen</a:t>
            </a:r>
            <a:r>
              <a:rPr lang="en-US" altLang="it-IT" sz="1200" dirty="0" smtClean="0"/>
              <a:t> e lire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punetoreve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Shiko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Ceshtjet</a:t>
            </a:r>
            <a:r>
              <a:rPr lang="en-US" altLang="it-IT" sz="1200" dirty="0" smtClean="0"/>
              <a:t> 62 e 63/81 </a:t>
            </a:r>
            <a:r>
              <a:rPr lang="en-US" altLang="it-IT" sz="1200" dirty="0" err="1" smtClean="0"/>
              <a:t>Seco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8 – </a:t>
            </a:r>
            <a:r>
              <a:rPr lang="en-US" altLang="it-IT" sz="1200" dirty="0" err="1" smtClean="0"/>
              <a:t>cdo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lloj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diskriminimi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kamufluar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bazuar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kritere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asnjanese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prodhon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rezultat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diskriminimi</a:t>
            </a:r>
            <a:endParaRPr lang="en-US" altLang="it-IT" sz="1200" dirty="0" smtClean="0"/>
          </a:p>
          <a:p>
            <a:pPr lvl="2" algn="just"/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rastin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ofrimit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koncepti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lirise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vendosjes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konsiderohen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penguese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normat</a:t>
            </a:r>
            <a:r>
              <a:rPr lang="en-US" altLang="it-IT" sz="1200" dirty="0" smtClean="0"/>
              <a:t> pa </a:t>
            </a:r>
            <a:r>
              <a:rPr lang="en-US" altLang="it-IT" sz="1200" dirty="0" err="1" smtClean="0"/>
              <a:t>perjashtim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aplikueshme</a:t>
            </a:r>
            <a:endParaRPr lang="en-US" altLang="it-IT" sz="1200" dirty="0" smtClean="0"/>
          </a:p>
          <a:p>
            <a:pPr algn="just"/>
            <a:r>
              <a:rPr lang="en-US" altLang="it-IT" sz="2000" dirty="0" err="1" smtClean="0"/>
              <a:t>Llojet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diskriminimit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indirekt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Diskriminim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baze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vendosur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ofruesi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Trajtim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diferencuar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baze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jo ne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Raste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smtClean="0"/>
              <a:t>C-154/89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 vs. France – </a:t>
            </a:r>
            <a:r>
              <a:rPr lang="en-US" altLang="it-IT" sz="800" dirty="0" err="1" smtClean="0"/>
              <a:t>kufizime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nr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vizitash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mjeket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vendosur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jashte</a:t>
            </a:r>
            <a:r>
              <a:rPr lang="en-US" altLang="it-IT" sz="800" dirty="0" smtClean="0"/>
              <a:t> France</a:t>
            </a:r>
          </a:p>
          <a:p>
            <a:pPr lvl="3" algn="just"/>
            <a:r>
              <a:rPr lang="en-US" altLang="it-IT" sz="800" dirty="0" err="1" smtClean="0"/>
              <a:t>Ceshtja</a:t>
            </a:r>
            <a:r>
              <a:rPr lang="en-US" altLang="it-IT" sz="800" dirty="0" smtClean="0"/>
              <a:t> 3/88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. vs. </a:t>
            </a:r>
            <a:r>
              <a:rPr lang="en-US" altLang="it-IT" sz="800" dirty="0" err="1" smtClean="0"/>
              <a:t>Itali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9 – </a:t>
            </a:r>
            <a:r>
              <a:rPr lang="en-US" altLang="it-IT" sz="800" dirty="0" err="1" smtClean="0"/>
              <a:t>kufizimi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furnizimit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sisteme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informatike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administraten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vetem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ndermarrjet</a:t>
            </a:r>
            <a:r>
              <a:rPr lang="en-US" altLang="it-IT" sz="800" dirty="0"/>
              <a:t> </a:t>
            </a:r>
            <a:r>
              <a:rPr lang="en-US" altLang="it-IT" sz="800" dirty="0" err="1" smtClean="0"/>
              <a:t>publike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kapital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maxhorance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shteteror</a:t>
            </a:r>
            <a:r>
              <a:rPr lang="en-US" altLang="it-IT" sz="800" dirty="0" smtClean="0"/>
              <a:t> </a:t>
            </a:r>
          </a:p>
          <a:p>
            <a:pPr lvl="3" algn="just"/>
            <a:r>
              <a:rPr lang="en-US" altLang="it-IT" sz="800" dirty="0" smtClean="0"/>
              <a:t>C-290/04 Scorpio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43</a:t>
            </a:r>
          </a:p>
          <a:p>
            <a:pPr lvl="3" algn="just"/>
            <a:r>
              <a:rPr lang="en-US" altLang="it-IT" sz="800" dirty="0" smtClean="0"/>
              <a:t>C-49/16 </a:t>
            </a:r>
            <a:r>
              <a:rPr lang="en-US" altLang="it-IT" sz="800" dirty="0" err="1" smtClean="0"/>
              <a:t>Unibet</a:t>
            </a:r>
            <a:r>
              <a:rPr lang="en-US" altLang="it-IT" sz="800" dirty="0" smtClean="0"/>
              <a:t> International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44</a:t>
            </a:r>
          </a:p>
          <a:p>
            <a:pPr lvl="1" algn="just"/>
            <a:r>
              <a:rPr lang="en-US" altLang="it-IT" sz="1600" dirty="0" err="1" smtClean="0"/>
              <a:t>Diskriminimi</a:t>
            </a:r>
            <a:r>
              <a:rPr lang="en-US" altLang="it-IT" sz="1600" dirty="0" smtClean="0"/>
              <a:t> material</a:t>
            </a:r>
          </a:p>
          <a:p>
            <a:pPr lvl="2" algn="just"/>
            <a:r>
              <a:rPr lang="en-US" altLang="it-IT" sz="1200" dirty="0" smtClean="0"/>
              <a:t>C-341/05 Laval – 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aplikimin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kontrates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kollektive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suedeze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punetoreve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ofrim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lire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megjithese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kishin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kontratat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nenshkruara</a:t>
            </a:r>
            <a:endParaRPr lang="en-US" altLang="it-IT" sz="1200" dirty="0"/>
          </a:p>
          <a:p>
            <a:pPr lvl="1" algn="just"/>
            <a:r>
              <a:rPr lang="en-US" altLang="it-IT" sz="1600" dirty="0" err="1" smtClean="0"/>
              <a:t>Diskriminimi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baze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kryer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</a:t>
            </a:r>
            <a:endParaRPr lang="en-US" altLang="it-IT" sz="1600" dirty="0" smtClean="0"/>
          </a:p>
          <a:p>
            <a:pPr lvl="2" algn="just"/>
            <a:r>
              <a:rPr lang="en-US" altLang="it-IT" sz="1200" dirty="0" smtClean="0"/>
              <a:t>Kur </a:t>
            </a:r>
            <a:r>
              <a:rPr lang="en-US" altLang="it-IT" sz="1200" dirty="0" err="1" smtClean="0"/>
              <a:t>jepen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favorshme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kryhet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fjale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smtClean="0"/>
              <a:t>C-204/90 Bachmann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9</a:t>
            </a:r>
          </a:p>
          <a:p>
            <a:pPr lvl="1" algn="just"/>
            <a:endParaRPr lang="en-US" altLang="it-IT" sz="1600" dirty="0" smtClean="0"/>
          </a:p>
          <a:p>
            <a:pPr lvl="3" algn="just"/>
            <a:endParaRPr lang="en-US" altLang="it-IT" sz="800" dirty="0" smtClean="0"/>
          </a:p>
        </p:txBody>
      </p:sp>
    </p:spTree>
    <p:extLst>
      <p:ext uri="{BB962C8B-B14F-4D97-AF65-F5344CB8AC3E}">
        <p14:creationId xmlns:p14="http://schemas.microsoft.com/office/powerpoint/2010/main" val="92145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Ofrimi i sherbimeve ne regjim te lire III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79512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Justifikime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lejimin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diskriminimit</a:t>
            </a:r>
            <a:endParaRPr lang="en-US" altLang="it-IT" sz="2000" dirty="0" smtClean="0"/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kushte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objektive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jo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kombesine</a:t>
            </a:r>
            <a:endParaRPr lang="en-US" altLang="it-IT" sz="1600" dirty="0" smtClean="0"/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baze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kriterit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proporcionalitetit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Raste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GjD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Nevoja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mbrojtur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koherencen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sistemit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fiskal</a:t>
            </a:r>
            <a:endParaRPr lang="en-US" altLang="it-IT" sz="1200" dirty="0" smtClean="0"/>
          </a:p>
          <a:p>
            <a:pPr lvl="3" algn="just"/>
            <a:r>
              <a:rPr lang="en-US" altLang="it-IT" sz="800" dirty="0" smtClean="0"/>
              <a:t>C-204/90 Bachmann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21</a:t>
            </a:r>
          </a:p>
          <a:p>
            <a:pPr lvl="2" algn="just"/>
            <a:r>
              <a:rPr lang="en-US" altLang="it-IT" sz="1200" dirty="0" err="1" smtClean="0"/>
              <a:t>Ruajtja</a:t>
            </a:r>
            <a:r>
              <a:rPr lang="en-US" altLang="it-IT" sz="1200" dirty="0" smtClean="0"/>
              <a:t> e   </a:t>
            </a:r>
            <a:r>
              <a:rPr lang="en-US" altLang="it-IT" sz="1200" dirty="0" err="1" smtClean="0"/>
              <a:t>e</a:t>
            </a:r>
            <a:r>
              <a:rPr lang="es-ES" altLang="it-IT" sz="1200" dirty="0" err="1" smtClean="0"/>
              <a:t>kuilibrit</a:t>
            </a:r>
            <a:r>
              <a:rPr lang="es-ES" altLang="it-IT" sz="1200" dirty="0" smtClean="0"/>
              <a:t> </a:t>
            </a:r>
            <a:r>
              <a:rPr lang="es-ES" altLang="it-IT" sz="1200" dirty="0"/>
              <a:t>financiar te </a:t>
            </a:r>
            <a:r>
              <a:rPr lang="es-ES" altLang="it-IT" sz="1200" dirty="0" err="1"/>
              <a:t>sistemit</a:t>
            </a:r>
            <a:r>
              <a:rPr lang="es-ES" altLang="it-IT" sz="1200" dirty="0"/>
              <a:t> </a:t>
            </a:r>
            <a:r>
              <a:rPr lang="es-ES" altLang="it-IT" sz="1200" dirty="0" err="1"/>
              <a:t>kombetar</a:t>
            </a:r>
            <a:r>
              <a:rPr lang="es-ES" altLang="it-IT" sz="1200" dirty="0"/>
              <a:t> te </a:t>
            </a:r>
            <a:r>
              <a:rPr lang="es-ES" altLang="it-IT" sz="1200" dirty="0" err="1"/>
              <a:t>asistences</a:t>
            </a:r>
            <a:r>
              <a:rPr lang="es-ES" altLang="it-IT" sz="1200" dirty="0"/>
              <a:t> </a:t>
            </a:r>
            <a:r>
              <a:rPr lang="es-ES" altLang="it-IT" sz="1200" dirty="0" err="1" smtClean="0"/>
              <a:t>mjekesore</a:t>
            </a:r>
            <a:endParaRPr lang="es-ES" altLang="it-IT" sz="1200" dirty="0" smtClean="0"/>
          </a:p>
          <a:p>
            <a:pPr lvl="3" algn="just"/>
            <a:r>
              <a:rPr lang="es-ES" altLang="it-IT" sz="800" dirty="0" smtClean="0"/>
              <a:t>C-372/04 Watts </a:t>
            </a:r>
            <a:r>
              <a:rPr lang="es-ES" altLang="it-IT" sz="800" dirty="0" err="1" smtClean="0"/>
              <a:t>pika</a:t>
            </a:r>
            <a:r>
              <a:rPr lang="es-ES" altLang="it-IT" sz="800" dirty="0" smtClean="0"/>
              <a:t> 103</a:t>
            </a:r>
          </a:p>
          <a:p>
            <a:pPr lvl="3" algn="just"/>
            <a:endParaRPr lang="en-US" altLang="it-IT" sz="100" dirty="0" smtClean="0"/>
          </a:p>
        </p:txBody>
      </p:sp>
    </p:spTree>
    <p:extLst>
      <p:ext uri="{BB962C8B-B14F-4D97-AF65-F5344CB8AC3E}">
        <p14:creationId xmlns:p14="http://schemas.microsoft.com/office/powerpoint/2010/main" val="293743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Kufizimet jodiskriminuese per te drejten e vendosjes dhe lirine e ofrimit te sherbimeve 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79512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600" dirty="0" err="1" smtClean="0"/>
              <a:t>Lejohen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kufizimet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lirine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ofrimit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vendosjes</a:t>
            </a:r>
            <a:endParaRPr lang="en-US" altLang="it-IT" sz="1600" dirty="0" smtClean="0"/>
          </a:p>
          <a:p>
            <a:pPr lvl="1" algn="just"/>
            <a:r>
              <a:rPr lang="en-US" altLang="it-IT" sz="1100" dirty="0" err="1" smtClean="0"/>
              <a:t>GjD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ka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pranuar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kufizimet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nga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normativa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aplikuar</a:t>
            </a:r>
            <a:r>
              <a:rPr lang="en-US" altLang="it-IT" sz="1100" dirty="0" smtClean="0"/>
              <a:t> ne </a:t>
            </a:r>
            <a:r>
              <a:rPr lang="en-US" altLang="it-IT" sz="1100" dirty="0" err="1" smtClean="0"/>
              <a:t>menyre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padalluar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1800" dirty="0" err="1" smtClean="0"/>
              <a:t>Liria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ofrimit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sherbimeve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percakton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ne C-76/90 Sager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12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56 jo </a:t>
            </a:r>
            <a:r>
              <a:rPr lang="en-US" altLang="it-IT" sz="1400" dirty="0" err="1" smtClean="0"/>
              <a:t>vetem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ndalon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diskriminimin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heqjen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cdo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kufizimi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aplikohet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menyre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padalluar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cdo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ofruesi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sherbimesh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kur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tille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ndalon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pengon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aktivietitin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operatorit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vendosur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tjeter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menyre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ligjshme</a:t>
            </a:r>
            <a:endParaRPr lang="en-US" altLang="it-IT" sz="1400" dirty="0" smtClean="0"/>
          </a:p>
          <a:p>
            <a:pPr lvl="2" algn="just"/>
            <a:r>
              <a:rPr lang="en-US" altLang="it-IT" sz="1200" dirty="0" err="1" smtClean="0"/>
              <a:t>Konsolidimi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percaktimeve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vendimin</a:t>
            </a:r>
            <a:r>
              <a:rPr lang="en-US" altLang="it-IT" sz="1200" dirty="0" smtClean="0"/>
              <a:t> Webb </a:t>
            </a:r>
          </a:p>
          <a:p>
            <a:pPr lvl="2" algn="just"/>
            <a:r>
              <a:rPr lang="en-US" altLang="it-IT" sz="1200" dirty="0" err="1" smtClean="0"/>
              <a:t>Pikat</a:t>
            </a:r>
            <a:r>
              <a:rPr lang="en-US" altLang="it-IT" sz="1200" dirty="0" smtClean="0"/>
              <a:t> 14, 16 e 17</a:t>
            </a:r>
          </a:p>
          <a:p>
            <a:pPr lvl="1" algn="just"/>
            <a:r>
              <a:rPr lang="en-US" altLang="it-IT" sz="1600" dirty="0" err="1" smtClean="0"/>
              <a:t>Ceshtja</a:t>
            </a:r>
            <a:r>
              <a:rPr lang="en-US" altLang="it-IT" sz="1600" dirty="0" smtClean="0"/>
              <a:t> 279/80 Webb </a:t>
            </a:r>
            <a:r>
              <a:rPr lang="en-US" altLang="it-IT" sz="1600" dirty="0" err="1" smtClean="0"/>
              <a:t>pikat</a:t>
            </a:r>
            <a:r>
              <a:rPr lang="en-US" altLang="it-IT" sz="1600" dirty="0" smtClean="0"/>
              <a:t> 16, 17 e 19</a:t>
            </a:r>
          </a:p>
          <a:p>
            <a:pPr lvl="2" algn="just"/>
            <a:r>
              <a:rPr lang="en-US" altLang="it-IT" sz="1200" dirty="0" err="1" smtClean="0"/>
              <a:t>Subjekt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Britania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do </a:t>
            </a:r>
            <a:r>
              <a:rPr lang="en-US" altLang="it-IT" sz="1200" dirty="0" err="1" smtClean="0"/>
              <a:t>ofronte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Holande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legjislacioni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fundit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kerkonte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autorizim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ri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Kerkesa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autorizim</a:t>
            </a:r>
            <a:r>
              <a:rPr lang="en-US" altLang="it-IT" sz="1200" dirty="0" smtClean="0"/>
              <a:t> do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jete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ligjshme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sepse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interes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pergjithshem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parasysh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keto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interesa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permbushen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dokumentacioni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kerkuar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origjines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operatorit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Analiza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vendimit</a:t>
            </a:r>
            <a:endParaRPr lang="en-US" altLang="it-IT" sz="1200" dirty="0" smtClean="0"/>
          </a:p>
          <a:p>
            <a:pPr lvl="3" algn="just"/>
            <a:r>
              <a:rPr lang="en-US" altLang="it-IT" sz="800" dirty="0" err="1" smtClean="0"/>
              <a:t>Edhe</a:t>
            </a:r>
            <a:r>
              <a:rPr lang="en-US" altLang="it-IT" sz="800" dirty="0" smtClean="0"/>
              <a:t> normative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aplikohet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</a:t>
            </a:r>
            <a:r>
              <a:rPr lang="en-US" altLang="it-IT" sz="800" dirty="0" smtClean="0"/>
              <a:t> pa </a:t>
            </a:r>
            <a:r>
              <a:rPr lang="en-US" altLang="it-IT" sz="800" dirty="0" err="1" smtClean="0"/>
              <a:t>diskriminimi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menyre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padalluar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gjitheve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perbeje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kufizim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lirise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ofrimit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sherbimeve</a:t>
            </a:r>
            <a:r>
              <a:rPr lang="en-US" altLang="it-IT" sz="800" dirty="0" smtClean="0"/>
              <a:t> </a:t>
            </a:r>
          </a:p>
          <a:p>
            <a:pPr lvl="3" algn="just"/>
            <a:r>
              <a:rPr lang="en-US" altLang="it-IT" sz="800" dirty="0" err="1" smtClean="0"/>
              <a:t>Ky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kufizim</a:t>
            </a:r>
            <a:r>
              <a:rPr lang="en-US" altLang="it-IT" sz="800" dirty="0" smtClean="0"/>
              <a:t> del </a:t>
            </a:r>
            <a:r>
              <a:rPr lang="en-US" altLang="it-IT" sz="800" dirty="0" err="1" smtClean="0"/>
              <a:t>jashte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fushes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nenit</a:t>
            </a:r>
            <a:r>
              <a:rPr lang="en-US" altLang="it-IT" sz="800" dirty="0" smtClean="0"/>
              <a:t> 56 ne </a:t>
            </a:r>
            <a:r>
              <a:rPr lang="en-US" altLang="it-IT" sz="800" dirty="0" err="1" smtClean="0"/>
              <a:t>lidhje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ndalimin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perligjur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interes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</a:t>
            </a:r>
            <a:endParaRPr lang="en-US" altLang="it-IT" sz="800" dirty="0" smtClean="0"/>
          </a:p>
          <a:p>
            <a:pPr lvl="3" algn="just"/>
            <a:r>
              <a:rPr lang="en-US" altLang="it-IT" sz="800" dirty="0" err="1" smtClean="0"/>
              <a:t>Duhet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parenese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ky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interes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permbushur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normative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nenshtrohet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ofruesi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sherbimit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Shtetin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origjines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1200" dirty="0" smtClean="0"/>
              <a:t>Do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diskriminim</a:t>
            </a:r>
            <a:r>
              <a:rPr lang="en-US" altLang="it-IT" sz="1200" dirty="0" smtClean="0"/>
              <a:t> material</a:t>
            </a:r>
          </a:p>
          <a:p>
            <a:pPr lvl="2" algn="just"/>
            <a:r>
              <a:rPr lang="en-US" altLang="it-IT" sz="1200" dirty="0" err="1" smtClean="0"/>
              <a:t>Disavantazhi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rregullimit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legjislacioni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dyfishte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do </a:t>
            </a:r>
            <a:r>
              <a:rPr lang="en-US" altLang="it-IT" sz="1200" dirty="0" err="1" smtClean="0"/>
              <a:t>mbahej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parasysh</a:t>
            </a:r>
            <a:r>
              <a:rPr lang="en-US" altLang="it-IT" sz="1200" dirty="0" smtClean="0"/>
              <a:t> normative </a:t>
            </a:r>
            <a:r>
              <a:rPr lang="en-US" altLang="it-IT" sz="1200" dirty="0" err="1" smtClean="0"/>
              <a:t>analoge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shtetin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origjines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Testi</a:t>
            </a:r>
            <a:r>
              <a:rPr lang="en-US" altLang="it-IT" sz="1600" dirty="0" smtClean="0"/>
              <a:t> Webb – per </a:t>
            </a:r>
            <a:r>
              <a:rPr lang="en-US" altLang="it-IT" sz="1600" dirty="0" err="1" smtClean="0"/>
              <a:t>normat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aplikueshme</a:t>
            </a:r>
            <a:r>
              <a:rPr lang="en-US" altLang="it-IT" sz="1600" dirty="0" smtClean="0"/>
              <a:t> pa </a:t>
            </a:r>
            <a:r>
              <a:rPr lang="en-US" altLang="it-IT" sz="1600" dirty="0" err="1" smtClean="0"/>
              <a:t>dallim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Normativa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aplikohet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menyre</a:t>
            </a:r>
            <a:r>
              <a:rPr lang="en-US" altLang="it-IT" sz="1200" dirty="0" smtClean="0"/>
              <a:t> jo </a:t>
            </a:r>
            <a:r>
              <a:rPr lang="en-US" altLang="it-IT" sz="1200" dirty="0" err="1" smtClean="0"/>
              <a:t>diskriminuese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jete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justifikur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arsye</a:t>
            </a:r>
            <a:r>
              <a:rPr lang="en-US" altLang="it-IT" sz="1200" dirty="0" smtClean="0"/>
              <a:t> imperative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interest </a:t>
            </a:r>
            <a:r>
              <a:rPr lang="en-US" altLang="it-IT" sz="1200" dirty="0" err="1" smtClean="0"/>
              <a:t>publik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jete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mjaftueshme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arritur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qellimin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kerkon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ndjeke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shkoje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larg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sesa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nevojshme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arritur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qellimin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verifikohet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interesi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pergjithshem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tuteluar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normavia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origjines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operatori</a:t>
            </a:r>
            <a:r>
              <a:rPr lang="en-US" altLang="it-IT" sz="1200" dirty="0" smtClean="0"/>
              <a:t> – C-3/95 </a:t>
            </a:r>
            <a:r>
              <a:rPr lang="en-US" altLang="it-IT" sz="1200" dirty="0" err="1" smtClean="0"/>
              <a:t>Reiseburo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Broede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28</a:t>
            </a:r>
          </a:p>
          <a:p>
            <a:pPr lvl="2" algn="just"/>
            <a:endParaRPr lang="en-US" altLang="it-IT" sz="1200" dirty="0" smtClean="0"/>
          </a:p>
          <a:p>
            <a:pPr algn="just"/>
            <a:endParaRPr lang="en-US" altLang="it-IT" sz="100" dirty="0" smtClean="0"/>
          </a:p>
        </p:txBody>
      </p:sp>
    </p:spTree>
    <p:extLst>
      <p:ext uri="{BB962C8B-B14F-4D97-AF65-F5344CB8AC3E}">
        <p14:creationId xmlns:p14="http://schemas.microsoft.com/office/powerpoint/2010/main" val="115767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Kufizimet jodiskriminuese per te drejten e vendosjes dhe lirine e ofrimit te sherbimeve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79512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E </a:t>
            </a:r>
            <a:r>
              <a:rPr lang="en-US" altLang="it-IT" sz="2000" dirty="0" err="1" smtClean="0"/>
              <a:t>Drejta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vendosjes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percakton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kjo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pengohet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normat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aplikohen</a:t>
            </a:r>
            <a:r>
              <a:rPr lang="en-US" altLang="it-IT" sz="1400" dirty="0" smtClean="0"/>
              <a:t> pa </a:t>
            </a:r>
            <a:r>
              <a:rPr lang="en-US" altLang="it-IT" sz="1400" dirty="0" err="1" smtClean="0"/>
              <a:t>dallim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</a:t>
            </a:r>
            <a:endParaRPr lang="en-US" altLang="it-IT" sz="1400" dirty="0" smtClean="0"/>
          </a:p>
          <a:p>
            <a:pPr lvl="1" algn="just"/>
            <a:r>
              <a:rPr lang="en-US" altLang="it-IT" sz="1400" dirty="0" smtClean="0"/>
              <a:t>C-55/94 </a:t>
            </a:r>
            <a:r>
              <a:rPr lang="en-US" altLang="it-IT" sz="1400" dirty="0" err="1" smtClean="0"/>
              <a:t>Gebhard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Detyrimi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tu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regjistruar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urdhrin</a:t>
            </a:r>
            <a:r>
              <a:rPr lang="en-US" altLang="it-IT" sz="1000" dirty="0" smtClean="0"/>
              <a:t> professional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qellim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ushtrimin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aktivitetit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pengese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lirine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vendosjes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shkon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ndesh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nenin</a:t>
            </a:r>
            <a:r>
              <a:rPr lang="en-US" altLang="it-IT" sz="1000" dirty="0" smtClean="0"/>
              <a:t> 49</a:t>
            </a:r>
          </a:p>
          <a:p>
            <a:pPr lvl="1" algn="just"/>
            <a:r>
              <a:rPr lang="en-US" altLang="it-IT" sz="1400" dirty="0" err="1" smtClean="0"/>
              <a:t>Testi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Gebhard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37)</a:t>
            </a:r>
          </a:p>
          <a:p>
            <a:pPr lvl="2" algn="just"/>
            <a:r>
              <a:rPr lang="en-US" altLang="it-IT" sz="1000" dirty="0" err="1" smtClean="0"/>
              <a:t>Normativa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aplikohet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menyre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jodiskriminuese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jete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justifikuar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arsye</a:t>
            </a:r>
            <a:r>
              <a:rPr lang="en-US" altLang="it-IT" sz="1000" dirty="0" smtClean="0"/>
              <a:t> imperative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interest </a:t>
            </a:r>
            <a:r>
              <a:rPr lang="en-US" altLang="it-IT" sz="1000" dirty="0" err="1" smtClean="0"/>
              <a:t>publik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jete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mjaftueshme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arritur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qellimin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kerkon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ndjeke</a:t>
            </a:r>
            <a:endParaRPr lang="en-US" altLang="it-IT" sz="1000" dirty="0" smtClean="0"/>
          </a:p>
          <a:p>
            <a:pPr lvl="2" algn="just"/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mos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shkoje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larg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sesa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nevojshme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arritur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qellimin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Raste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praktika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GjD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Raste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konstatohet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kufizim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palejuar</a:t>
            </a:r>
            <a:r>
              <a:rPr lang="en-US" altLang="it-IT" sz="1000" dirty="0" smtClean="0"/>
              <a:t>: C-19/92 Kraus; C-108/96 Mac Queen; C-294/00 </a:t>
            </a:r>
            <a:r>
              <a:rPr lang="en-US" altLang="it-IT" sz="1000" dirty="0" err="1" smtClean="0"/>
              <a:t>Grabner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Raste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konstatohet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kufizim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palejuar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drejtes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vendosjes</a:t>
            </a:r>
            <a:r>
              <a:rPr lang="en-US" altLang="it-IT" sz="1000" dirty="0" smtClean="0"/>
              <a:t>: C-79/01 Payroll; C-442/02 </a:t>
            </a:r>
            <a:r>
              <a:rPr lang="en-US" altLang="it-IT" sz="1000" dirty="0" err="1" smtClean="0"/>
              <a:t>CaixaBank</a:t>
            </a:r>
            <a:r>
              <a:rPr lang="en-US" altLang="it-IT" sz="1000" dirty="0" smtClean="0"/>
              <a:t>; C-343/17 </a:t>
            </a:r>
            <a:r>
              <a:rPr lang="en-US" altLang="it-IT" sz="1000" dirty="0" err="1" smtClean="0"/>
              <a:t>Memoria</a:t>
            </a:r>
            <a:endParaRPr lang="en-US" altLang="it-IT" sz="1000" dirty="0" smtClean="0"/>
          </a:p>
          <a:p>
            <a:pPr lvl="3" algn="just"/>
            <a:r>
              <a:rPr lang="en-US" altLang="it-IT" sz="600" dirty="0" err="1" smtClean="0"/>
              <a:t>Llojet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arsyeve</a:t>
            </a:r>
            <a:r>
              <a:rPr lang="en-US" altLang="it-IT" sz="600" dirty="0" smtClean="0"/>
              <a:t> imperative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interest </a:t>
            </a:r>
            <a:r>
              <a:rPr lang="en-US" altLang="it-IT" sz="600" dirty="0" err="1" smtClean="0"/>
              <a:t>publik</a:t>
            </a:r>
            <a:r>
              <a:rPr lang="en-US" altLang="it-IT" sz="600" dirty="0" smtClean="0"/>
              <a:t> </a:t>
            </a:r>
          </a:p>
          <a:p>
            <a:pPr lvl="4" algn="just"/>
            <a:r>
              <a:rPr lang="en-US" altLang="it-IT" sz="600" dirty="0" err="1" smtClean="0"/>
              <a:t>Mbrojtja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kategorive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dobeta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si</a:t>
            </a:r>
            <a:r>
              <a:rPr lang="en-US" altLang="it-IT" sz="600" dirty="0" smtClean="0"/>
              <a:t>  </a:t>
            </a:r>
            <a:r>
              <a:rPr lang="en-US" altLang="it-IT" sz="600" dirty="0" err="1" smtClean="0"/>
              <a:t>perfituesit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sherbimit</a:t>
            </a:r>
            <a:r>
              <a:rPr lang="en-US" altLang="it-IT" sz="600" dirty="0" smtClean="0"/>
              <a:t>, </a:t>
            </a:r>
            <a:r>
              <a:rPr lang="en-US" altLang="it-IT" sz="600" dirty="0" err="1" smtClean="0"/>
              <a:t>konsumatoret</a:t>
            </a:r>
            <a:r>
              <a:rPr lang="en-US" altLang="it-IT" sz="600" dirty="0" smtClean="0"/>
              <a:t>, </a:t>
            </a:r>
            <a:r>
              <a:rPr lang="en-US" altLang="it-IT" sz="600" dirty="0" err="1" smtClean="0"/>
              <a:t>etj</a:t>
            </a:r>
            <a:endParaRPr lang="en-US" altLang="it-IT" sz="600" dirty="0" smtClean="0"/>
          </a:p>
          <a:p>
            <a:pPr lvl="4" algn="just"/>
            <a:r>
              <a:rPr lang="en-US" altLang="it-IT" sz="600" dirty="0" err="1" smtClean="0"/>
              <a:t>Mbrojtja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shendetit</a:t>
            </a:r>
            <a:endParaRPr lang="en-US" altLang="it-IT" sz="600" dirty="0" smtClean="0"/>
          </a:p>
          <a:p>
            <a:pPr lvl="4" algn="just"/>
            <a:r>
              <a:rPr lang="en-US" altLang="it-IT" sz="600" dirty="0" err="1" smtClean="0"/>
              <a:t>Mbrojtja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ambjentit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territorit</a:t>
            </a:r>
            <a:endParaRPr lang="en-US" altLang="it-IT" sz="600" dirty="0" smtClean="0"/>
          </a:p>
          <a:p>
            <a:pPr lvl="1" algn="just"/>
            <a:r>
              <a:rPr lang="en-US" altLang="it-IT" sz="1400" dirty="0" err="1" smtClean="0"/>
              <a:t>Kusht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shtese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testin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Gebhard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: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kufizim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lirise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nenin</a:t>
            </a:r>
            <a:r>
              <a:rPr lang="en-US" altLang="it-IT" sz="1400" dirty="0" smtClean="0"/>
              <a:t> 49 </a:t>
            </a:r>
            <a:r>
              <a:rPr lang="en-US" altLang="it-IT" sz="1400" dirty="0" err="1" smtClean="0"/>
              <a:t>duhet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norma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padallim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aplikueshme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jete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tille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kushtezoje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aksesin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treg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operatoret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ekonomike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tjera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Shiko</a:t>
            </a:r>
            <a:r>
              <a:rPr lang="en-US" altLang="it-IT" sz="1000" dirty="0" smtClean="0"/>
              <a:t> C-442/02 </a:t>
            </a:r>
            <a:r>
              <a:rPr lang="en-US" altLang="it-IT" sz="1000" dirty="0" err="1" smtClean="0"/>
              <a:t>CaixaBank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12 e 13 </a:t>
            </a:r>
          </a:p>
          <a:p>
            <a:pPr algn="just"/>
            <a:r>
              <a:rPr lang="en-US" altLang="it-IT" sz="1800" dirty="0" err="1" smtClean="0"/>
              <a:t>Liria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levizjes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punetoreve</a:t>
            </a:r>
            <a:endParaRPr lang="en-US" altLang="it-IT" sz="1800" dirty="0" smtClean="0"/>
          </a:p>
          <a:p>
            <a:pPr lvl="1" algn="just"/>
            <a:r>
              <a:rPr lang="en-US" altLang="it-IT" sz="1400" dirty="0" err="1" smtClean="0"/>
              <a:t>Edhe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nenin</a:t>
            </a:r>
            <a:r>
              <a:rPr lang="en-US" altLang="it-IT" sz="1400" dirty="0" smtClean="0"/>
              <a:t> 45 </a:t>
            </a:r>
            <a:r>
              <a:rPr lang="en-US" altLang="it-IT" sz="1400" dirty="0" err="1" smtClean="0"/>
              <a:t>ndalohen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nomrativat</a:t>
            </a:r>
            <a:r>
              <a:rPr lang="en-US" altLang="it-IT" sz="1400" dirty="0" smtClean="0"/>
              <a:t> pa </a:t>
            </a:r>
            <a:r>
              <a:rPr lang="en-US" altLang="it-IT" sz="1400" dirty="0" err="1" smtClean="0"/>
              <a:t>dallim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aplikueshme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kufizojne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pengojne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levijen</a:t>
            </a:r>
            <a:r>
              <a:rPr lang="en-US" altLang="it-IT" sz="1400" dirty="0" smtClean="0"/>
              <a:t> e lire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punetoreve</a:t>
            </a:r>
            <a:endParaRPr lang="en-US" altLang="it-IT" sz="1400" dirty="0"/>
          </a:p>
          <a:p>
            <a:pPr lvl="2" algn="just"/>
            <a:r>
              <a:rPr lang="en-US" altLang="it-IT" sz="1000" dirty="0" smtClean="0"/>
              <a:t>C-425/93 Bosman 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96</a:t>
            </a:r>
          </a:p>
          <a:p>
            <a:pPr lvl="2" algn="just"/>
            <a:r>
              <a:rPr lang="en-US" altLang="it-IT" sz="1000" dirty="0" smtClean="0"/>
              <a:t>C-18/95 </a:t>
            </a:r>
            <a:r>
              <a:rPr lang="en-US" altLang="it-IT" sz="1000" dirty="0" err="1" smtClean="0"/>
              <a:t>Terhoeve</a:t>
            </a:r>
            <a:r>
              <a:rPr lang="en-US" altLang="it-IT" sz="1000" dirty="0" smtClean="0"/>
              <a:t> pika31</a:t>
            </a:r>
          </a:p>
          <a:p>
            <a:pPr lvl="2" algn="just"/>
            <a:r>
              <a:rPr lang="en-US" altLang="it-IT" sz="1000" dirty="0" smtClean="0"/>
              <a:t>C-190/98 Graf 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18</a:t>
            </a:r>
          </a:p>
          <a:p>
            <a:pPr algn="just"/>
            <a:r>
              <a:rPr lang="en-US" altLang="it-IT" sz="1800" dirty="0" err="1" smtClean="0"/>
              <a:t>Testet</a:t>
            </a:r>
            <a:r>
              <a:rPr lang="en-US" altLang="it-IT" sz="1800" dirty="0" smtClean="0"/>
              <a:t> jane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njejta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dy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lirite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vendosjes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ofrimit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sherbimeve</a:t>
            </a:r>
            <a:endParaRPr lang="en-US" altLang="it-IT" sz="1800" dirty="0"/>
          </a:p>
          <a:p>
            <a:pPr lvl="1" algn="just"/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referohet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menyre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perbashket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nenit</a:t>
            </a:r>
            <a:r>
              <a:rPr lang="en-US" altLang="it-IT" sz="1400" dirty="0" smtClean="0"/>
              <a:t> 49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56 </a:t>
            </a:r>
          </a:p>
          <a:p>
            <a:pPr lvl="2" algn="just"/>
            <a:r>
              <a:rPr lang="en-US" altLang="it-IT" sz="1000" dirty="0" smtClean="0"/>
              <a:t>C-338/04 C-359/04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C-360/.04 </a:t>
            </a:r>
            <a:r>
              <a:rPr lang="en-US" altLang="it-IT" sz="1000" dirty="0" err="1" smtClean="0"/>
              <a:t>Placanica</a:t>
            </a:r>
            <a:r>
              <a:rPr lang="en-US" altLang="it-IT" sz="1000" dirty="0" smtClean="0"/>
              <a:t> pika3 </a:t>
            </a:r>
          </a:p>
          <a:p>
            <a:pPr lvl="2" algn="just"/>
            <a:r>
              <a:rPr lang="en-US" altLang="it-IT" sz="1000" dirty="0" err="1" smtClean="0"/>
              <a:t>Praktike</a:t>
            </a:r>
            <a:r>
              <a:rPr lang="en-US" altLang="it-IT" sz="1000" dirty="0" smtClean="0"/>
              <a:t> jo e </a:t>
            </a:r>
            <a:r>
              <a:rPr lang="en-US" altLang="it-IT" sz="1000" dirty="0" err="1" smtClean="0"/>
              <a:t>drejte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permbajtja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dy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lirive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megjithese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ngjashe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dallime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sidomos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rastet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diskriminimit</a:t>
            </a:r>
            <a:r>
              <a:rPr lang="en-US" altLang="it-IT" sz="1000" dirty="0" smtClean="0"/>
              <a:t> material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legjislacionit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dyfishte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rastet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lirise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ofrimit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sherbimeve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smtClean="0"/>
              <a:t>m</a:t>
            </a:r>
            <a:r>
              <a:rPr lang="en-US" altLang="it-IT" sz="100" dirty="0" smtClean="0"/>
              <a:t>m</a:t>
            </a:r>
            <a:endParaRPr lang="en-US" altLang="it-IT" sz="1000" dirty="0"/>
          </a:p>
        </p:txBody>
      </p:sp>
    </p:spTree>
    <p:extLst>
      <p:ext uri="{BB962C8B-B14F-4D97-AF65-F5344CB8AC3E}">
        <p14:creationId xmlns:p14="http://schemas.microsoft.com/office/powerpoint/2010/main" val="144829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Kufizimet jodiskriminuese per te drejten e vendosjes dhe lirine e ofrimit te sherbimeve III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79512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800" dirty="0" err="1" smtClean="0"/>
              <a:t>Testet</a:t>
            </a:r>
            <a:r>
              <a:rPr lang="en-US" altLang="it-IT" sz="1800" dirty="0" smtClean="0"/>
              <a:t> jane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njejta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dy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lirite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vendosjes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ofrimit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sherbimeve</a:t>
            </a:r>
            <a:endParaRPr lang="en-US" altLang="it-IT" sz="1800" dirty="0"/>
          </a:p>
          <a:p>
            <a:pPr lvl="1" algn="just"/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referohet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menyre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perbashket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nenit</a:t>
            </a:r>
            <a:r>
              <a:rPr lang="en-US" altLang="it-IT" sz="1400" dirty="0" smtClean="0"/>
              <a:t> 49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56 </a:t>
            </a:r>
          </a:p>
          <a:p>
            <a:pPr lvl="2" algn="just"/>
            <a:r>
              <a:rPr lang="en-US" altLang="it-IT" sz="1000" dirty="0" smtClean="0"/>
              <a:t>C-338/04 C-359/04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C-360/.04 </a:t>
            </a:r>
            <a:r>
              <a:rPr lang="en-US" altLang="it-IT" sz="1000" dirty="0" err="1" smtClean="0"/>
              <a:t>Placanica</a:t>
            </a:r>
            <a:r>
              <a:rPr lang="en-US" altLang="it-IT" sz="1000" dirty="0" smtClean="0"/>
              <a:t> pika3 </a:t>
            </a:r>
          </a:p>
          <a:p>
            <a:pPr lvl="2" algn="just"/>
            <a:r>
              <a:rPr lang="en-US" altLang="it-IT" sz="1000" dirty="0" err="1" smtClean="0"/>
              <a:t>Praktike</a:t>
            </a:r>
            <a:r>
              <a:rPr lang="en-US" altLang="it-IT" sz="1000" dirty="0" smtClean="0"/>
              <a:t> jo e </a:t>
            </a:r>
            <a:r>
              <a:rPr lang="en-US" altLang="it-IT" sz="1000" dirty="0" err="1" smtClean="0"/>
              <a:t>drejte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permbajtja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dy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lirive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megjithese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ngjashe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dallime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sidomos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rastet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diskriminimit</a:t>
            </a:r>
            <a:r>
              <a:rPr lang="en-US" altLang="it-IT" sz="1000" dirty="0" smtClean="0"/>
              <a:t> material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legjislacionit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dyfishte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rastet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lirise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ofrimit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sherbimeve</a:t>
            </a:r>
            <a:endParaRPr lang="en-US" altLang="it-IT" sz="1000" dirty="0" smtClean="0"/>
          </a:p>
          <a:p>
            <a:pPr algn="just"/>
            <a:r>
              <a:rPr lang="en-US" altLang="it-IT" sz="1800" dirty="0" err="1" smtClean="0"/>
              <a:t>Qendrimi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GjD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lidhje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kufizimet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tenton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jete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perqasje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globale</a:t>
            </a:r>
            <a:endParaRPr lang="en-US" altLang="it-IT" sz="1800" dirty="0" smtClean="0"/>
          </a:p>
          <a:p>
            <a:pPr lvl="1" algn="just"/>
            <a:r>
              <a:rPr lang="en-US" altLang="it-IT" sz="1400" dirty="0" err="1" smtClean="0"/>
              <a:t>Testi</a:t>
            </a:r>
            <a:r>
              <a:rPr lang="en-US" altLang="it-IT" sz="1400" dirty="0" smtClean="0"/>
              <a:t> Webb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Gebhard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njejta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vleresimi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normave</a:t>
            </a:r>
            <a:r>
              <a:rPr lang="en-US" altLang="it-IT" sz="1000" dirty="0" smtClean="0"/>
              <a:t> pa </a:t>
            </a:r>
            <a:r>
              <a:rPr lang="en-US" altLang="it-IT" sz="1000" dirty="0" err="1" smtClean="0"/>
              <a:t>dallim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aplikueshme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nese</a:t>
            </a:r>
            <a:r>
              <a:rPr lang="en-US" altLang="it-IT" sz="1000" dirty="0" smtClean="0"/>
              <a:t> jane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jo </a:t>
            </a:r>
            <a:r>
              <a:rPr lang="en-US" altLang="it-IT" sz="1000" dirty="0" err="1" smtClean="0"/>
              <a:t>kufizime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pengesa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ushtrimit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lirise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vendosjes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ofrimit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sherbimeve</a:t>
            </a:r>
            <a:r>
              <a:rPr lang="en-US" altLang="it-IT" sz="1000" dirty="0" smtClean="0"/>
              <a:t>  </a:t>
            </a:r>
          </a:p>
          <a:p>
            <a:pPr lvl="2" algn="just"/>
            <a:r>
              <a:rPr lang="en-US" altLang="it-IT" sz="1000" dirty="0" smtClean="0"/>
              <a:t>I </a:t>
            </a:r>
            <a:r>
              <a:rPr lang="en-US" altLang="it-IT" sz="1000" dirty="0" err="1" smtClean="0"/>
              <a:t>ngjashem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masat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efekt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ekuivalent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percaktuara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Testin</a:t>
            </a:r>
            <a:r>
              <a:rPr lang="en-US" altLang="it-IT" sz="1000" dirty="0" smtClean="0"/>
              <a:t> Cassis ne </a:t>
            </a:r>
            <a:r>
              <a:rPr lang="en-US" altLang="it-IT" sz="1000" dirty="0" err="1" smtClean="0"/>
              <a:t>lidhje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nenin</a:t>
            </a:r>
            <a:r>
              <a:rPr lang="en-US" altLang="it-IT" sz="1000" dirty="0" smtClean="0"/>
              <a:t> 34 TFBE </a:t>
            </a:r>
            <a:r>
              <a:rPr lang="en-US" altLang="it-IT" sz="1000" dirty="0" err="1" smtClean="0"/>
              <a:t>persa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perket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qarkullimit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mallrave</a:t>
            </a:r>
            <a:endParaRPr lang="en-US" altLang="it-IT" sz="1000" dirty="0" smtClean="0"/>
          </a:p>
          <a:p>
            <a:pPr lvl="3" algn="just"/>
            <a:r>
              <a:rPr lang="en-US" altLang="it-IT" sz="600" dirty="0" err="1" smtClean="0"/>
              <a:t>Korigjuar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nga</a:t>
            </a:r>
            <a:r>
              <a:rPr lang="en-US" altLang="it-IT" sz="600" dirty="0"/>
              <a:t> </a:t>
            </a:r>
            <a:r>
              <a:rPr lang="en-US" altLang="it-IT" sz="600" dirty="0" err="1" smtClean="0"/>
              <a:t>Testi</a:t>
            </a:r>
            <a:r>
              <a:rPr lang="en-US" altLang="it-IT" sz="600" dirty="0" smtClean="0"/>
              <a:t> Keck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percakton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kritere</a:t>
            </a:r>
            <a:r>
              <a:rPr lang="en-US" altLang="it-IT" sz="600" dirty="0" smtClean="0"/>
              <a:t> me </a:t>
            </a:r>
            <a:r>
              <a:rPr lang="en-US" altLang="it-IT" sz="600" dirty="0" err="1" smtClean="0"/>
              <a:t>specifike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lirine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qarkullimit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mallrave</a:t>
            </a:r>
            <a:r>
              <a:rPr lang="en-US" altLang="it-IT" sz="600" dirty="0" smtClean="0"/>
              <a:t> </a:t>
            </a:r>
          </a:p>
          <a:p>
            <a:pPr lvl="2" algn="just"/>
            <a:r>
              <a:rPr lang="en-US" altLang="it-IT" sz="1000" dirty="0" smtClean="0"/>
              <a:t>Test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ngjashem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qarkullimin</a:t>
            </a:r>
            <a:r>
              <a:rPr lang="en-US" altLang="it-IT" sz="1000" dirty="0" smtClean="0"/>
              <a:t> e lire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kapitaleve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Gjykata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ben </a:t>
            </a:r>
            <a:r>
              <a:rPr lang="en-US" altLang="it-IT" sz="1400" dirty="0" err="1" smtClean="0"/>
              <a:t>dallim</a:t>
            </a:r>
            <a:r>
              <a:rPr lang="en-US" altLang="it-IT" sz="1400" dirty="0" smtClean="0"/>
              <a:t> midis </a:t>
            </a:r>
            <a:r>
              <a:rPr lang="en-US" altLang="it-IT" sz="1400" dirty="0" err="1" smtClean="0"/>
              <a:t>lirise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vendosjes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lirise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ofrimit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sherbimeve</a:t>
            </a:r>
            <a:endParaRPr lang="en-US" altLang="it-IT" sz="1400" dirty="0" smtClean="0"/>
          </a:p>
          <a:p>
            <a:pPr lvl="1" algn="just"/>
            <a:r>
              <a:rPr lang="en-US" altLang="it-IT" sz="1400" dirty="0" err="1" smtClean="0"/>
              <a:t>Aplikimi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nomres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shtetit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prodhimit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kufizim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lirise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qarkullimit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mallrave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sherbimeve</a:t>
            </a:r>
            <a:endParaRPr lang="en-US" altLang="it-IT" sz="1400" dirty="0" smtClean="0"/>
          </a:p>
          <a:p>
            <a:pPr lvl="2" algn="just"/>
            <a:r>
              <a:rPr lang="en-US" altLang="it-IT" sz="1000" dirty="0" smtClean="0"/>
              <a:t>C-384/93 Alpine Investments 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38</a:t>
            </a:r>
            <a:endParaRPr lang="en-US" altLang="it-IT" sz="1000" dirty="0"/>
          </a:p>
        </p:txBody>
      </p:sp>
    </p:spTree>
    <p:extLst>
      <p:ext uri="{BB962C8B-B14F-4D97-AF65-F5344CB8AC3E}">
        <p14:creationId xmlns:p14="http://schemas.microsoft.com/office/powerpoint/2010/main" val="50202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Normativa e derivuar – Direktiva «Sherbimet» 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79512" y="91431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800" dirty="0" err="1"/>
              <a:t>D</a:t>
            </a:r>
            <a:r>
              <a:rPr lang="en-US" altLang="it-IT" sz="1800" dirty="0" err="1" smtClean="0"/>
              <a:t>irektiva</a:t>
            </a:r>
            <a:r>
              <a:rPr lang="en-US" altLang="it-IT" sz="1800" dirty="0" smtClean="0"/>
              <a:t> “</a:t>
            </a:r>
            <a:r>
              <a:rPr lang="en-US" altLang="it-IT" sz="1800" dirty="0" err="1" smtClean="0"/>
              <a:t>Sherbimet</a:t>
            </a:r>
            <a:r>
              <a:rPr lang="en-US" altLang="it-IT" sz="1800" dirty="0" smtClean="0"/>
              <a:t>” </a:t>
            </a:r>
          </a:p>
          <a:p>
            <a:pPr lvl="1" algn="just"/>
            <a:r>
              <a:rPr lang="en-US" altLang="it-IT" sz="1400" dirty="0" err="1" smtClean="0"/>
              <a:t>Direktiva</a:t>
            </a:r>
            <a:r>
              <a:rPr lang="en-US" altLang="it-IT" sz="1400" dirty="0" smtClean="0"/>
              <a:t> 2006/123/KE 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sherbimet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tregun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brendshem</a:t>
            </a:r>
            <a:endParaRPr lang="en-US" altLang="it-IT" sz="1400" dirty="0"/>
          </a:p>
          <a:p>
            <a:pPr lvl="2" algn="just"/>
            <a:r>
              <a:rPr lang="en-US" altLang="it-IT" sz="900" dirty="0" err="1" smtClean="0"/>
              <a:t>Kerkohet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arrihet</a:t>
            </a:r>
            <a:r>
              <a:rPr lang="en-US" altLang="it-IT" sz="900" dirty="0" smtClean="0"/>
              <a:t>  </a:t>
            </a:r>
            <a:r>
              <a:rPr lang="en-US" altLang="it-IT" sz="900" dirty="0" err="1" smtClean="0"/>
              <a:t>nje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liberalizim</a:t>
            </a:r>
            <a:r>
              <a:rPr lang="en-US" altLang="it-IT" sz="900" dirty="0" smtClean="0"/>
              <a:t> me </a:t>
            </a:r>
            <a:r>
              <a:rPr lang="en-US" altLang="it-IT" sz="900" dirty="0" err="1" smtClean="0"/>
              <a:t>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madh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sesa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i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arritur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nga</a:t>
            </a:r>
            <a:r>
              <a:rPr lang="en-US" altLang="it-IT" sz="900" dirty="0" smtClean="0"/>
              <a:t> jurisprudence e </a:t>
            </a:r>
            <a:r>
              <a:rPr lang="en-US" altLang="it-IT" sz="900" dirty="0" err="1" smtClean="0"/>
              <a:t>GjD</a:t>
            </a:r>
            <a:r>
              <a:rPr lang="en-US" altLang="it-IT" sz="900" dirty="0" smtClean="0"/>
              <a:t> ne </a:t>
            </a:r>
            <a:r>
              <a:rPr lang="en-US" altLang="it-IT" sz="900" dirty="0" err="1" smtClean="0"/>
              <a:t>lidhje</a:t>
            </a:r>
            <a:r>
              <a:rPr lang="en-US" altLang="it-IT" sz="900" dirty="0" smtClean="0"/>
              <a:t> me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drejten</a:t>
            </a:r>
            <a:r>
              <a:rPr lang="en-US" altLang="it-IT" sz="900" dirty="0" smtClean="0"/>
              <a:t> e </a:t>
            </a:r>
            <a:r>
              <a:rPr lang="en-US" altLang="it-IT" sz="900" dirty="0" err="1" smtClean="0"/>
              <a:t>vendosjes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dhe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ofrimit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te</a:t>
            </a:r>
            <a:r>
              <a:rPr lang="en-US" altLang="it-IT" sz="900" dirty="0" smtClean="0"/>
              <a:t> </a:t>
            </a:r>
            <a:r>
              <a:rPr lang="en-US" altLang="it-IT" sz="900" dirty="0" err="1" smtClean="0"/>
              <a:t>sherbimeve</a:t>
            </a:r>
            <a:endParaRPr lang="en-US" altLang="it-IT" sz="900" dirty="0"/>
          </a:p>
          <a:p>
            <a:pPr lvl="1" algn="just"/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direktive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horizontale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smtClean="0"/>
              <a:t>Me </a:t>
            </a:r>
            <a:r>
              <a:rPr lang="en-US" altLang="it-IT" sz="1000" dirty="0" err="1" smtClean="0"/>
              <a:t>vlere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pergjithshme</a:t>
            </a:r>
            <a:endParaRPr lang="en-US" altLang="it-IT" sz="1000" dirty="0" smtClean="0"/>
          </a:p>
          <a:p>
            <a:pPr lvl="2" algn="just"/>
            <a:r>
              <a:rPr lang="en-US" altLang="it-IT" sz="1000" dirty="0" smtClean="0"/>
              <a:t>I </a:t>
            </a:r>
            <a:r>
              <a:rPr lang="en-US" altLang="it-IT" sz="1000" dirty="0" err="1" smtClean="0"/>
              <a:t>aplikohet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cdo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lloji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pervec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atyre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jane </a:t>
            </a:r>
            <a:r>
              <a:rPr lang="en-US" altLang="it-IT" sz="1000" dirty="0" err="1" smtClean="0"/>
              <a:t>shprehimisht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perjashtuar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nenin</a:t>
            </a:r>
            <a:r>
              <a:rPr lang="en-US" altLang="it-IT" sz="1000" dirty="0" smtClean="0"/>
              <a:t> 2</a:t>
            </a:r>
          </a:p>
          <a:p>
            <a:pPr lvl="1" algn="just"/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direktive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kodifikimi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Kodifikon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prodhimin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jurisprudencial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meparshem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Shkon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pertej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vendimeve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GjD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zgjeron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aspektet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trajtuara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fushen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liberalizimit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ofrimit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vendosjes</a:t>
            </a:r>
            <a:endParaRPr lang="en-US" altLang="it-IT" sz="1000" dirty="0"/>
          </a:p>
          <a:p>
            <a:pPr lvl="3" algn="just"/>
            <a:r>
              <a:rPr lang="en-US" altLang="it-IT" sz="600" dirty="0" err="1" smtClean="0"/>
              <a:t>Rregullon</a:t>
            </a:r>
            <a:r>
              <a:rPr lang="en-US" altLang="it-IT" sz="600" dirty="0" smtClean="0"/>
              <a:t> jo </a:t>
            </a:r>
            <a:r>
              <a:rPr lang="en-US" altLang="it-IT" sz="600" dirty="0" err="1" smtClean="0"/>
              <a:t>vetem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lehtesimin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lirive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por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siguroje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cilesi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minimale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sherbimi</a:t>
            </a:r>
            <a:endParaRPr lang="en-US" altLang="it-IT" sz="600" dirty="0" smtClean="0"/>
          </a:p>
          <a:p>
            <a:pPr lvl="1" algn="just"/>
            <a:r>
              <a:rPr lang="en-US" altLang="it-IT" sz="1400" dirty="0" err="1" smtClean="0"/>
              <a:t>Struktura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Kreu</a:t>
            </a:r>
            <a:r>
              <a:rPr lang="en-US" altLang="it-IT" sz="1000" dirty="0" smtClean="0"/>
              <a:t> I – </a:t>
            </a:r>
            <a:r>
              <a:rPr lang="en-US" altLang="it-IT" sz="1000" dirty="0" err="1" smtClean="0"/>
              <a:t>lehtesim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normave</a:t>
            </a:r>
            <a:r>
              <a:rPr lang="en-US" altLang="it-IT" sz="1000" dirty="0" smtClean="0"/>
              <a:t> administrative per </a:t>
            </a:r>
            <a:r>
              <a:rPr lang="en-US" altLang="it-IT" sz="1000" dirty="0" err="1" smtClean="0"/>
              <a:t>aksesin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ushtrimin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sherbimeve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Kreu</a:t>
            </a:r>
            <a:r>
              <a:rPr lang="en-US" altLang="it-IT" sz="1000" dirty="0" smtClean="0"/>
              <a:t> V – </a:t>
            </a:r>
            <a:r>
              <a:rPr lang="en-US" altLang="it-IT" sz="1000" dirty="0" err="1" smtClean="0"/>
              <a:t>garantimi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cilesise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sherbimit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Kreu</a:t>
            </a:r>
            <a:r>
              <a:rPr lang="en-US" altLang="it-IT" sz="1000" dirty="0" smtClean="0"/>
              <a:t> VI – </a:t>
            </a:r>
            <a:r>
              <a:rPr lang="en-US" altLang="it-IT" sz="1000" dirty="0" err="1" smtClean="0"/>
              <a:t>bashkeveprim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administrativ</a:t>
            </a:r>
            <a:r>
              <a:rPr lang="en-US" altLang="it-IT" sz="1000" dirty="0" smtClean="0"/>
              <a:t> midis </a:t>
            </a:r>
            <a:r>
              <a:rPr lang="en-US" altLang="it-IT" sz="1000" dirty="0" err="1" smtClean="0"/>
              <a:t>shteteve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antare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Kreu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VIIpromovimi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programeve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konvergjences</a:t>
            </a:r>
            <a:r>
              <a:rPr lang="en-US" altLang="it-IT" sz="1000" dirty="0" smtClean="0"/>
              <a:t> </a:t>
            </a:r>
          </a:p>
          <a:p>
            <a:pPr algn="just"/>
            <a:r>
              <a:rPr lang="en-US" altLang="it-IT" sz="1800" dirty="0" err="1" smtClean="0"/>
              <a:t>Kreu</a:t>
            </a:r>
            <a:r>
              <a:rPr lang="en-US" altLang="it-IT" sz="1800" dirty="0" smtClean="0"/>
              <a:t> III – </a:t>
            </a:r>
            <a:r>
              <a:rPr lang="en-US" altLang="it-IT" sz="1800" dirty="0" err="1" smtClean="0"/>
              <a:t>lehtesimi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ushtrimit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drejtes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vendosjes</a:t>
            </a:r>
            <a:endParaRPr lang="en-US" altLang="it-IT" sz="2400" dirty="0" smtClean="0"/>
          </a:p>
          <a:p>
            <a:pPr lvl="1" algn="just"/>
            <a:r>
              <a:rPr lang="en-US" altLang="it-IT" sz="1400" dirty="0" err="1" smtClean="0"/>
              <a:t>Rregullon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Regjimet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autorizimeve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shteteve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Kushtet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vendosura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ofruar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Dallimi</a:t>
            </a:r>
            <a:r>
              <a:rPr lang="en-US" altLang="it-IT" sz="1000" dirty="0" smtClean="0"/>
              <a:t> midis </a:t>
            </a:r>
            <a:r>
              <a:rPr lang="en-US" altLang="it-IT" sz="1000" dirty="0" err="1" smtClean="0"/>
              <a:t>regjimit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kushteve</a:t>
            </a:r>
            <a:r>
              <a:rPr lang="en-US" altLang="it-IT" sz="1000" dirty="0" smtClean="0"/>
              <a:t> – C-724/18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C-727/18 Cali Apartments 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49 e </a:t>
            </a:r>
            <a:r>
              <a:rPr lang="en-US" altLang="it-IT" sz="1000" dirty="0" err="1" smtClean="0"/>
              <a:t>vijim</a:t>
            </a:r>
            <a:endParaRPr lang="en-US" altLang="it-IT" sz="1000" dirty="0" smtClean="0"/>
          </a:p>
          <a:p>
            <a:pPr lvl="1" algn="just"/>
            <a:r>
              <a:rPr lang="en-US" altLang="it-IT" sz="1400" dirty="0" err="1" smtClean="0"/>
              <a:t>Vendos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kufinj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mundesine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shtetve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vendosur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regjime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autorizimi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9.1  - </a:t>
            </a:r>
            <a:r>
              <a:rPr lang="en-US" altLang="it-IT" sz="1000" dirty="0" err="1" smtClean="0"/>
              <a:t>riprodhon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testin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Gebhard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parimin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trajtimit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barabarte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10, 11, 12, 13, 14, 15 – </a:t>
            </a:r>
            <a:r>
              <a:rPr lang="en-US" altLang="it-IT" sz="1000" dirty="0" err="1" smtClean="0"/>
              <a:t>parimi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trajtimit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barabarte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vetem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arsye</a:t>
            </a:r>
            <a:r>
              <a:rPr lang="en-US" altLang="it-IT" sz="1000" dirty="0" smtClean="0"/>
              <a:t> imperative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interesit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pergjithshem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proporcionale</a:t>
            </a:r>
            <a:r>
              <a:rPr lang="en-US" altLang="it-IT" sz="1000" dirty="0" smtClean="0"/>
              <a:t> </a:t>
            </a:r>
          </a:p>
          <a:p>
            <a:pPr lvl="3" algn="just"/>
            <a:r>
              <a:rPr lang="en-US" altLang="it-IT" sz="600" dirty="0" err="1" smtClean="0"/>
              <a:t>Neni</a:t>
            </a:r>
            <a:r>
              <a:rPr lang="en-US" altLang="it-IT" sz="600" dirty="0" smtClean="0"/>
              <a:t> 14.5 </a:t>
            </a:r>
            <a:r>
              <a:rPr lang="en-US" altLang="it-IT" sz="600" dirty="0" err="1" smtClean="0"/>
              <a:t>percakton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kushte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ndaluara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apriori</a:t>
            </a:r>
            <a:endParaRPr lang="en-US" altLang="it-IT" sz="600" dirty="0" smtClean="0"/>
          </a:p>
          <a:p>
            <a:pPr lvl="1" algn="just"/>
            <a:r>
              <a:rPr lang="en-US" altLang="it-IT" sz="1400" dirty="0" smtClean="0"/>
              <a:t>Per </a:t>
            </a:r>
            <a:r>
              <a:rPr lang="en-US" altLang="it-IT" sz="1400" dirty="0" err="1" smtClean="0"/>
              <a:t>subjektet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kerkojne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vendosen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sipas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nenit</a:t>
            </a:r>
            <a:r>
              <a:rPr lang="en-US" altLang="it-IT" sz="1000" dirty="0" smtClean="0"/>
              <a:t> 49</a:t>
            </a:r>
          </a:p>
          <a:p>
            <a:pPr lvl="2" algn="just"/>
            <a:r>
              <a:rPr lang="en-US" altLang="it-IT" sz="1000" dirty="0" err="1" smtClean="0"/>
              <a:t>Subjektet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kerkojne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kthimin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shtetin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origjines</a:t>
            </a:r>
            <a:r>
              <a:rPr lang="en-US" altLang="it-IT" sz="1000" dirty="0" smtClean="0"/>
              <a:t> – situate e </a:t>
            </a:r>
            <a:r>
              <a:rPr lang="en-US" altLang="it-IT" sz="1000" dirty="0" err="1" smtClean="0"/>
              <a:t>brendshme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liberalizim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sektorine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sherbimeve</a:t>
            </a:r>
            <a:r>
              <a:rPr lang="en-US" altLang="it-IT" sz="1000" dirty="0" smtClean="0"/>
              <a:t> </a:t>
            </a:r>
          </a:p>
          <a:p>
            <a:pPr lvl="3" algn="just"/>
            <a:r>
              <a:rPr lang="en-US" altLang="it-IT" sz="600" dirty="0" smtClean="0"/>
              <a:t>C-360/15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C-31/16 X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Visser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pika</a:t>
            </a:r>
            <a:r>
              <a:rPr lang="en-US" altLang="it-IT" sz="600" dirty="0" smtClean="0"/>
              <a:t> 110</a:t>
            </a:r>
          </a:p>
        </p:txBody>
      </p:sp>
    </p:spTree>
    <p:extLst>
      <p:ext uri="{BB962C8B-B14F-4D97-AF65-F5344CB8AC3E}">
        <p14:creationId xmlns:p14="http://schemas.microsoft.com/office/powerpoint/2010/main" val="284311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Normativa e derivuar – Direktiva «Sherbimet»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79512" y="91431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800" dirty="0" err="1" smtClean="0"/>
              <a:t>Kreu</a:t>
            </a:r>
            <a:r>
              <a:rPr lang="en-US" altLang="it-IT" sz="1800" dirty="0" smtClean="0"/>
              <a:t> IV – </a:t>
            </a:r>
            <a:r>
              <a:rPr lang="en-US" altLang="it-IT" sz="1800" dirty="0" err="1" smtClean="0"/>
              <a:t>liria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ofrimit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sherbimeve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perjashtimet</a:t>
            </a:r>
            <a:r>
              <a:rPr lang="en-US" altLang="it-IT" sz="1800" dirty="0" smtClean="0"/>
              <a:t> </a:t>
            </a:r>
            <a:endParaRPr lang="en-US" altLang="it-IT" sz="2400" dirty="0" smtClean="0"/>
          </a:p>
          <a:p>
            <a:pPr lvl="1" algn="just"/>
            <a:r>
              <a:rPr lang="en-US" altLang="it-IT" sz="1400" dirty="0" err="1" smtClean="0"/>
              <a:t>Rregullon</a:t>
            </a:r>
            <a:endParaRPr lang="en-US" altLang="it-IT" sz="1400" dirty="0" smtClean="0"/>
          </a:p>
          <a:p>
            <a:pPr lvl="2" algn="just"/>
            <a:r>
              <a:rPr lang="en-US" altLang="it-IT" sz="1000" dirty="0" err="1" smtClean="0"/>
              <a:t>Lirine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ofrimit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sherbimeve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drejtat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perfituesve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sherbimit</a:t>
            </a:r>
            <a:endParaRPr lang="en-US" altLang="it-IT" sz="1000" dirty="0"/>
          </a:p>
          <a:p>
            <a:pPr lvl="1" algn="just"/>
            <a:r>
              <a:rPr lang="en-US" altLang="it-IT" sz="1400" dirty="0" smtClean="0"/>
              <a:t>I </a:t>
            </a:r>
            <a:r>
              <a:rPr lang="en-US" altLang="it-IT" sz="1400" dirty="0" err="1" smtClean="0"/>
              <a:t>referohet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vetem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situatave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transkufitare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kur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ofruesi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perfituesi</a:t>
            </a:r>
            <a:r>
              <a:rPr lang="en-US" altLang="it-IT" sz="1400" dirty="0" smtClean="0"/>
              <a:t> jane ne </a:t>
            </a:r>
            <a:r>
              <a:rPr lang="en-US" altLang="it-IT" sz="1400" dirty="0" err="1" smtClean="0"/>
              <a:t>vende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ndryshme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BE</a:t>
            </a:r>
          </a:p>
          <a:p>
            <a:pPr lvl="2" algn="just"/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perben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liberalizim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mirefillte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tek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drejta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vendosjes</a:t>
            </a:r>
            <a:r>
              <a:rPr lang="en-US" altLang="it-IT" sz="1000" dirty="0" smtClean="0"/>
              <a:t> </a:t>
            </a:r>
          </a:p>
          <a:p>
            <a:pPr lvl="1" algn="just"/>
            <a:r>
              <a:rPr lang="en-US" altLang="it-IT" sz="1400" dirty="0" err="1" smtClean="0"/>
              <a:t>Edhe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sherbimet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direktiva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shkon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tej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sesa</a:t>
            </a:r>
            <a:r>
              <a:rPr lang="en-US" altLang="it-IT" sz="1400" dirty="0" smtClean="0"/>
              <a:t> jurisprudence e </a:t>
            </a:r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16.1 – </a:t>
            </a:r>
            <a:r>
              <a:rPr lang="en-US" altLang="it-IT" sz="1400" dirty="0" err="1" smtClean="0"/>
              <a:t>rithekson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lirine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nenit</a:t>
            </a:r>
            <a:r>
              <a:rPr lang="en-US" altLang="it-IT" sz="1400" dirty="0" smtClean="0"/>
              <a:t> 56 TFBE 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ofrimin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aksesin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treg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lirine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ushtrimit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16.3</a:t>
            </a:r>
          </a:p>
          <a:p>
            <a:pPr lvl="2" algn="just"/>
            <a:r>
              <a:rPr lang="en-US" altLang="it-IT" sz="1000" dirty="0" err="1" smtClean="0"/>
              <a:t>Shtetet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mund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vendosin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regjime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aksesin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treg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vetem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respektohen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keto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kushte</a:t>
            </a:r>
            <a:endParaRPr lang="en-US" altLang="it-IT" sz="1000" dirty="0" smtClean="0"/>
          </a:p>
          <a:p>
            <a:pPr lvl="3" algn="just"/>
            <a:r>
              <a:rPr lang="en-US" altLang="it-IT" sz="600" dirty="0" err="1" smtClean="0"/>
              <a:t>Mosdiskriminimi</a:t>
            </a:r>
            <a:endParaRPr lang="en-US" altLang="it-IT" sz="600" dirty="0" smtClean="0"/>
          </a:p>
          <a:p>
            <a:pPr lvl="3" algn="just"/>
            <a:r>
              <a:rPr lang="en-US" altLang="it-IT" sz="600" dirty="0" err="1" smtClean="0"/>
              <a:t>Nevoja</a:t>
            </a:r>
            <a:endParaRPr lang="en-US" altLang="it-IT" sz="600" dirty="0" smtClean="0"/>
          </a:p>
          <a:p>
            <a:pPr lvl="3" algn="just"/>
            <a:r>
              <a:rPr lang="en-US" altLang="it-IT" sz="600" dirty="0" err="1" smtClean="0"/>
              <a:t>Proporcionaliteti</a:t>
            </a:r>
            <a:endParaRPr lang="en-US" altLang="it-IT" sz="600" dirty="0" smtClean="0"/>
          </a:p>
          <a:p>
            <a:pPr lvl="2" algn="just"/>
            <a:r>
              <a:rPr lang="en-US" altLang="it-IT" sz="1000" dirty="0" err="1" smtClean="0"/>
              <a:t>Kushti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nevojes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percaktohet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qarte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menyre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shteruese</a:t>
            </a:r>
            <a:endParaRPr lang="en-US" altLang="it-IT" sz="1000" dirty="0" smtClean="0"/>
          </a:p>
          <a:p>
            <a:pPr lvl="3" algn="just"/>
            <a:r>
              <a:rPr lang="en-US" altLang="it-IT" sz="600" dirty="0" err="1" smtClean="0"/>
              <a:t>Arsye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rendi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publik</a:t>
            </a:r>
            <a:r>
              <a:rPr lang="en-US" altLang="it-IT" sz="600" dirty="0" smtClean="0"/>
              <a:t>, </a:t>
            </a:r>
            <a:r>
              <a:rPr lang="en-US" altLang="it-IT" sz="600" dirty="0" err="1" smtClean="0"/>
              <a:t>sigurise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publike</a:t>
            </a:r>
            <a:r>
              <a:rPr lang="en-US" altLang="it-IT" sz="600" dirty="0" smtClean="0"/>
              <a:t>, </a:t>
            </a:r>
            <a:r>
              <a:rPr lang="en-US" altLang="it-IT" sz="600" dirty="0" err="1" smtClean="0"/>
              <a:t>shendetit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publik</a:t>
            </a:r>
            <a:r>
              <a:rPr lang="en-US" altLang="it-IT" sz="600" dirty="0" smtClean="0"/>
              <a:t>, </a:t>
            </a:r>
            <a:r>
              <a:rPr lang="en-US" altLang="it-IT" sz="600" dirty="0" err="1" smtClean="0"/>
              <a:t>mbrojtja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mjedisit</a:t>
            </a:r>
            <a:endParaRPr lang="en-US" altLang="it-IT" sz="600" dirty="0" smtClean="0"/>
          </a:p>
          <a:p>
            <a:pPr lvl="3" algn="just"/>
            <a:r>
              <a:rPr lang="en-US" altLang="it-IT" sz="600" dirty="0" smtClean="0"/>
              <a:t>Jo </a:t>
            </a:r>
            <a:r>
              <a:rPr lang="en-US" altLang="it-IT" sz="600" dirty="0" err="1" smtClean="0"/>
              <a:t>nocioni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“</a:t>
            </a:r>
            <a:r>
              <a:rPr lang="en-US" altLang="it-IT" sz="600" dirty="0" err="1" smtClean="0"/>
              <a:t>arsye</a:t>
            </a:r>
            <a:r>
              <a:rPr lang="en-US" altLang="it-IT" sz="600" dirty="0" smtClean="0"/>
              <a:t> imperative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interest </a:t>
            </a:r>
            <a:r>
              <a:rPr lang="en-US" altLang="it-IT" sz="600" dirty="0" err="1" smtClean="0"/>
              <a:t>publik</a:t>
            </a:r>
            <a:r>
              <a:rPr lang="en-US" altLang="it-IT" sz="600" dirty="0" smtClean="0"/>
              <a:t>”</a:t>
            </a:r>
          </a:p>
          <a:p>
            <a:pPr lvl="2" algn="just"/>
            <a:r>
              <a:rPr lang="en-US" altLang="it-IT" sz="1000" dirty="0" err="1" smtClean="0"/>
              <a:t>Kushti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proporcionalitetit</a:t>
            </a:r>
            <a:r>
              <a:rPr lang="en-US" altLang="it-IT" sz="1000" dirty="0" smtClean="0"/>
              <a:t> </a:t>
            </a:r>
          </a:p>
          <a:p>
            <a:pPr lvl="3" algn="just"/>
            <a:r>
              <a:rPr lang="en-US" altLang="it-IT" sz="600" dirty="0" smtClean="0"/>
              <a:t>Me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ngurte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ngushte</a:t>
            </a:r>
            <a:r>
              <a:rPr lang="en-US" altLang="it-IT" sz="600" dirty="0" smtClean="0"/>
              <a:t> se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liria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vendosjes</a:t>
            </a:r>
            <a:r>
              <a:rPr lang="en-US" altLang="it-IT" sz="600" dirty="0" smtClean="0"/>
              <a:t> </a:t>
            </a:r>
          </a:p>
          <a:p>
            <a:pPr lvl="3" algn="just"/>
            <a:endParaRPr lang="en-US" altLang="it-IT" sz="600" dirty="0"/>
          </a:p>
          <a:p>
            <a:pPr algn="just"/>
            <a:r>
              <a:rPr lang="en-US" altLang="it-IT" sz="1800" dirty="0" smtClean="0"/>
              <a:t>Ne </a:t>
            </a:r>
            <a:r>
              <a:rPr lang="en-US" altLang="it-IT" sz="1800" dirty="0" err="1" smtClean="0"/>
              <a:t>lidhje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perfituesit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sherbimit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Mosdiskriminimi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19 – </a:t>
            </a:r>
            <a:r>
              <a:rPr lang="en-US" altLang="it-IT" sz="1400" dirty="0" err="1" smtClean="0"/>
              <a:t>mbrojtja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perfituesit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barriera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diskriminuese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tij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vendosur</a:t>
            </a:r>
            <a:endParaRPr lang="en-US" altLang="it-IT" sz="1400" dirty="0" smtClean="0"/>
          </a:p>
          <a:p>
            <a:pPr lvl="2" algn="just"/>
            <a:r>
              <a:rPr lang="en-US" altLang="it-IT" sz="1000" dirty="0" smtClean="0"/>
              <a:t>C-372/04 Watts</a:t>
            </a:r>
          </a:p>
          <a:p>
            <a:pPr lvl="2" algn="just"/>
            <a:r>
              <a:rPr lang="en-US" altLang="it-IT" sz="1000" dirty="0" smtClean="0"/>
              <a:t>C-76/05 Schwarz</a:t>
            </a:r>
          </a:p>
          <a:p>
            <a:pPr lvl="1" algn="just"/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20 – </a:t>
            </a:r>
            <a:r>
              <a:rPr lang="en-US" altLang="it-IT" sz="1400" dirty="0" err="1" smtClean="0"/>
              <a:t>mbrojtja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perfituesit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barrier </a:t>
            </a:r>
            <a:r>
              <a:rPr lang="en-US" altLang="it-IT" sz="1400" dirty="0" err="1" smtClean="0"/>
              <a:t>diskriminuese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ofrohet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sherbimi</a:t>
            </a:r>
            <a:endParaRPr lang="en-US" altLang="it-IT" sz="1400" dirty="0" smtClean="0"/>
          </a:p>
          <a:p>
            <a:pPr lvl="2" algn="just"/>
            <a:r>
              <a:rPr lang="en-US" altLang="it-IT" sz="1000" dirty="0" smtClean="0"/>
              <a:t>C-290/04 Scorpio</a:t>
            </a:r>
          </a:p>
        </p:txBody>
      </p:sp>
    </p:spTree>
    <p:extLst>
      <p:ext uri="{BB962C8B-B14F-4D97-AF65-F5344CB8AC3E}">
        <p14:creationId xmlns:p14="http://schemas.microsoft.com/office/powerpoint/2010/main" val="297093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Njohja e kualifikimeve profesionale 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79512" y="91431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800" dirty="0" smtClean="0"/>
              <a:t>Me </a:t>
            </a:r>
            <a:r>
              <a:rPr lang="en-US" altLang="it-IT" sz="1800" dirty="0" err="1" smtClean="0"/>
              <a:t>qellim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ushtrimin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lirive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duhet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titujt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profesionale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kualifikimet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njihen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vlejne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gjithe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Shtetet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antare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perbejne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barriere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lirite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garantuara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TFBE</a:t>
            </a:r>
          </a:p>
          <a:p>
            <a:pPr lvl="1" algn="just"/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53.1 </a:t>
            </a:r>
            <a:r>
              <a:rPr lang="en-US" altLang="it-IT" sz="1400" dirty="0"/>
              <a:t>TFBE – “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t’ua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bërë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më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lehtë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personave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nisin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ndjekin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aktivitet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vetëpunësuar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Parlamenti</a:t>
            </a:r>
            <a:r>
              <a:rPr lang="en-US" altLang="it-IT" sz="1400" dirty="0" smtClean="0"/>
              <a:t> </a:t>
            </a:r>
            <a:r>
              <a:rPr lang="en-US" altLang="it-IT" sz="1400" dirty="0" err="1"/>
              <a:t>Europian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Këshilli</a:t>
            </a:r>
            <a:r>
              <a:rPr lang="en-US" altLang="it-IT" sz="1400" dirty="0"/>
              <a:t>, duke </a:t>
            </a:r>
            <a:r>
              <a:rPr lang="en-US" altLang="it-IT" sz="1400" dirty="0" err="1"/>
              <a:t>vepruar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sipas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procedurës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zakonshme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legjislative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nxjerrin</a:t>
            </a:r>
            <a:r>
              <a:rPr lang="en-US" altLang="it-IT" sz="1400" dirty="0" smtClean="0"/>
              <a:t> </a:t>
            </a:r>
            <a:r>
              <a:rPr lang="en-US" altLang="it-IT" sz="1400" dirty="0" err="1"/>
              <a:t>direktiva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b="1" dirty="0" err="1"/>
              <a:t>njohjen</a:t>
            </a:r>
            <a:r>
              <a:rPr lang="en-US" altLang="it-IT" sz="1400" b="1" dirty="0"/>
              <a:t> e </a:t>
            </a:r>
            <a:r>
              <a:rPr lang="en-US" altLang="it-IT" sz="1400" b="1" dirty="0" err="1"/>
              <a:t>ndërsjellë</a:t>
            </a:r>
            <a:r>
              <a:rPr lang="en-US" altLang="it-IT" sz="1400" b="1" dirty="0"/>
              <a:t> </a:t>
            </a:r>
            <a:r>
              <a:rPr lang="en-US" altLang="it-IT" sz="1400" b="1" dirty="0" err="1"/>
              <a:t>të</a:t>
            </a:r>
            <a:r>
              <a:rPr lang="en-US" altLang="it-IT" sz="1400" b="1" dirty="0"/>
              <a:t> </a:t>
            </a:r>
            <a:r>
              <a:rPr lang="en-US" altLang="it-IT" sz="1400" b="1" dirty="0" err="1"/>
              <a:t>diplomave</a:t>
            </a:r>
            <a:r>
              <a:rPr lang="en-US" altLang="it-IT" sz="1400" b="1" dirty="0"/>
              <a:t>, </a:t>
            </a:r>
            <a:r>
              <a:rPr lang="en-US" altLang="it-IT" sz="1400" b="1" dirty="0" err="1"/>
              <a:t>certifikatave</a:t>
            </a:r>
            <a:r>
              <a:rPr lang="en-US" altLang="it-IT" sz="1400" b="1" dirty="0"/>
              <a:t> </a:t>
            </a:r>
            <a:r>
              <a:rPr lang="en-US" altLang="it-IT" sz="1400" b="1" dirty="0" err="1"/>
              <a:t>dhe</a:t>
            </a:r>
            <a:r>
              <a:rPr lang="en-US" altLang="it-IT" sz="1400" b="1" dirty="0"/>
              <a:t> </a:t>
            </a:r>
            <a:r>
              <a:rPr lang="en-US" altLang="it-IT" sz="1400" b="1" dirty="0" err="1"/>
              <a:t>dëshmive</a:t>
            </a:r>
            <a:r>
              <a:rPr lang="en-US" altLang="it-IT" sz="1400" b="1" dirty="0"/>
              <a:t> </a:t>
            </a:r>
            <a:r>
              <a:rPr lang="en-US" altLang="it-IT" sz="1400" b="1" dirty="0" err="1"/>
              <a:t>të</a:t>
            </a:r>
            <a:r>
              <a:rPr lang="en-US" altLang="it-IT" sz="1400" b="1" dirty="0"/>
              <a:t> </a:t>
            </a:r>
            <a:r>
              <a:rPr lang="en-US" altLang="it-IT" sz="1400" b="1" dirty="0" err="1"/>
              <a:t>tjera</a:t>
            </a:r>
            <a:r>
              <a:rPr lang="en-US" altLang="it-IT" sz="1400" b="1" dirty="0"/>
              <a:t> </a:t>
            </a:r>
            <a:r>
              <a:rPr lang="en-US" altLang="it-IT" sz="1400" b="1" dirty="0" err="1" smtClean="0"/>
              <a:t>të</a:t>
            </a:r>
            <a:r>
              <a:rPr lang="en-US" altLang="it-IT" sz="1400" b="1" dirty="0" smtClean="0"/>
              <a:t> </a:t>
            </a:r>
            <a:r>
              <a:rPr lang="en-US" altLang="it-IT" sz="1400" b="1" dirty="0" err="1" smtClean="0"/>
              <a:t>kualifikimeve</a:t>
            </a:r>
            <a:r>
              <a:rPr lang="en-US" altLang="it-IT" sz="1400" b="1" dirty="0" smtClean="0"/>
              <a:t> </a:t>
            </a:r>
            <a:r>
              <a:rPr lang="en-US" altLang="it-IT" sz="1400" b="1" dirty="0" err="1"/>
              <a:t>formale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bashkërendimin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dispozitave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përcaktuara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akte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ligjore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nënligjore</a:t>
            </a:r>
            <a:r>
              <a:rPr lang="en-US" altLang="it-IT" sz="1400" dirty="0" smtClean="0"/>
              <a:t> </a:t>
            </a:r>
            <a:r>
              <a:rPr lang="en-US" altLang="it-IT" sz="1400" dirty="0" err="1"/>
              <a:t>ose</a:t>
            </a:r>
            <a:r>
              <a:rPr lang="en-US" altLang="it-IT" sz="1400" dirty="0"/>
              <a:t> administrative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Shtetet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Anëtare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lidhur</a:t>
            </a:r>
            <a:r>
              <a:rPr lang="en-US" altLang="it-IT" sz="1400" dirty="0"/>
              <a:t> me </a:t>
            </a:r>
            <a:r>
              <a:rPr lang="en-US" altLang="it-IT" sz="1400" dirty="0" err="1"/>
              <a:t>nisjen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ndjekjen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veprimtarive</a:t>
            </a:r>
            <a:r>
              <a:rPr lang="en-US" altLang="it-IT" sz="1400" dirty="0"/>
              <a:t>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të</a:t>
            </a:r>
            <a:r>
              <a:rPr lang="en-US" altLang="it-IT" sz="1400" dirty="0" smtClean="0"/>
              <a:t> </a:t>
            </a:r>
            <a:r>
              <a:rPr lang="en-US" altLang="it-IT" sz="1400" dirty="0" err="1"/>
              <a:t>vetëpunësuar</a:t>
            </a:r>
            <a:r>
              <a:rPr lang="en-US" altLang="it-IT" sz="1400" dirty="0" smtClean="0"/>
              <a:t>.</a:t>
            </a:r>
          </a:p>
          <a:p>
            <a:pPr lvl="1" algn="just"/>
            <a:r>
              <a:rPr lang="en-US" altLang="it-IT" sz="1400" dirty="0" err="1" smtClean="0"/>
              <a:t>Vonesa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miratimin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direktivave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GjD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konsideruar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kjo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norme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obligim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drejteperdrejte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Traktati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eliminimin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kufizimeve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pengesave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ushtrimin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ketyre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lirie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garantuara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nenet</a:t>
            </a:r>
            <a:r>
              <a:rPr lang="en-US" altLang="it-IT" sz="1000" dirty="0" smtClean="0"/>
              <a:t> 45, 49, 56 TFBE</a:t>
            </a:r>
          </a:p>
          <a:p>
            <a:pPr lvl="2" algn="just"/>
            <a:r>
              <a:rPr lang="en-US" altLang="it-IT" sz="1000" dirty="0" err="1" smtClean="0"/>
              <a:t>Ceshtjet</a:t>
            </a:r>
            <a:r>
              <a:rPr lang="en-US" altLang="it-IT" sz="1000" dirty="0" smtClean="0"/>
              <a:t> 71/76  </a:t>
            </a:r>
            <a:r>
              <a:rPr lang="en-US" altLang="it-IT" sz="1000" dirty="0" err="1" smtClean="0"/>
              <a:t>Thieffry</a:t>
            </a:r>
            <a:r>
              <a:rPr lang="en-US" altLang="it-IT" sz="1000" dirty="0" smtClean="0"/>
              <a:t>  (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15-18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25-27)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Ceshtja</a:t>
            </a:r>
            <a:r>
              <a:rPr lang="en-US" altLang="it-IT" sz="1000" dirty="0" smtClean="0"/>
              <a:t> 11/77 Patrick</a:t>
            </a:r>
          </a:p>
          <a:p>
            <a:pPr lvl="3" algn="just"/>
            <a:r>
              <a:rPr lang="en-US" altLang="it-IT" sz="600" dirty="0" err="1" smtClean="0"/>
              <a:t>Edhe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pse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mungojne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direktivat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shteti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antar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duhet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njohe</a:t>
            </a:r>
            <a:r>
              <a:rPr lang="en-US" altLang="it-IT" sz="600" dirty="0" smtClean="0"/>
              <a:t> diplomat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titujt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kur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kjo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eshte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mundur</a:t>
            </a:r>
            <a:r>
              <a:rPr lang="en-US" altLang="it-IT" sz="600" dirty="0" smtClean="0"/>
              <a:t>  </a:t>
            </a:r>
            <a:r>
              <a:rPr lang="en-US" altLang="it-IT" sz="600" dirty="0" err="1" smtClean="0"/>
              <a:t>nga</a:t>
            </a:r>
            <a:r>
              <a:rPr lang="en-US" altLang="it-IT" sz="600" dirty="0" smtClean="0"/>
              <a:t> normative </a:t>
            </a:r>
            <a:r>
              <a:rPr lang="en-US" altLang="it-IT" sz="600" dirty="0" err="1" smtClean="0"/>
              <a:t>kombetare</a:t>
            </a:r>
            <a:endParaRPr lang="en-US" altLang="it-IT" sz="600" dirty="0" smtClean="0"/>
          </a:p>
          <a:p>
            <a:pPr lvl="2" algn="just"/>
            <a:r>
              <a:rPr lang="en-US" altLang="it-IT" sz="1000" dirty="0" err="1" smtClean="0"/>
              <a:t>GjD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vone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percaktuar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detyrimin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njohur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titujt</a:t>
            </a:r>
            <a:r>
              <a:rPr lang="en-US" altLang="it-IT" sz="1000" dirty="0" smtClean="0"/>
              <a:t> e diplomat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mungese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direktivave</a:t>
            </a:r>
            <a:r>
              <a:rPr lang="en-US" altLang="it-IT" sz="1000" dirty="0" smtClean="0"/>
              <a:t> </a:t>
            </a:r>
            <a:endParaRPr lang="en-US" altLang="it-IT" sz="600" dirty="0"/>
          </a:p>
          <a:p>
            <a:pPr lvl="3" algn="just"/>
            <a:r>
              <a:rPr lang="en-US" altLang="it-IT" sz="600" dirty="0" smtClean="0"/>
              <a:t>C—340/89 </a:t>
            </a:r>
            <a:r>
              <a:rPr lang="en-US" altLang="it-IT" sz="600" dirty="0" err="1" smtClean="0"/>
              <a:t>Vlassopoulou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pika</a:t>
            </a:r>
            <a:r>
              <a:rPr lang="en-US" altLang="it-IT" sz="600" dirty="0" smtClean="0"/>
              <a:t> 15-17  - ne </a:t>
            </a:r>
            <a:r>
              <a:rPr lang="en-US" altLang="it-IT" sz="600" dirty="0" err="1" smtClean="0"/>
              <a:t>lidhje</a:t>
            </a:r>
            <a:r>
              <a:rPr lang="en-US" altLang="it-IT" sz="600" dirty="0" smtClean="0"/>
              <a:t> me </a:t>
            </a:r>
            <a:r>
              <a:rPr lang="en-US" altLang="it-IT" sz="600" dirty="0" err="1" smtClean="0"/>
              <a:t>nenin</a:t>
            </a:r>
            <a:r>
              <a:rPr lang="en-US" altLang="it-IT" sz="600" dirty="0" smtClean="0"/>
              <a:t> 49 TFBE – </a:t>
            </a:r>
            <a:r>
              <a:rPr lang="en-US" altLang="it-IT" sz="600" dirty="0" err="1" smtClean="0"/>
              <a:t>duhen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marre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konsiderate</a:t>
            </a:r>
            <a:r>
              <a:rPr lang="en-US" altLang="it-IT" sz="600" dirty="0" smtClean="0"/>
              <a:t> diplomat e </a:t>
            </a:r>
            <a:r>
              <a:rPr lang="en-US" altLang="it-IT" sz="600" dirty="0" err="1" smtClean="0"/>
              <a:t>fituara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Shtet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tjeter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antar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krahasuar</a:t>
            </a:r>
            <a:r>
              <a:rPr lang="en-US" altLang="it-IT" sz="600" dirty="0" smtClean="0"/>
              <a:t> me diplomat </a:t>
            </a:r>
            <a:r>
              <a:rPr lang="en-US" altLang="it-IT" sz="600" dirty="0" err="1" smtClean="0"/>
              <a:t>kombetare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leshuara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verifikuar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kompetencat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njohurite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fituara</a:t>
            </a:r>
            <a:r>
              <a:rPr lang="en-US" altLang="it-IT" sz="600" dirty="0" smtClean="0"/>
              <a:t> </a:t>
            </a:r>
          </a:p>
          <a:p>
            <a:pPr lvl="3" algn="just"/>
            <a:r>
              <a:rPr lang="en-US" altLang="it-IT" sz="600" dirty="0" err="1" smtClean="0"/>
              <a:t>Ky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vendim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vlen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akoma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egjithese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kane</a:t>
            </a:r>
            <a:r>
              <a:rPr lang="en-US" altLang="it-IT" sz="600" dirty="0" smtClean="0"/>
              <a:t> dale </a:t>
            </a:r>
            <a:r>
              <a:rPr lang="en-US" altLang="it-IT" sz="600" dirty="0" err="1" smtClean="0"/>
              <a:t>direktivat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rastet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parregulluara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keto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fundit</a:t>
            </a:r>
            <a:r>
              <a:rPr lang="en-US" altLang="it-IT" sz="600" dirty="0" smtClean="0"/>
              <a:t> </a:t>
            </a:r>
          </a:p>
          <a:p>
            <a:pPr lvl="4" algn="just"/>
            <a:r>
              <a:rPr lang="en-US" altLang="it-IT" sz="600" dirty="0" err="1" smtClean="0"/>
              <a:t>Profesionet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parregulluara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melegjislacion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kombetar</a:t>
            </a:r>
            <a:r>
              <a:rPr lang="en-US" altLang="it-IT" sz="600" dirty="0" smtClean="0"/>
              <a:t> – C-164/94 </a:t>
            </a:r>
            <a:r>
              <a:rPr lang="en-US" altLang="it-IT" sz="600" dirty="0" err="1" smtClean="0"/>
              <a:t>Arianitis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pika</a:t>
            </a:r>
            <a:r>
              <a:rPr lang="en-US" altLang="it-IT" sz="600" dirty="0" smtClean="0"/>
              <a:t> 31-32</a:t>
            </a:r>
          </a:p>
          <a:p>
            <a:pPr lvl="4" algn="just"/>
            <a:r>
              <a:rPr lang="en-US" altLang="it-IT" sz="600" dirty="0" smtClean="0"/>
              <a:t>Diplomat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nuk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kane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kushtet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kriteret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njohje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sipas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direktivave</a:t>
            </a:r>
            <a:r>
              <a:rPr lang="en-US" altLang="it-IT" sz="600" dirty="0"/>
              <a:t> </a:t>
            </a:r>
            <a:r>
              <a:rPr lang="en-US" altLang="it-IT" sz="600" dirty="0" smtClean="0"/>
              <a:t>– C-238/98 </a:t>
            </a:r>
            <a:r>
              <a:rPr lang="en-US" altLang="it-IT" sz="600" dirty="0" err="1" smtClean="0"/>
              <a:t>Hocsman</a:t>
            </a:r>
            <a:endParaRPr lang="en-US" altLang="it-IT" sz="600" dirty="0" smtClean="0"/>
          </a:p>
          <a:p>
            <a:pPr algn="just"/>
            <a:r>
              <a:rPr lang="en-US" altLang="it-IT" sz="1800" dirty="0" err="1" smtClean="0"/>
              <a:t>Direktivat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lidhje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njohjen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kualifikimeve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profesionale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Direktiva</a:t>
            </a:r>
            <a:r>
              <a:rPr lang="en-US" altLang="it-IT" sz="1400" dirty="0" smtClean="0"/>
              <a:t> 2005/36/BE –  “</a:t>
            </a:r>
            <a:r>
              <a:rPr lang="en-US" altLang="it-IT" sz="1400" dirty="0" err="1" smtClean="0"/>
              <a:t>Direktiva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kualifikimeve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Profesionale</a:t>
            </a:r>
            <a:r>
              <a:rPr lang="en-US" altLang="it-IT" sz="1400" dirty="0" smtClean="0"/>
              <a:t>”</a:t>
            </a:r>
          </a:p>
          <a:p>
            <a:pPr lvl="2" algn="just"/>
            <a:r>
              <a:rPr lang="en-US" altLang="it-IT" sz="1000" dirty="0" err="1" smtClean="0"/>
              <a:t>Modifikuar</a:t>
            </a:r>
            <a:r>
              <a:rPr lang="en-US" altLang="it-IT" sz="1000" dirty="0" smtClean="0"/>
              <a:t> me Dir. 2013/55/BE </a:t>
            </a:r>
          </a:p>
          <a:p>
            <a:pPr lvl="3" algn="just"/>
            <a:r>
              <a:rPr lang="en-US" altLang="it-IT" sz="600" dirty="0" err="1" smtClean="0"/>
              <a:t>Futet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koncepti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kartes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profesionale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europiane</a:t>
            </a:r>
            <a:r>
              <a:rPr lang="en-US" altLang="it-IT" sz="600" dirty="0" smtClean="0"/>
              <a:t> </a:t>
            </a:r>
          </a:p>
          <a:p>
            <a:pPr lvl="3" algn="just"/>
            <a:r>
              <a:rPr lang="en-US" altLang="it-IT" sz="600" dirty="0" err="1" smtClean="0"/>
              <a:t>Mundesia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njohur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periudhat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stazhit</a:t>
            </a:r>
            <a:r>
              <a:rPr lang="en-US" altLang="it-IT" sz="600" dirty="0" smtClean="0"/>
              <a:t> professional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zhvilluara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Shtet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antar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ndryshem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origjines</a:t>
            </a:r>
            <a:endParaRPr lang="en-US" altLang="it-IT" sz="600" dirty="0" smtClean="0"/>
          </a:p>
          <a:p>
            <a:pPr lvl="1" algn="just"/>
            <a:r>
              <a:rPr lang="en-US" altLang="it-IT" sz="1400" dirty="0" err="1" smtClean="0"/>
              <a:t>Direktiva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dallon</a:t>
            </a:r>
            <a:r>
              <a:rPr lang="en-US" altLang="it-IT" sz="1400" dirty="0" smtClean="0"/>
              <a:t> midis </a:t>
            </a:r>
            <a:r>
              <a:rPr lang="en-US" altLang="it-IT" sz="1400" dirty="0" err="1" smtClean="0"/>
              <a:t>lirise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ofrimit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vendosjes</a:t>
            </a:r>
            <a:endParaRPr lang="en-US" altLang="it-IT" sz="1400" dirty="0" smtClean="0"/>
          </a:p>
          <a:p>
            <a:pPr lvl="1" algn="just"/>
            <a:r>
              <a:rPr lang="en-US" altLang="it-IT" sz="1400" dirty="0" smtClean="0"/>
              <a:t>Ne </a:t>
            </a:r>
            <a:r>
              <a:rPr lang="en-US" altLang="it-IT" sz="1400" dirty="0" err="1" smtClean="0"/>
              <a:t>rastin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lirise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sherbimeve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kerkohet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njohja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plote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titullit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ofruesi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vendosur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ligjerisht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tjeter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5.1)</a:t>
            </a:r>
          </a:p>
          <a:p>
            <a:pPr lvl="2" algn="just"/>
            <a:r>
              <a:rPr lang="en-US" altLang="it-IT" sz="1000" dirty="0" err="1" smtClean="0"/>
              <a:t>Ofruesi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sherbimit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duhet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dorezoje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deklarate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paraprake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dokumentat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provojne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ushtroje</a:t>
            </a:r>
            <a:r>
              <a:rPr lang="en-US" altLang="it-IT" sz="1000" dirty="0" smtClean="0"/>
              <a:t> ate </a:t>
            </a:r>
            <a:r>
              <a:rPr lang="en-US" altLang="it-IT" sz="1000" dirty="0" err="1" smtClean="0"/>
              <a:t>sherbim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Detyrime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ofruesin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sherbimeve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jape </a:t>
            </a:r>
            <a:r>
              <a:rPr lang="en-US" altLang="it-IT" sz="1000" dirty="0" err="1" smtClean="0"/>
              <a:t>informacion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nevojshem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perfituesit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sherbimeve</a:t>
            </a:r>
            <a:r>
              <a:rPr lang="en-US" altLang="it-IT" sz="1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142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Kuadri normativ 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19675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Aktiviteti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ushtuar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menyre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pavarur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detajuar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gjere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brendshme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vendeve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antare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shoqerite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tregtare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54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62)</a:t>
            </a:r>
          </a:p>
          <a:p>
            <a:pPr algn="just"/>
            <a:r>
              <a:rPr lang="en-US" altLang="it-IT" sz="2000" dirty="0" err="1" smtClean="0"/>
              <a:t>Ky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aktivitet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ushtirmin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lirise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levizjes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marre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rregullim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primare</a:t>
            </a:r>
            <a:r>
              <a:rPr lang="en-US" altLang="it-IT" sz="2000" dirty="0" smtClean="0"/>
              <a:t> BE ne </a:t>
            </a:r>
            <a:r>
              <a:rPr lang="en-US" altLang="it-IT" sz="2000" dirty="0" err="1" smtClean="0"/>
              <a:t>menyre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ngjashme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vendosjes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Titulli</a:t>
            </a:r>
            <a:r>
              <a:rPr lang="en-US" altLang="it-IT" sz="1600" dirty="0" smtClean="0"/>
              <a:t> IV </a:t>
            </a:r>
            <a:r>
              <a:rPr lang="en-US" altLang="it-IT" sz="1600" dirty="0" err="1" smtClean="0"/>
              <a:t>Kreu</a:t>
            </a:r>
            <a:r>
              <a:rPr lang="en-US" altLang="it-IT" sz="1600" dirty="0" smtClean="0"/>
              <a:t> 2 </a:t>
            </a:r>
            <a:r>
              <a:rPr lang="en-US" altLang="it-IT" sz="1600" dirty="0" err="1" smtClean="0"/>
              <a:t>nenet</a:t>
            </a:r>
            <a:r>
              <a:rPr lang="en-US" altLang="it-IT" sz="1600" dirty="0" smtClean="0"/>
              <a:t> 49-55 TFBE)</a:t>
            </a:r>
          </a:p>
          <a:p>
            <a:pPr lvl="1" algn="just"/>
            <a:r>
              <a:rPr lang="en-US" altLang="it-IT" sz="1600" dirty="0" err="1" smtClean="0"/>
              <a:t>Ofrimi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(</a:t>
            </a:r>
            <a:r>
              <a:rPr lang="en-US" altLang="it-IT" sz="1600" dirty="0" err="1" smtClean="0"/>
              <a:t>Titulli</a:t>
            </a:r>
            <a:r>
              <a:rPr lang="en-US" altLang="it-IT" sz="1600" dirty="0" smtClean="0"/>
              <a:t> IV </a:t>
            </a:r>
            <a:r>
              <a:rPr lang="en-US" altLang="it-IT" sz="1600" dirty="0" err="1" smtClean="0"/>
              <a:t>Kreu</a:t>
            </a:r>
            <a:r>
              <a:rPr lang="en-US" altLang="it-IT" sz="1600" dirty="0" smtClean="0"/>
              <a:t> 3 </a:t>
            </a:r>
            <a:r>
              <a:rPr lang="en-US" altLang="it-IT" sz="1600" dirty="0" err="1" smtClean="0"/>
              <a:t>nenet</a:t>
            </a:r>
            <a:r>
              <a:rPr lang="en-US" altLang="it-IT" sz="1600" dirty="0" smtClean="0"/>
              <a:t> 56-62)</a:t>
            </a:r>
          </a:p>
          <a:p>
            <a:pPr algn="just"/>
            <a:r>
              <a:rPr lang="en-US" altLang="it-IT" sz="2000" dirty="0" err="1" smtClean="0"/>
              <a:t>Parimi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Ndalohen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kufizimet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keto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liri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49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56)</a:t>
            </a:r>
          </a:p>
          <a:p>
            <a:pPr lvl="1" algn="just"/>
            <a:r>
              <a:rPr lang="en-US" altLang="it-IT" sz="1600" dirty="0" err="1" smtClean="0"/>
              <a:t>Trajtimi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barabarte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(49.2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57.2)</a:t>
            </a:r>
          </a:p>
          <a:p>
            <a:pPr algn="just"/>
            <a:r>
              <a:rPr lang="en-US" altLang="it-IT" sz="2000" dirty="0" err="1" smtClean="0"/>
              <a:t>Bazat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juridike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dytesore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BE me </a:t>
            </a:r>
            <a:r>
              <a:rPr lang="en-US" altLang="it-IT" sz="2000" dirty="0" err="1" smtClean="0"/>
              <a:t>qellim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ushtrimit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efektiv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ketyre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drejtave</a:t>
            </a:r>
            <a:r>
              <a:rPr lang="en-US" altLang="it-IT" sz="2000" dirty="0" smtClean="0"/>
              <a:t> (me </a:t>
            </a:r>
            <a:r>
              <a:rPr lang="en-US" altLang="it-IT" sz="2000" dirty="0" err="1" smtClean="0"/>
              <a:t>Direktiva</a:t>
            </a:r>
            <a:r>
              <a:rPr lang="en-US" altLang="it-IT" sz="2000" dirty="0" smtClean="0"/>
              <a:t>)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50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53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vendosjes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59 per </a:t>
            </a:r>
            <a:r>
              <a:rPr lang="en-US" altLang="it-IT" sz="1600" dirty="0" err="1" smtClean="0"/>
              <a:t>ofrimin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regjim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lire</a:t>
            </a:r>
          </a:p>
          <a:p>
            <a:pPr algn="just"/>
            <a:r>
              <a:rPr lang="en-US" altLang="it-IT" sz="2000" dirty="0" err="1" smtClean="0"/>
              <a:t>Perjashtimet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gezimi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ketyre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lirive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51-52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vendosjes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62 per </a:t>
            </a:r>
            <a:r>
              <a:rPr lang="en-US" altLang="it-IT" sz="1600" dirty="0" err="1" smtClean="0"/>
              <a:t>ofrimin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sherbimeve</a:t>
            </a:r>
            <a:endParaRPr lang="en-US" altLang="it-IT" sz="1600" dirty="0"/>
          </a:p>
          <a:p>
            <a:pPr lvl="2" algn="just"/>
            <a:r>
              <a:rPr lang="en-US" altLang="it-IT" sz="1200" dirty="0" err="1" smtClean="0"/>
              <a:t>Norme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karakterreferues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dinamik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51 </a:t>
            </a:r>
            <a:r>
              <a:rPr lang="en-US" altLang="it-IT" sz="1200" dirty="0" err="1" smtClean="0"/>
              <a:t>deri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54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3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4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Njohja e kualifikimeve profesionale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79512" y="91431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rastin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lirise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vendosjes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smtClean="0"/>
              <a:t>Tre </a:t>
            </a:r>
            <a:r>
              <a:rPr lang="en-US" altLang="it-IT" sz="1200" dirty="0" err="1" smtClean="0"/>
              <a:t>regjime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ndryshme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njohjen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kualifikimeve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Titulli</a:t>
            </a:r>
            <a:r>
              <a:rPr lang="en-US" altLang="it-IT" sz="1200" dirty="0" smtClean="0"/>
              <a:t> III)</a:t>
            </a:r>
            <a:r>
              <a:rPr lang="en-US" altLang="it-IT" sz="1400" dirty="0" smtClean="0"/>
              <a:t> </a:t>
            </a:r>
          </a:p>
          <a:p>
            <a:pPr algn="just"/>
            <a:r>
              <a:rPr lang="en-US" altLang="it-IT" sz="1400" dirty="0" err="1" smtClean="0"/>
              <a:t>Regjimi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pergjithshem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Kreu</a:t>
            </a:r>
            <a:r>
              <a:rPr lang="en-US" altLang="it-IT" sz="1400" dirty="0" smtClean="0"/>
              <a:t> I)</a:t>
            </a:r>
          </a:p>
          <a:p>
            <a:pPr lvl="1" algn="just"/>
            <a:r>
              <a:rPr lang="en-US" altLang="it-IT" sz="1000" dirty="0" err="1" smtClean="0"/>
              <a:t>Regjim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pergjithshem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gjitha</a:t>
            </a:r>
            <a:r>
              <a:rPr lang="en-US" altLang="it-IT" sz="1000" dirty="0" smtClean="0"/>
              <a:t> diplomat </a:t>
            </a:r>
            <a:r>
              <a:rPr lang="en-US" altLang="it-IT" sz="1000" dirty="0" err="1" smtClean="0"/>
              <a:t>sipas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nenit</a:t>
            </a:r>
            <a:r>
              <a:rPr lang="en-US" altLang="it-IT" sz="1000" dirty="0" smtClean="0"/>
              <a:t> 10.1</a:t>
            </a:r>
          </a:p>
          <a:p>
            <a:pPr lvl="1" algn="just"/>
            <a:r>
              <a:rPr lang="en-US" altLang="it-IT" sz="1000" dirty="0" err="1" smtClean="0"/>
              <a:t>Ish</a:t>
            </a:r>
            <a:r>
              <a:rPr lang="en-US" altLang="it-IT" sz="1000" dirty="0" smtClean="0"/>
              <a:t> dir. 89/48/KEE</a:t>
            </a:r>
          </a:p>
          <a:p>
            <a:pPr lvl="1" algn="just"/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cili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kerkon</a:t>
            </a:r>
            <a:r>
              <a:rPr lang="en-US" altLang="it-IT" sz="1000" dirty="0" smtClean="0"/>
              <a:t>, per </a:t>
            </a:r>
            <a:r>
              <a:rPr lang="en-US" altLang="it-IT" sz="1000" dirty="0" err="1" smtClean="0"/>
              <a:t>ushtrimin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caktuar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pasjen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kualifikimi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profesional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profesionet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rregulluara</a:t>
            </a:r>
            <a:r>
              <a:rPr lang="en-US" altLang="it-IT" sz="1000" dirty="0" smtClean="0"/>
              <a:t>) 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detyruar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lejoje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aksesin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ushtrimin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ketij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qytetari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tjeter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kur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ky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fundit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deshmi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kualifikimi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diplome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formimi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leshuar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tjeter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ushtruar</a:t>
            </a:r>
            <a:r>
              <a:rPr lang="en-US" altLang="it-IT" sz="1000" dirty="0" smtClean="0"/>
              <a:t> ate </a:t>
            </a:r>
            <a:r>
              <a:rPr lang="en-US" altLang="it-IT" sz="1000" dirty="0" err="1" smtClean="0"/>
              <a:t>profesion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territorin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tij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13, 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1.1)</a:t>
            </a:r>
          </a:p>
          <a:p>
            <a:pPr lvl="1" algn="just"/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njohje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automatike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verifikohet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autoritetet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shtetit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prites</a:t>
            </a:r>
            <a:endParaRPr lang="en-US" altLang="it-IT" sz="1000" dirty="0" smtClean="0"/>
          </a:p>
          <a:p>
            <a:pPr lvl="2" algn="just"/>
            <a:r>
              <a:rPr lang="en-US" altLang="it-IT" sz="600" dirty="0" smtClean="0"/>
              <a:t>Me </a:t>
            </a:r>
            <a:r>
              <a:rPr lang="en-US" altLang="it-IT" sz="600" dirty="0" err="1" smtClean="0"/>
              <a:t>qellim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jene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periudha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kohore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ushtrimi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aktivitetit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ngjashme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sipas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klasifikimit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kualifikimeve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profesionale</a:t>
            </a:r>
            <a:r>
              <a:rPr lang="en-US" altLang="it-IT" sz="600" dirty="0" smtClean="0"/>
              <a:t> </a:t>
            </a:r>
          </a:p>
          <a:p>
            <a:pPr lvl="2" algn="just"/>
            <a:r>
              <a:rPr lang="en-US" altLang="it-IT" sz="600" dirty="0" err="1" smtClean="0"/>
              <a:t>Verifikohet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jane </a:t>
            </a:r>
            <a:r>
              <a:rPr lang="en-US" altLang="it-IT" sz="600" dirty="0" err="1" smtClean="0"/>
              <a:t>leshuar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autoritet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kompetent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Shtetit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antar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leshues</a:t>
            </a:r>
            <a:endParaRPr lang="en-US" altLang="it-IT" sz="600" dirty="0" smtClean="0"/>
          </a:p>
          <a:p>
            <a:pPr lvl="2" algn="just"/>
            <a:r>
              <a:rPr lang="en-US" altLang="it-IT" sz="600" dirty="0" err="1" smtClean="0"/>
              <a:t>Mund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merren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vendime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kompensim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periudhe</a:t>
            </a:r>
            <a:r>
              <a:rPr lang="en-US" altLang="it-IT" sz="600" dirty="0" smtClean="0"/>
              <a:t> me </a:t>
            </a:r>
            <a:r>
              <a:rPr lang="en-US" altLang="it-IT" sz="600" dirty="0" err="1" smtClean="0"/>
              <a:t>qellim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njohjen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mevonshme</a:t>
            </a:r>
            <a:r>
              <a:rPr lang="en-US" altLang="it-IT" sz="600" dirty="0" smtClean="0"/>
              <a:t> (</a:t>
            </a:r>
            <a:r>
              <a:rPr lang="en-US" altLang="it-IT" sz="600" dirty="0" err="1" smtClean="0"/>
              <a:t>neni</a:t>
            </a:r>
            <a:r>
              <a:rPr lang="en-US" altLang="it-IT" sz="600" dirty="0" smtClean="0"/>
              <a:t> 14.1 </a:t>
            </a:r>
            <a:r>
              <a:rPr lang="en-US" altLang="it-IT" sz="600" dirty="0" err="1" smtClean="0"/>
              <a:t>Praktika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profesionale</a:t>
            </a:r>
            <a:r>
              <a:rPr lang="en-US" altLang="it-IT" sz="600" dirty="0" smtClean="0"/>
              <a:t>, </a:t>
            </a:r>
            <a:r>
              <a:rPr lang="en-US" altLang="it-IT" sz="600" dirty="0" err="1" smtClean="0"/>
              <a:t>provim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formimi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profesionit</a:t>
            </a:r>
            <a:r>
              <a:rPr lang="en-US" altLang="it-IT" sz="600" dirty="0" smtClean="0"/>
              <a:t> , </a:t>
            </a:r>
            <a:r>
              <a:rPr lang="en-US" altLang="it-IT" sz="600" dirty="0" err="1" smtClean="0"/>
              <a:t>etj</a:t>
            </a:r>
            <a:r>
              <a:rPr lang="en-US" altLang="it-IT" sz="600" dirty="0" smtClean="0"/>
              <a:t>.)</a:t>
            </a:r>
          </a:p>
          <a:p>
            <a:pPr lvl="2" algn="just"/>
            <a:r>
              <a:rPr lang="en-US" altLang="it-IT" sz="600" dirty="0" err="1" smtClean="0"/>
              <a:t>Nese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kualifikimet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dy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shtete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nuk</a:t>
            </a:r>
            <a:r>
              <a:rPr lang="en-US" altLang="it-IT" sz="600" dirty="0" smtClean="0"/>
              <a:t> jane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ngjashme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mund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kete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njohje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pjesshme</a:t>
            </a:r>
            <a:r>
              <a:rPr lang="en-US" altLang="it-IT" sz="600" dirty="0" smtClean="0"/>
              <a:t> (</a:t>
            </a:r>
            <a:r>
              <a:rPr lang="en-US" altLang="it-IT" sz="600" dirty="0" err="1" smtClean="0"/>
              <a:t>Psh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Infermier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njihet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asistent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infermier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apo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sanitar</a:t>
            </a:r>
            <a:r>
              <a:rPr lang="en-US" altLang="it-IT" sz="600" dirty="0" smtClean="0"/>
              <a:t>)</a:t>
            </a:r>
          </a:p>
          <a:p>
            <a:pPr lvl="2" algn="just"/>
            <a:r>
              <a:rPr lang="en-US" altLang="it-IT" sz="600" dirty="0" smtClean="0"/>
              <a:t>Kur </a:t>
            </a:r>
            <a:r>
              <a:rPr lang="en-US" altLang="it-IT" sz="600" dirty="0" err="1" smtClean="0"/>
              <a:t>eshte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rasti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profesion</a:t>
            </a:r>
            <a:r>
              <a:rPr lang="en-US" altLang="it-IT" sz="600" dirty="0" smtClean="0"/>
              <a:t> specific </a:t>
            </a:r>
            <a:r>
              <a:rPr lang="en-US" altLang="it-IT" sz="600" dirty="0" err="1" smtClean="0"/>
              <a:t>duhet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njihet</a:t>
            </a:r>
            <a:r>
              <a:rPr lang="en-US" altLang="it-IT" sz="600" dirty="0" smtClean="0"/>
              <a:t> mire e </a:t>
            </a:r>
            <a:r>
              <a:rPr lang="en-US" altLang="it-IT" sz="600" dirty="0" err="1" smtClean="0"/>
              <a:t>drejta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kombetare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Shtetit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antar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takon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atij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shteti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zgjedhe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llojin</a:t>
            </a:r>
            <a:r>
              <a:rPr lang="en-US" altLang="it-IT" sz="600" dirty="0" smtClean="0"/>
              <a:t> e proves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duhet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kryer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njohjen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titullit</a:t>
            </a:r>
            <a:r>
              <a:rPr lang="en-US" altLang="it-IT" sz="600" dirty="0" smtClean="0"/>
              <a:t> (</a:t>
            </a:r>
            <a:r>
              <a:rPr lang="en-US" altLang="it-IT" sz="600" dirty="0" err="1" smtClean="0"/>
              <a:t>Provim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formimi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apo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praktike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profesionale</a:t>
            </a:r>
            <a:r>
              <a:rPr lang="en-US" altLang="it-IT" sz="600" dirty="0" smtClean="0"/>
              <a:t> )</a:t>
            </a:r>
          </a:p>
          <a:p>
            <a:pPr lvl="1" algn="just"/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raste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perjashtimore</a:t>
            </a:r>
            <a:endParaRPr lang="en-US" altLang="it-IT" sz="1000" dirty="0" smtClean="0"/>
          </a:p>
          <a:p>
            <a:pPr lvl="1" algn="just"/>
            <a:r>
              <a:rPr lang="en-US" altLang="it-IT" sz="1000" dirty="0" smtClean="0"/>
              <a:t>Problem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aplikohet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jo Dir. 2005/36/KE </a:t>
            </a:r>
            <a:r>
              <a:rPr lang="en-US" altLang="it-IT" sz="1000" dirty="0" err="1" smtClean="0"/>
              <a:t>nese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kualifikim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profesional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fituar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duke u </a:t>
            </a:r>
            <a:r>
              <a:rPr lang="en-US" altLang="it-IT" sz="1000" dirty="0" err="1" smtClean="0"/>
              <a:t>bazuar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mbi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diplome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studimi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marre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tjeter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endParaRPr lang="en-US" altLang="it-IT" sz="1000" dirty="0" smtClean="0"/>
          </a:p>
          <a:p>
            <a:pPr lvl="2" algn="just"/>
            <a:r>
              <a:rPr lang="en-US" altLang="it-IT" sz="600" dirty="0" err="1" smtClean="0"/>
              <a:t>Zgjidhje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ndryshme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ceshtjet</a:t>
            </a:r>
            <a:endParaRPr lang="en-US" altLang="it-IT" sz="600" dirty="0" smtClean="0"/>
          </a:p>
          <a:p>
            <a:pPr lvl="2" algn="just"/>
            <a:r>
              <a:rPr lang="en-US" altLang="it-IT" sz="600" dirty="0" smtClean="0"/>
              <a:t>C-311/06 </a:t>
            </a:r>
            <a:r>
              <a:rPr lang="en-US" altLang="it-IT" sz="600" dirty="0" err="1" smtClean="0"/>
              <a:t>Consiglio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nazionale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degli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ingegnieri</a:t>
            </a:r>
            <a:r>
              <a:rPr lang="en-US" altLang="it-IT" sz="600" dirty="0"/>
              <a:t> </a:t>
            </a:r>
            <a:r>
              <a:rPr lang="en-US" altLang="it-IT" sz="600" dirty="0" err="1" smtClean="0"/>
              <a:t>pika</a:t>
            </a:r>
            <a:r>
              <a:rPr lang="en-US" altLang="it-IT" sz="600" dirty="0" smtClean="0"/>
              <a:t> 59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C- 118/09 </a:t>
            </a:r>
            <a:r>
              <a:rPr lang="en-US" altLang="it-IT" sz="600" dirty="0" err="1" smtClean="0"/>
              <a:t>Koller</a:t>
            </a:r>
            <a:r>
              <a:rPr lang="en-US" altLang="it-IT" sz="600" dirty="0" smtClean="0"/>
              <a:t>, </a:t>
            </a:r>
            <a:r>
              <a:rPr lang="en-US" altLang="it-IT" sz="600" dirty="0" err="1" smtClean="0"/>
              <a:t>pikat</a:t>
            </a:r>
            <a:r>
              <a:rPr lang="en-US" altLang="it-IT" sz="600" dirty="0" smtClean="0"/>
              <a:t> 33-35</a:t>
            </a:r>
          </a:p>
          <a:p>
            <a:pPr lvl="2" algn="just"/>
            <a:r>
              <a:rPr lang="en-US" altLang="it-IT" sz="600" dirty="0" err="1" smtClean="0"/>
              <a:t>Vendmi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dates 17 </a:t>
            </a:r>
            <a:r>
              <a:rPr lang="en-US" altLang="it-IT" sz="600" dirty="0" err="1" smtClean="0"/>
              <a:t>korrik</a:t>
            </a:r>
            <a:r>
              <a:rPr lang="en-US" altLang="it-IT" sz="600" dirty="0" smtClean="0"/>
              <a:t> 2014 C-58/13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C-59/13 </a:t>
            </a:r>
            <a:r>
              <a:rPr lang="en-US" altLang="it-IT" sz="600" dirty="0" err="1" smtClean="0"/>
              <a:t>Torresi</a:t>
            </a:r>
            <a:r>
              <a:rPr lang="en-US" altLang="it-IT" sz="600" dirty="0" smtClean="0"/>
              <a:t>  - </a:t>
            </a:r>
            <a:r>
              <a:rPr lang="en-US" altLang="it-IT" sz="600" dirty="0" err="1" smtClean="0"/>
              <a:t>rasti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vendosjes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Itali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subjekti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kishte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fituar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kualifikimin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avokatit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Spanje</a:t>
            </a:r>
            <a:r>
              <a:rPr lang="en-US" altLang="it-IT" sz="600" dirty="0" smtClean="0"/>
              <a:t>  me </a:t>
            </a:r>
            <a:r>
              <a:rPr lang="en-US" altLang="it-IT" sz="600" dirty="0" err="1" smtClean="0"/>
              <a:t>diplome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leshuar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Spanje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por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pjese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studimeve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njohura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Spanja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kryera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Itali</a:t>
            </a:r>
            <a:endParaRPr lang="en-US" altLang="it-IT" sz="1000" dirty="0" smtClean="0"/>
          </a:p>
          <a:p>
            <a:pPr algn="just"/>
            <a:r>
              <a:rPr lang="en-US" altLang="it-IT" sz="1400" dirty="0" err="1" smtClean="0"/>
              <a:t>Njohja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eksperiencave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profesionale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Kreu</a:t>
            </a:r>
            <a:r>
              <a:rPr lang="en-US" altLang="it-IT" sz="1400" dirty="0" smtClean="0"/>
              <a:t> II)</a:t>
            </a:r>
          </a:p>
          <a:p>
            <a:pPr lvl="1" algn="just"/>
            <a:r>
              <a:rPr lang="en-US" altLang="it-IT" sz="1000" dirty="0" err="1" smtClean="0"/>
              <a:t>Kryesisht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aktivitete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industriale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tregtare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artizanale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percaktuar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Aneksin</a:t>
            </a:r>
            <a:r>
              <a:rPr lang="en-US" altLang="it-IT" sz="1000" dirty="0" smtClean="0"/>
              <a:t> IV)</a:t>
            </a:r>
          </a:p>
          <a:p>
            <a:pPr lvl="1" algn="just"/>
            <a:r>
              <a:rPr lang="en-US" altLang="it-IT" sz="1000" dirty="0" err="1" smtClean="0"/>
              <a:t>Aktivitete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cilat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aksesi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ushtrimi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kerkojne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pasjen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njohurive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kompetencave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pergjithshme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tregtare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profesionale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njohjen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kerkon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prove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mjaftueshme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pasjen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ketyre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njohurive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kompetencave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faktin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aktiviteti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ushtruar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tjeter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16)</a:t>
            </a:r>
          </a:p>
          <a:p>
            <a:pPr lvl="1" algn="just"/>
            <a:r>
              <a:rPr lang="en-US" altLang="it-IT" sz="1000" dirty="0" err="1" smtClean="0"/>
              <a:t>Njohje</a:t>
            </a:r>
            <a:r>
              <a:rPr lang="en-US" altLang="it-IT" sz="1000" dirty="0" smtClean="0"/>
              <a:t>, jo e </a:t>
            </a:r>
            <a:r>
              <a:rPr lang="en-US" altLang="it-IT" sz="1000" dirty="0" err="1" smtClean="0"/>
              <a:t>qualifikimeve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vetvete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por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ekperiences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profesionale</a:t>
            </a:r>
            <a:r>
              <a:rPr lang="en-US" altLang="it-IT" sz="1000" dirty="0" smtClean="0"/>
              <a:t>  per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numer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caktuar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sipas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llojit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profesionit</a:t>
            </a:r>
            <a:r>
              <a:rPr lang="en-US" altLang="it-IT" sz="1000" dirty="0" smtClean="0"/>
              <a:t> (ne </a:t>
            </a:r>
            <a:r>
              <a:rPr lang="en-US" altLang="it-IT" sz="1000" dirty="0" err="1" smtClean="0"/>
              <a:t>nenet</a:t>
            </a:r>
            <a:r>
              <a:rPr lang="en-US" altLang="it-IT" sz="1000" dirty="0" smtClean="0"/>
              <a:t> 17-19)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ne listen e </a:t>
            </a:r>
            <a:r>
              <a:rPr lang="en-US" altLang="it-IT" sz="1000" dirty="0" err="1" smtClean="0"/>
              <a:t>profesioneve</a:t>
            </a:r>
            <a:r>
              <a:rPr lang="en-US" altLang="it-IT" sz="1000" dirty="0" smtClean="0"/>
              <a:t> </a:t>
            </a:r>
          </a:p>
          <a:p>
            <a:pPr algn="just"/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Njohja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baza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koordinimit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kushteve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minimale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formimit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Kreu</a:t>
            </a:r>
            <a:r>
              <a:rPr lang="en-US" altLang="it-IT" sz="1400" dirty="0" smtClean="0"/>
              <a:t> III)</a:t>
            </a:r>
          </a:p>
          <a:p>
            <a:pPr lvl="1" algn="just"/>
            <a:r>
              <a:rPr lang="en-US" altLang="it-IT" sz="1000" dirty="0" smtClean="0"/>
              <a:t>I </a:t>
            </a:r>
            <a:r>
              <a:rPr lang="en-US" altLang="it-IT" sz="1000" dirty="0" err="1" smtClean="0"/>
              <a:t>aplikohet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numri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kufizuar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profesionesh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mjekesore</a:t>
            </a:r>
            <a:r>
              <a:rPr lang="en-US" altLang="it-IT" sz="1000" dirty="0" smtClean="0"/>
              <a:t>: </a:t>
            </a:r>
            <a:r>
              <a:rPr lang="en-US" altLang="it-IT" sz="1000" dirty="0" err="1" smtClean="0"/>
              <a:t>mjeke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infermiere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obsteter</a:t>
            </a:r>
            <a:r>
              <a:rPr lang="en-US" altLang="it-IT" sz="1000" dirty="0" smtClean="0"/>
              <a:t>, dentist, </a:t>
            </a:r>
            <a:r>
              <a:rPr lang="en-US" altLang="it-IT" sz="1000" dirty="0" err="1" smtClean="0"/>
              <a:t>farmaciste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vetem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arkitekt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jashte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fushes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mjekesore</a:t>
            </a:r>
            <a:r>
              <a:rPr lang="en-US" altLang="it-IT" sz="1000" dirty="0" smtClean="0"/>
              <a:t>)</a:t>
            </a:r>
          </a:p>
          <a:p>
            <a:pPr lvl="2" algn="just"/>
            <a:r>
              <a:rPr lang="en-US" altLang="it-IT" sz="600" dirty="0" err="1" smtClean="0"/>
              <a:t>Rregullohej</a:t>
            </a:r>
            <a:r>
              <a:rPr lang="en-US" altLang="it-IT" sz="600" dirty="0" smtClean="0"/>
              <a:t> me </a:t>
            </a:r>
            <a:r>
              <a:rPr lang="en-US" altLang="it-IT" sz="600" dirty="0" err="1" smtClean="0"/>
              <a:t>direktiva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sektoriale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kaluaren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cilat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kryenin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harmonizimin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aksesin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ushtrimin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ketyre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profesioneve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njohjen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periudhave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profesionale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kushte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barabarta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kryera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vendet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antare</a:t>
            </a:r>
            <a:r>
              <a:rPr lang="en-US" altLang="it-IT" sz="600" dirty="0" smtClean="0"/>
              <a:t> </a:t>
            </a:r>
          </a:p>
          <a:p>
            <a:pPr lvl="1" algn="just"/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21 “</a:t>
            </a:r>
            <a:r>
              <a:rPr lang="en-US" altLang="it-IT" sz="1000" dirty="0" err="1" smtClean="0"/>
              <a:t>cdo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njeh</a:t>
            </a:r>
            <a:r>
              <a:rPr lang="en-US" altLang="it-IT" sz="1000" dirty="0" smtClean="0"/>
              <a:t> diplomat e </a:t>
            </a:r>
            <a:r>
              <a:rPr lang="en-US" altLang="it-IT" sz="1000" dirty="0" err="1" smtClean="0"/>
              <a:t>formimit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japin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akses</a:t>
            </a:r>
            <a:r>
              <a:rPr lang="en-US" altLang="it-IT" sz="1000" dirty="0" smtClean="0"/>
              <a:t>” </a:t>
            </a:r>
            <a:r>
              <a:rPr lang="en-US" altLang="it-IT" sz="1000" dirty="0" err="1" smtClean="0"/>
              <a:t>ketyre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cilat</a:t>
            </a:r>
            <a:r>
              <a:rPr lang="en-US" altLang="it-IT" sz="1000" dirty="0" smtClean="0"/>
              <a:t> jane “</a:t>
            </a:r>
            <a:r>
              <a:rPr lang="en-US" altLang="it-IT" sz="1000" dirty="0" err="1" smtClean="0"/>
              <a:t>konform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kushteve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minimale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formimit</a:t>
            </a:r>
            <a:r>
              <a:rPr lang="en-US" altLang="it-IT" sz="1000" dirty="0" smtClean="0"/>
              <a:t>”  </a:t>
            </a:r>
            <a:r>
              <a:rPr lang="en-US" altLang="it-IT" sz="1000" dirty="0" err="1" smtClean="0"/>
              <a:t>sipas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neneve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meposhtme</a:t>
            </a:r>
            <a:r>
              <a:rPr lang="en-US" altLang="it-IT" sz="1000" dirty="0" smtClean="0"/>
              <a:t> “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atribuon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atyre</a:t>
            </a:r>
            <a:r>
              <a:rPr lang="en-US" altLang="it-IT" sz="1000" dirty="0" smtClean="0"/>
              <a:t>, ne </a:t>
            </a:r>
            <a:r>
              <a:rPr lang="en-US" altLang="it-IT" sz="1000" dirty="0" err="1" smtClean="0"/>
              <a:t>lidhje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aksesin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aktivitetin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profesional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ushtrimin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tij</a:t>
            </a:r>
            <a:r>
              <a:rPr lang="en-US" altLang="it-IT" sz="1000" dirty="0" smtClean="0"/>
              <a:t>,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njejtat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efekte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territorin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tij</a:t>
            </a:r>
            <a:r>
              <a:rPr lang="en-US" altLang="it-IT" sz="1000" dirty="0" smtClean="0"/>
              <a:t> sic e </a:t>
            </a:r>
            <a:r>
              <a:rPr lang="en-US" altLang="it-IT" sz="1000" dirty="0" err="1" smtClean="0"/>
              <a:t>kane</a:t>
            </a:r>
            <a:r>
              <a:rPr lang="en-US" altLang="it-IT" sz="1000" dirty="0" smtClean="0"/>
              <a:t> diplomat e </a:t>
            </a:r>
            <a:r>
              <a:rPr lang="en-US" altLang="it-IT" sz="1000" dirty="0" err="1" smtClean="0"/>
              <a:t>formimit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leshon</a:t>
            </a:r>
            <a:r>
              <a:rPr lang="en-US" altLang="it-IT" sz="1000" dirty="0" smtClean="0"/>
              <a:t>”</a:t>
            </a:r>
          </a:p>
          <a:p>
            <a:pPr lvl="1" algn="just"/>
            <a:r>
              <a:rPr lang="en-US" altLang="it-IT" sz="1000" dirty="0" err="1" smtClean="0"/>
              <a:t>Sistem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njohje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automatik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ndryshe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njohja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pergjithshme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kerkon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verifikimin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kushteve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autoritetet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kombetare</a:t>
            </a:r>
            <a:endParaRPr lang="en-US" altLang="it-IT" sz="1000" dirty="0" smtClean="0"/>
          </a:p>
          <a:p>
            <a:pPr lvl="2" algn="just"/>
            <a:r>
              <a:rPr lang="en-US" altLang="it-IT" sz="600" dirty="0" err="1" smtClean="0"/>
              <a:t>Ceshtja</a:t>
            </a:r>
            <a:r>
              <a:rPr lang="en-US" altLang="it-IT" sz="600" dirty="0" smtClean="0"/>
              <a:t> C-675/17 </a:t>
            </a:r>
            <a:r>
              <a:rPr lang="en-US" altLang="it-IT" sz="600" dirty="0" err="1" smtClean="0"/>
              <a:t>Preindl</a:t>
            </a:r>
            <a:r>
              <a:rPr lang="en-US" altLang="it-IT" sz="600" dirty="0" smtClean="0"/>
              <a:t>  </a:t>
            </a:r>
            <a:r>
              <a:rPr lang="en-US" altLang="it-IT" sz="600" dirty="0" err="1" smtClean="0"/>
              <a:t>pika</a:t>
            </a:r>
            <a:r>
              <a:rPr lang="en-US" altLang="it-IT" sz="600" dirty="0" smtClean="0"/>
              <a:t> 31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pika</a:t>
            </a:r>
            <a:r>
              <a:rPr lang="en-US" altLang="it-IT" sz="600" dirty="0" smtClean="0"/>
              <a:t> 40</a:t>
            </a:r>
          </a:p>
          <a:p>
            <a:pPr lvl="1" algn="just"/>
            <a:endParaRPr lang="en-US" altLang="it-IT" sz="1000" dirty="0" smtClean="0"/>
          </a:p>
          <a:p>
            <a:pPr lvl="1" algn="just"/>
            <a:endParaRPr lang="en-US" altLang="it-IT" sz="1000" dirty="0" smtClean="0"/>
          </a:p>
        </p:txBody>
      </p:sp>
    </p:spTree>
    <p:extLst>
      <p:ext uri="{BB962C8B-B14F-4D97-AF65-F5344CB8AC3E}">
        <p14:creationId xmlns:p14="http://schemas.microsoft.com/office/powerpoint/2010/main" val="272493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Njohja e kualifikimeve profesionale III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79512" y="91431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600" dirty="0" err="1" smtClean="0"/>
              <a:t>Procedura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njohjes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smtClean="0"/>
              <a:t>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vendosjes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kualifikime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profesionale</a:t>
            </a:r>
            <a:r>
              <a:rPr lang="en-US" altLang="it-IT" sz="1400" dirty="0" smtClean="0"/>
              <a:t> </a:t>
            </a:r>
          </a:p>
          <a:p>
            <a:pPr algn="just"/>
            <a:r>
              <a:rPr lang="en-US" altLang="it-IT" sz="1400" dirty="0" err="1" smtClean="0"/>
              <a:t>Rregulla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perbashketa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gjithe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direktiven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000" dirty="0" err="1" smtClean="0"/>
              <a:t>Garanci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procedurale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kerkuesin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njohjes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parashikuar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nenin</a:t>
            </a:r>
            <a:r>
              <a:rPr lang="en-US" altLang="it-IT" sz="1000" dirty="0" smtClean="0"/>
              <a:t> 51 </a:t>
            </a:r>
          </a:p>
          <a:p>
            <a:pPr lvl="2" algn="just"/>
            <a:r>
              <a:rPr lang="en-US" altLang="it-IT" sz="600" dirty="0" err="1" smtClean="0"/>
              <a:t>Njohja</a:t>
            </a:r>
            <a:r>
              <a:rPr lang="en-US" altLang="it-IT" sz="600" dirty="0" smtClean="0"/>
              <a:t> Brenda 3 </a:t>
            </a:r>
            <a:r>
              <a:rPr lang="en-US" altLang="it-IT" sz="600" dirty="0" err="1" smtClean="0"/>
              <a:t>muajve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mund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kerkohet</a:t>
            </a:r>
            <a:r>
              <a:rPr lang="en-US" altLang="it-IT" sz="600" dirty="0" smtClean="0"/>
              <a:t>  me </a:t>
            </a:r>
            <a:r>
              <a:rPr lang="en-US" altLang="it-IT" sz="600" dirty="0" err="1" smtClean="0"/>
              <a:t>vone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gjykate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moszbatim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periudhes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apo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mosnjohje</a:t>
            </a:r>
            <a:endParaRPr lang="en-US" altLang="it-IT" sz="600" dirty="0" smtClean="0"/>
          </a:p>
          <a:p>
            <a:pPr lvl="1" algn="just"/>
            <a:r>
              <a:rPr lang="en-US" altLang="it-IT" sz="1000" dirty="0" smtClean="0"/>
              <a:t>E </a:t>
            </a:r>
            <a:r>
              <a:rPr lang="en-US" altLang="it-IT" sz="1000" dirty="0" err="1" smtClean="0"/>
              <a:t>drejta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perdorur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njejtin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titull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profesional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perdoret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Shtetin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njihet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52)</a:t>
            </a:r>
          </a:p>
          <a:p>
            <a:pPr lvl="2" algn="just"/>
            <a:r>
              <a:rPr lang="en-US" altLang="it-IT" sz="600" dirty="0" err="1" smtClean="0"/>
              <a:t>Psh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Abogado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Spanje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perdoret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Avvocato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Itali</a:t>
            </a:r>
            <a:endParaRPr lang="en-US" altLang="it-IT" sz="600" dirty="0" smtClean="0"/>
          </a:p>
          <a:p>
            <a:pPr lvl="2" algn="just"/>
            <a:r>
              <a:rPr lang="en-US" altLang="it-IT" sz="600" dirty="0" err="1" smtClean="0"/>
              <a:t>Vlen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drejten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vendosjes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por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edhe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lirine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ofrimit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sherbimeve</a:t>
            </a:r>
            <a:r>
              <a:rPr lang="en-US" altLang="it-IT" sz="600" dirty="0" smtClean="0"/>
              <a:t>  </a:t>
            </a:r>
            <a:r>
              <a:rPr lang="en-US" altLang="it-IT" sz="600" dirty="0" err="1" smtClean="0"/>
              <a:t>ku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duhet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Shteti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prites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autorizoje</a:t>
            </a:r>
            <a:r>
              <a:rPr lang="en-US" altLang="it-IT" sz="600" dirty="0" smtClean="0"/>
              <a:t>  </a:t>
            </a:r>
            <a:r>
              <a:rPr lang="en-US" altLang="it-IT" sz="600" dirty="0" err="1" smtClean="0"/>
              <a:t>perdorur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titulli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vendit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ku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eshte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vendosur</a:t>
            </a:r>
            <a:r>
              <a:rPr lang="en-US" altLang="it-IT" sz="600" dirty="0" smtClean="0"/>
              <a:t> (shih </a:t>
            </a:r>
            <a:r>
              <a:rPr lang="en-US" altLang="it-IT" sz="600" dirty="0" err="1" smtClean="0"/>
              <a:t>neni</a:t>
            </a:r>
            <a:r>
              <a:rPr lang="en-US" altLang="it-IT" sz="600" dirty="0" smtClean="0"/>
              <a:t> 54)</a:t>
            </a:r>
          </a:p>
          <a:p>
            <a:pPr lvl="1" algn="just"/>
            <a:r>
              <a:rPr lang="en-US" altLang="it-IT" sz="1000" dirty="0" err="1" smtClean="0"/>
              <a:t>Kushtet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gjuhesore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53)</a:t>
            </a:r>
          </a:p>
          <a:p>
            <a:pPr lvl="2" algn="just"/>
            <a:r>
              <a:rPr lang="en-US" altLang="it-IT" sz="600" dirty="0" smtClean="0"/>
              <a:t>“</a:t>
            </a:r>
            <a:r>
              <a:rPr lang="en-US" altLang="it-IT" sz="600" dirty="0" err="1" smtClean="0"/>
              <a:t>Profesionistet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perfitojne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njohja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kualifikimeve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profesionale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duhet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posedojne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njohurine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gjuheve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nevojshme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ushtruar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profesionin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Shtetin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antar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prites</a:t>
            </a:r>
            <a:r>
              <a:rPr lang="en-US" altLang="it-IT" sz="600" dirty="0" smtClean="0"/>
              <a:t>”</a:t>
            </a:r>
          </a:p>
          <a:p>
            <a:pPr lvl="2" algn="just"/>
            <a:r>
              <a:rPr lang="en-US" altLang="it-IT" sz="600" dirty="0" err="1" smtClean="0"/>
              <a:t>Vetem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lirine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vendosjes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jo per </a:t>
            </a:r>
            <a:r>
              <a:rPr lang="en-US" altLang="it-IT" sz="600" dirty="0" err="1" smtClean="0"/>
              <a:t>ofrimin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sherbimeve</a:t>
            </a:r>
            <a:r>
              <a:rPr lang="en-US" altLang="it-IT" sz="600" dirty="0" smtClean="0"/>
              <a:t>  (Per </a:t>
            </a:r>
            <a:r>
              <a:rPr lang="en-US" altLang="it-IT" sz="600" dirty="0" err="1" smtClean="0"/>
              <a:t>kte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fundit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parashikohet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detyrimi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deklarate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njohjen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gjuhes</a:t>
            </a:r>
            <a:r>
              <a:rPr lang="en-US" altLang="it-IT" sz="600" dirty="0" smtClean="0"/>
              <a:t> se </a:t>
            </a:r>
            <a:r>
              <a:rPr lang="en-US" altLang="it-IT" sz="600" dirty="0" err="1" smtClean="0"/>
              <a:t>shtetit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prites</a:t>
            </a:r>
            <a:r>
              <a:rPr lang="en-US" altLang="it-IT" sz="600" dirty="0" smtClean="0"/>
              <a:t> per </a:t>
            </a:r>
            <a:r>
              <a:rPr lang="en-US" altLang="it-IT" sz="600" dirty="0" err="1" smtClean="0"/>
              <a:t>profesionet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qe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kane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lidhje</a:t>
            </a:r>
            <a:r>
              <a:rPr lang="en-US" altLang="it-IT" sz="600" dirty="0" smtClean="0"/>
              <a:t> me </a:t>
            </a:r>
            <a:r>
              <a:rPr lang="en-US" altLang="it-IT" sz="600" dirty="0" err="1" smtClean="0"/>
              <a:t>sigurine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pacienteve</a:t>
            </a:r>
            <a:r>
              <a:rPr lang="en-US" altLang="it-IT" sz="600" dirty="0" smtClean="0"/>
              <a:t> ne Dir. 2013/55 </a:t>
            </a:r>
            <a:r>
              <a:rPr lang="en-US" altLang="it-IT" sz="600" dirty="0" err="1" smtClean="0"/>
              <a:t>neni</a:t>
            </a:r>
            <a:r>
              <a:rPr lang="en-US" altLang="it-IT" sz="600" dirty="0" smtClean="0"/>
              <a:t> 7 </a:t>
            </a:r>
            <a:r>
              <a:rPr lang="en-US" altLang="it-IT" sz="600" dirty="0" err="1" smtClean="0"/>
              <a:t>pika</a:t>
            </a:r>
            <a:r>
              <a:rPr lang="en-US" altLang="it-IT" sz="600" dirty="0" smtClean="0"/>
              <a:t> 2  ii) </a:t>
            </a:r>
            <a:r>
              <a:rPr lang="en-US" altLang="it-IT" sz="600" dirty="0" err="1" smtClean="0"/>
              <a:t>ger.</a:t>
            </a:r>
            <a:r>
              <a:rPr lang="en-US" altLang="it-IT" sz="600" dirty="0" smtClean="0"/>
              <a:t> f))</a:t>
            </a:r>
          </a:p>
          <a:p>
            <a:pPr lvl="2" algn="just"/>
            <a:r>
              <a:rPr lang="en-US" altLang="it-IT" sz="600" dirty="0" err="1" smtClean="0"/>
              <a:t>Shiko</a:t>
            </a:r>
            <a:r>
              <a:rPr lang="en-US" altLang="it-IT" sz="600" dirty="0" smtClean="0"/>
              <a:t> ne jurisprudence </a:t>
            </a:r>
            <a:r>
              <a:rPr lang="en-US" altLang="it-IT" sz="600" dirty="0" err="1" smtClean="0"/>
              <a:t>vendimin</a:t>
            </a:r>
            <a:r>
              <a:rPr lang="en-US" altLang="it-IT" sz="600" dirty="0" smtClean="0"/>
              <a:t> 19 </a:t>
            </a:r>
            <a:r>
              <a:rPr lang="en-US" altLang="it-IT" sz="600" dirty="0" err="1" smtClean="0"/>
              <a:t>shtator</a:t>
            </a:r>
            <a:r>
              <a:rPr lang="en-US" altLang="it-IT" sz="600" dirty="0" smtClean="0"/>
              <a:t> 2006 </a:t>
            </a:r>
            <a:r>
              <a:rPr lang="en-US" altLang="it-IT" sz="600" dirty="0" err="1" smtClean="0"/>
              <a:t>Ceshtja</a:t>
            </a:r>
            <a:r>
              <a:rPr lang="en-US" altLang="it-IT" sz="600" dirty="0" smtClean="0"/>
              <a:t> C-193/05 </a:t>
            </a:r>
            <a:r>
              <a:rPr lang="en-US" altLang="it-IT" sz="600" dirty="0" err="1" smtClean="0"/>
              <a:t>Komision</a:t>
            </a:r>
            <a:r>
              <a:rPr lang="en-US" altLang="it-IT" sz="600" dirty="0" smtClean="0"/>
              <a:t> vs. </a:t>
            </a:r>
            <a:r>
              <a:rPr lang="en-US" altLang="it-IT" sz="600" dirty="0" err="1" smtClean="0"/>
              <a:t>Luksemburg</a:t>
            </a:r>
            <a:r>
              <a:rPr lang="en-US" altLang="it-IT" sz="600" dirty="0" smtClean="0"/>
              <a:t> , C-506/04 Wilson  </a:t>
            </a:r>
          </a:p>
          <a:p>
            <a:pPr lvl="2" algn="just"/>
            <a:endParaRPr lang="en-US" altLang="it-IT" sz="600" dirty="0"/>
          </a:p>
          <a:p>
            <a:pPr algn="just"/>
            <a:endParaRPr lang="en-US" altLang="it-IT" sz="1400" dirty="0" smtClean="0"/>
          </a:p>
          <a:p>
            <a:pPr algn="just"/>
            <a:r>
              <a:rPr lang="en-US" altLang="it-IT" sz="1400" dirty="0" err="1" smtClean="0"/>
              <a:t>Ceshtja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njohjes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kualifikimit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profesional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avokateve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000" dirty="0" err="1" smtClean="0"/>
              <a:t>Problematike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sektor</a:t>
            </a:r>
            <a:endParaRPr lang="en-US" altLang="it-IT" sz="1000" dirty="0" smtClean="0"/>
          </a:p>
          <a:p>
            <a:pPr lvl="1" algn="just"/>
            <a:r>
              <a:rPr lang="en-US" altLang="it-IT" sz="1000" dirty="0" err="1" smtClean="0"/>
              <a:t>Dy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rruge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njohje</a:t>
            </a:r>
            <a:endParaRPr lang="en-US" altLang="it-IT" sz="1000" dirty="0" smtClean="0"/>
          </a:p>
          <a:p>
            <a:pPr lvl="1" algn="just"/>
            <a:endParaRPr lang="en-US" altLang="it-IT" sz="1000" dirty="0"/>
          </a:p>
          <a:p>
            <a:pPr lvl="1" algn="just"/>
            <a:r>
              <a:rPr lang="en-US" altLang="it-IT" sz="1000" dirty="0" smtClean="0"/>
              <a:t>E para -  me </a:t>
            </a:r>
            <a:r>
              <a:rPr lang="en-US" altLang="it-IT" sz="1000" dirty="0" err="1" smtClean="0"/>
              <a:t>ane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regjimit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pergjithshem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njohjes</a:t>
            </a:r>
            <a:r>
              <a:rPr lang="en-US" altLang="it-IT" sz="1000" dirty="0" smtClean="0"/>
              <a:t> (Dir. 2005/36/KE)</a:t>
            </a:r>
          </a:p>
          <a:p>
            <a:pPr lvl="2" algn="just"/>
            <a:r>
              <a:rPr lang="en-US" altLang="it-IT" sz="600" dirty="0" err="1" smtClean="0"/>
              <a:t>Rasti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Koller</a:t>
            </a:r>
            <a:r>
              <a:rPr lang="en-US" altLang="it-IT" sz="600" dirty="0" smtClean="0"/>
              <a:t> C-118/09 </a:t>
            </a:r>
          </a:p>
          <a:p>
            <a:pPr lvl="2" algn="just"/>
            <a:r>
              <a:rPr lang="en-US" altLang="it-IT" sz="600" dirty="0" err="1" smtClean="0"/>
              <a:t>Aplikohet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neni</a:t>
            </a:r>
            <a:r>
              <a:rPr lang="en-US" altLang="it-IT" sz="600" dirty="0" smtClean="0"/>
              <a:t> 14 </a:t>
            </a:r>
            <a:r>
              <a:rPr lang="en-US" altLang="it-IT" sz="600" dirty="0" err="1" smtClean="0"/>
              <a:t>pika</a:t>
            </a:r>
            <a:r>
              <a:rPr lang="en-US" altLang="it-IT" sz="600" dirty="0" smtClean="0"/>
              <a:t> 3 </a:t>
            </a:r>
            <a:r>
              <a:rPr lang="en-US" altLang="it-IT" sz="600" dirty="0" err="1" smtClean="0"/>
              <a:t>sipas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cilit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ngelet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shtetit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antar</a:t>
            </a:r>
            <a:r>
              <a:rPr lang="en-US" altLang="it-IT" sz="600" dirty="0" smtClean="0"/>
              <a:t>, ne </a:t>
            </a:r>
            <a:r>
              <a:rPr lang="en-US" altLang="it-IT" sz="600" dirty="0" err="1" smtClean="0"/>
              <a:t>rastet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profesioneve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cilat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kerkojne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njohjen</a:t>
            </a:r>
            <a:r>
              <a:rPr lang="en-US" altLang="it-IT" sz="600" dirty="0" smtClean="0"/>
              <a:t> e se </a:t>
            </a:r>
            <a:r>
              <a:rPr lang="en-US" altLang="it-IT" sz="600" dirty="0" err="1" smtClean="0"/>
              <a:t>drejtes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kombetare</a:t>
            </a:r>
            <a:r>
              <a:rPr lang="en-US" altLang="it-IT" sz="600" dirty="0" smtClean="0"/>
              <a:t>,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zgjedhin</a:t>
            </a:r>
            <a:r>
              <a:rPr lang="en-US" altLang="it-IT" sz="600" dirty="0" smtClean="0"/>
              <a:t> midis </a:t>
            </a:r>
            <a:r>
              <a:rPr lang="en-US" altLang="it-IT" sz="600" dirty="0" err="1" smtClean="0"/>
              <a:t>periudhes</a:t>
            </a:r>
            <a:r>
              <a:rPr lang="en-US" altLang="it-IT" sz="600" dirty="0" smtClean="0"/>
              <a:t> se </a:t>
            </a:r>
            <a:r>
              <a:rPr lang="en-US" altLang="it-IT" sz="600" dirty="0" err="1" smtClean="0"/>
              <a:t>formimit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apo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provimit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formimit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nuk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eshte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zgjedhjen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kerkuesit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njohjes</a:t>
            </a:r>
            <a:endParaRPr lang="en-US" altLang="it-IT" sz="600" dirty="0" smtClean="0"/>
          </a:p>
          <a:p>
            <a:pPr lvl="1" algn="just"/>
            <a:r>
              <a:rPr lang="en-US" altLang="it-IT" sz="1000" dirty="0" smtClean="0"/>
              <a:t>E </a:t>
            </a:r>
            <a:r>
              <a:rPr lang="en-US" altLang="it-IT" sz="1000" dirty="0" err="1" smtClean="0"/>
              <a:t>dyta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rruga</a:t>
            </a:r>
            <a:r>
              <a:rPr lang="en-US" altLang="it-IT" sz="1000" dirty="0" smtClean="0"/>
              <a:t> e Dir. 98/5/KE per </a:t>
            </a:r>
            <a:r>
              <a:rPr lang="en-US" altLang="it-IT" sz="1000" dirty="0" err="1" smtClean="0"/>
              <a:t>lehtesimin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ushtrimit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profesionit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avokatit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shtet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ndryshem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marre</a:t>
            </a:r>
            <a:r>
              <a:rPr lang="en-US" altLang="it-IT" sz="1000" dirty="0" smtClean="0"/>
              <a:t> tituli</a:t>
            </a:r>
          </a:p>
          <a:p>
            <a:pPr lvl="2" algn="just"/>
            <a:r>
              <a:rPr lang="en-US" altLang="it-IT" sz="600" dirty="0" err="1" smtClean="0"/>
              <a:t>Mund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ushtroje</a:t>
            </a:r>
            <a:r>
              <a:rPr lang="en-US" altLang="it-IT" sz="600" dirty="0" smtClean="0"/>
              <a:t> duke u </a:t>
            </a:r>
            <a:r>
              <a:rPr lang="en-US" altLang="it-IT" sz="600" dirty="0" err="1" smtClean="0"/>
              <a:t>vendosur</a:t>
            </a:r>
            <a:r>
              <a:rPr lang="en-US" altLang="it-IT" sz="600" dirty="0" smtClean="0"/>
              <a:t> duke </a:t>
            </a:r>
            <a:r>
              <a:rPr lang="en-US" altLang="it-IT" sz="600" dirty="0" err="1" smtClean="0"/>
              <a:t>perdorur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titullin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vendit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origjines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shprehur</a:t>
            </a:r>
            <a:r>
              <a:rPr lang="en-US" altLang="it-IT" sz="600" dirty="0" smtClean="0"/>
              <a:t> ne </a:t>
            </a:r>
            <a:r>
              <a:rPr lang="en-US" altLang="it-IT" sz="600" dirty="0" err="1" smtClean="0"/>
              <a:t>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nga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gjuhet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zyrtare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BE </a:t>
            </a:r>
          </a:p>
          <a:p>
            <a:pPr lvl="2" algn="just"/>
            <a:r>
              <a:rPr lang="en-US" altLang="it-IT" sz="600" dirty="0" smtClean="0"/>
              <a:t>Pas </a:t>
            </a:r>
            <a:r>
              <a:rPr lang="en-US" altLang="it-IT" sz="600" dirty="0" err="1" smtClean="0"/>
              <a:t>nje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periudhe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prej</a:t>
            </a:r>
            <a:r>
              <a:rPr lang="en-US" altLang="it-IT" sz="600" dirty="0" smtClean="0"/>
              <a:t> 3 </a:t>
            </a:r>
            <a:r>
              <a:rPr lang="en-US" altLang="it-IT" sz="600" dirty="0" err="1" smtClean="0"/>
              <a:t>vitesh</a:t>
            </a:r>
            <a:endParaRPr lang="en-US" altLang="it-IT" sz="600" dirty="0"/>
          </a:p>
          <a:p>
            <a:pPr lvl="2" algn="just"/>
            <a:r>
              <a:rPr lang="en-US" altLang="it-IT" sz="600" dirty="0" smtClean="0"/>
              <a:t>Duke </a:t>
            </a:r>
            <a:r>
              <a:rPr lang="en-US" altLang="it-IT" sz="600" dirty="0" err="1" smtClean="0"/>
              <a:t>dhene</a:t>
            </a:r>
            <a:r>
              <a:rPr lang="en-US" altLang="it-IT" sz="600" dirty="0" smtClean="0"/>
              <a:t> prove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ushtrimit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efektiv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profesionit</a:t>
            </a:r>
            <a:r>
              <a:rPr lang="en-US" altLang="it-IT" sz="600" dirty="0" smtClean="0"/>
              <a:t> </a:t>
            </a:r>
          </a:p>
          <a:p>
            <a:pPr lvl="2" algn="just"/>
            <a:r>
              <a:rPr lang="en-US" altLang="it-IT" sz="600" dirty="0" err="1" smtClean="0"/>
              <a:t>Fiton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drejten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te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ushtroje</a:t>
            </a:r>
            <a:r>
              <a:rPr lang="en-US" altLang="it-IT" sz="600" dirty="0" smtClean="0"/>
              <a:t> duke </a:t>
            </a:r>
            <a:r>
              <a:rPr lang="en-US" altLang="it-IT" sz="600" dirty="0" err="1" smtClean="0"/>
              <a:t>perdorur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titullin</a:t>
            </a:r>
            <a:r>
              <a:rPr lang="en-US" altLang="it-IT" sz="600" dirty="0" smtClean="0"/>
              <a:t> e </a:t>
            </a:r>
            <a:r>
              <a:rPr lang="en-US" altLang="it-IT" sz="600" dirty="0" err="1" smtClean="0"/>
              <a:t>shtetit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prites</a:t>
            </a:r>
            <a:r>
              <a:rPr lang="en-US" altLang="it-IT" sz="600" dirty="0" smtClean="0"/>
              <a:t> </a:t>
            </a:r>
          </a:p>
          <a:p>
            <a:pPr lvl="2" algn="just"/>
            <a:r>
              <a:rPr lang="en-US" altLang="it-IT" sz="600" dirty="0" err="1" smtClean="0"/>
              <a:t>Rasti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eshte</a:t>
            </a:r>
            <a:r>
              <a:rPr lang="en-US" altLang="it-IT" sz="600" dirty="0" smtClean="0"/>
              <a:t> C-58/13 </a:t>
            </a:r>
            <a:r>
              <a:rPr lang="en-US" altLang="it-IT" sz="600" dirty="0" err="1" smtClean="0"/>
              <a:t>dhe</a:t>
            </a:r>
            <a:r>
              <a:rPr lang="en-US" altLang="it-IT" sz="600" dirty="0" smtClean="0"/>
              <a:t> 59/13 </a:t>
            </a:r>
            <a:r>
              <a:rPr lang="en-US" altLang="it-IT" sz="600" dirty="0" err="1" smtClean="0"/>
              <a:t>Torresi</a:t>
            </a:r>
            <a:r>
              <a:rPr lang="en-US" altLang="it-IT" sz="600" dirty="0" smtClean="0"/>
              <a:t> </a:t>
            </a:r>
            <a:r>
              <a:rPr lang="en-US" altLang="it-IT" sz="600" dirty="0" err="1" smtClean="0"/>
              <a:t>pika</a:t>
            </a:r>
            <a:r>
              <a:rPr lang="en-US" altLang="it-IT" sz="600" dirty="0" smtClean="0"/>
              <a:t> 48, 49, 50, 51</a:t>
            </a:r>
          </a:p>
          <a:p>
            <a:pPr lvl="3" algn="just"/>
            <a:r>
              <a:rPr lang="en-US" altLang="it-IT" sz="200" dirty="0" err="1" smtClean="0"/>
              <a:t>Titull</a:t>
            </a:r>
            <a:r>
              <a:rPr lang="en-US" altLang="it-IT" sz="200" dirty="0" smtClean="0"/>
              <a:t> </a:t>
            </a:r>
            <a:r>
              <a:rPr lang="en-US" altLang="it-IT" sz="200" dirty="0" err="1" smtClean="0"/>
              <a:t>ifituar</a:t>
            </a:r>
            <a:r>
              <a:rPr lang="en-US" altLang="it-IT" sz="200" dirty="0" smtClean="0"/>
              <a:t> ne </a:t>
            </a:r>
            <a:r>
              <a:rPr lang="en-US" altLang="it-IT" sz="200" dirty="0" err="1" smtClean="0"/>
              <a:t>Spanje</a:t>
            </a:r>
            <a:r>
              <a:rPr lang="en-US" altLang="it-IT" sz="200" dirty="0" smtClean="0"/>
              <a:t> </a:t>
            </a:r>
            <a:r>
              <a:rPr lang="en-US" altLang="it-IT" sz="200" dirty="0" err="1" smtClean="0"/>
              <a:t>dhe</a:t>
            </a:r>
            <a:r>
              <a:rPr lang="en-US" altLang="it-IT" sz="200" dirty="0" smtClean="0"/>
              <a:t> </a:t>
            </a:r>
            <a:r>
              <a:rPr lang="en-US" altLang="it-IT" sz="200" dirty="0" err="1" smtClean="0"/>
              <a:t>kerkon</a:t>
            </a:r>
            <a:r>
              <a:rPr lang="en-US" altLang="it-IT" sz="200" dirty="0" smtClean="0"/>
              <a:t> </a:t>
            </a:r>
            <a:r>
              <a:rPr lang="en-US" altLang="it-IT" sz="200" dirty="0" err="1" smtClean="0"/>
              <a:t>regjistriminne</a:t>
            </a:r>
            <a:r>
              <a:rPr lang="en-US" altLang="it-IT" sz="200" dirty="0" smtClean="0"/>
              <a:t> </a:t>
            </a:r>
            <a:r>
              <a:rPr lang="en-US" altLang="it-IT" sz="200" dirty="0" err="1" smtClean="0"/>
              <a:t>Itali</a:t>
            </a:r>
            <a:endParaRPr lang="en-US" altLang="it-IT" sz="200" dirty="0" smtClean="0"/>
          </a:p>
        </p:txBody>
      </p:sp>
    </p:spTree>
    <p:extLst>
      <p:ext uri="{BB962C8B-B14F-4D97-AF65-F5344CB8AC3E}">
        <p14:creationId xmlns:p14="http://schemas.microsoft.com/office/powerpoint/2010/main" val="327433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(VIII)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smtClean="0">
                <a:solidFill>
                  <a:srgbClr val="2F2B20"/>
                </a:solidFill>
              </a:rPr>
              <a:t>E </a:t>
            </a:r>
            <a:r>
              <a:rPr lang="en-US" sz="2400" dirty="0" err="1" smtClean="0">
                <a:solidFill>
                  <a:srgbClr val="2F2B20"/>
                </a:solidFill>
              </a:rPr>
              <a:t>drejta</a:t>
            </a:r>
            <a:r>
              <a:rPr lang="en-US" sz="2400" dirty="0" smtClean="0">
                <a:solidFill>
                  <a:srgbClr val="2F2B20"/>
                </a:solidFill>
              </a:rPr>
              <a:t> e </a:t>
            </a:r>
            <a:r>
              <a:rPr lang="en-US" sz="2400" dirty="0" err="1" smtClean="0">
                <a:solidFill>
                  <a:srgbClr val="2F2B20"/>
                </a:solidFill>
              </a:rPr>
              <a:t>vendosjes</a:t>
            </a:r>
            <a:r>
              <a:rPr lang="en-US" sz="2400" dirty="0" smtClean="0">
                <a:solidFill>
                  <a:srgbClr val="2F2B20"/>
                </a:solidFill>
              </a:rPr>
              <a:t>. </a:t>
            </a:r>
            <a:r>
              <a:rPr lang="en-US" sz="2400" dirty="0" err="1" smtClean="0">
                <a:solidFill>
                  <a:srgbClr val="2F2B20"/>
                </a:solidFill>
              </a:rPr>
              <a:t>Liria</a:t>
            </a:r>
            <a:r>
              <a:rPr lang="en-US" sz="2400" dirty="0" smtClean="0">
                <a:solidFill>
                  <a:srgbClr val="2F2B20"/>
                </a:solidFill>
              </a:rPr>
              <a:t> e </a:t>
            </a:r>
            <a:r>
              <a:rPr lang="en-US" sz="2400" dirty="0" err="1" smtClean="0">
                <a:solidFill>
                  <a:srgbClr val="2F2B20"/>
                </a:solidFill>
              </a:rPr>
              <a:t>ofrimit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te</a:t>
            </a:r>
            <a:r>
              <a:rPr lang="en-US" sz="2400" dirty="0" smtClean="0">
                <a:solidFill>
                  <a:srgbClr val="2F2B20"/>
                </a:solidFill>
              </a:rPr>
              <a:t> </a:t>
            </a:r>
            <a:r>
              <a:rPr lang="en-US" sz="2400" dirty="0" err="1" smtClean="0">
                <a:solidFill>
                  <a:srgbClr val="2F2B20"/>
                </a:solidFill>
              </a:rPr>
              <a:t>sherbimeve</a:t>
            </a:r>
            <a:endParaRPr lang="en-US" sz="2400" dirty="0" smtClean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smtClean="0">
                <a:solidFill>
                  <a:srgbClr val="2F2B20"/>
                </a:solidFill>
              </a:rPr>
              <a:t>BE </a:t>
            </a:r>
            <a:r>
              <a:rPr lang="en-US" dirty="0" err="1" smtClean="0">
                <a:solidFill>
                  <a:srgbClr val="2F2B20"/>
                </a:solidFill>
              </a:rPr>
              <a:t>dhe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Qytetaret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vendeve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treta</a:t>
            </a:r>
            <a:r>
              <a:rPr lang="en-US" dirty="0" smtClean="0">
                <a:solidFill>
                  <a:srgbClr val="2F2B20"/>
                </a:solidFill>
              </a:rPr>
              <a:t>. </a:t>
            </a:r>
            <a:r>
              <a:rPr lang="en-US" dirty="0" err="1" smtClean="0">
                <a:solidFill>
                  <a:srgbClr val="2F2B20"/>
                </a:solidFill>
              </a:rPr>
              <a:t>Kontrolli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kufinjve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dhe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emigracioni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paligjshem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23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Kuadri normativ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42987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Efekt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drejteperdrejte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neneve</a:t>
            </a:r>
            <a:r>
              <a:rPr lang="en-US" altLang="it-IT" sz="2000" dirty="0" smtClean="0"/>
              <a:t> 49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56 TFBE</a:t>
            </a:r>
          </a:p>
          <a:p>
            <a:pPr lvl="1" algn="just"/>
            <a:r>
              <a:rPr lang="en-US" altLang="it-IT" sz="1600" dirty="0" err="1" smtClean="0"/>
              <a:t>Njesoj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rastin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lirise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qarkullimit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punetoreve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zbatimin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parimit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trajtimit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barabarte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Shikohet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33-74 Van </a:t>
            </a:r>
            <a:r>
              <a:rPr lang="en-US" altLang="it-IT" sz="1200" dirty="0" err="1" smtClean="0"/>
              <a:t>Binsbergen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2000" dirty="0" err="1" smtClean="0"/>
              <a:t>Legjislacioni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derivuar</a:t>
            </a:r>
            <a:r>
              <a:rPr lang="en-US" altLang="it-IT" sz="2000" dirty="0" smtClean="0"/>
              <a:t> BE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integrimin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pozitiv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legjislacioneve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kombetare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Harmonizim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ushtrimin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aktivitetit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forme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pavarur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Aksesine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profesione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Ushtrimi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aktivitetit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err="1" smtClean="0"/>
              <a:t>Miratimin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direktivave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pergjithshme</a:t>
            </a:r>
            <a:r>
              <a:rPr lang="en-US" altLang="it-IT" sz="1600" dirty="0" smtClean="0"/>
              <a:t>  me </a:t>
            </a:r>
            <a:r>
              <a:rPr lang="en-US" altLang="it-IT" sz="1600" dirty="0" err="1" smtClean="0"/>
              <a:t>qellim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lehtesimin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aksesit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aktivitetet</a:t>
            </a:r>
            <a:r>
              <a:rPr lang="en-US" altLang="it-IT" sz="1600" dirty="0" smtClean="0"/>
              <a:t> a </a:t>
            </a:r>
            <a:r>
              <a:rPr lang="en-US" altLang="it-IT" sz="1600" dirty="0" err="1" smtClean="0"/>
              <a:t>pavarura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ushtrimin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tyre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baza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53.1 TFBE)</a:t>
            </a:r>
          </a:p>
          <a:p>
            <a:pPr lvl="2" algn="just"/>
            <a:r>
              <a:rPr lang="en-US" altLang="it-IT" sz="1200" dirty="0" smtClean="0"/>
              <a:t>Dir. 2006/123/KE (</a:t>
            </a:r>
            <a:r>
              <a:rPr lang="en-US" altLang="it-IT" sz="1200" dirty="0" err="1" smtClean="0"/>
              <a:t>Direktiva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Sherbimet</a:t>
            </a:r>
            <a:r>
              <a:rPr lang="en-US" altLang="it-IT" sz="1200" dirty="0" smtClean="0"/>
              <a:t>)</a:t>
            </a:r>
          </a:p>
          <a:p>
            <a:pPr lvl="2" algn="just"/>
            <a:r>
              <a:rPr lang="en-US" altLang="it-IT" sz="1200" dirty="0" smtClean="0"/>
              <a:t>Dir. 2005/36/</a:t>
            </a:r>
            <a:r>
              <a:rPr lang="en-US" altLang="it-IT" sz="1200" dirty="0" err="1" smtClean="0"/>
              <a:t>Ke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Direktiva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kualifikimet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profesionale</a:t>
            </a:r>
            <a:r>
              <a:rPr lang="en-US" altLang="it-IT" sz="1200" dirty="0" smtClean="0"/>
              <a:t>)</a:t>
            </a:r>
          </a:p>
          <a:p>
            <a:pPr lvl="3" algn="just"/>
            <a:r>
              <a:rPr lang="en-US" altLang="it-IT" sz="800" dirty="0" err="1" smtClean="0"/>
              <a:t>Modifikuar</a:t>
            </a:r>
            <a:r>
              <a:rPr lang="en-US" altLang="it-IT" sz="800" dirty="0" smtClean="0"/>
              <a:t> me Dir. 2013/55/BE </a:t>
            </a:r>
          </a:p>
          <a:p>
            <a:pPr lvl="1" algn="just"/>
            <a:r>
              <a:rPr lang="en-US" altLang="it-IT" sz="1600" dirty="0" err="1" smtClean="0"/>
              <a:t>Miratimin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direktivave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specfike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lloje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aktivitetetesh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percaktuara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50)</a:t>
            </a:r>
          </a:p>
          <a:p>
            <a:pPr lvl="1" algn="just"/>
            <a:r>
              <a:rPr lang="en-US" altLang="it-IT" sz="1600" dirty="0" err="1" smtClean="0"/>
              <a:t>Kompetence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legjislative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rendesi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vecante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aktualizimin</a:t>
            </a:r>
            <a:r>
              <a:rPr lang="en-US" altLang="it-IT" sz="1600" dirty="0" smtClean="0"/>
              <a:t> e se </a:t>
            </a:r>
            <a:r>
              <a:rPr lang="en-US" altLang="it-IT" sz="1600" dirty="0" err="1" smtClean="0"/>
              <a:t>drejtes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primare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C-233-94 </a:t>
            </a:r>
            <a:r>
              <a:rPr lang="en-US" altLang="it-IT" sz="1200" dirty="0" err="1" smtClean="0"/>
              <a:t>Gjermania</a:t>
            </a:r>
            <a:r>
              <a:rPr lang="en-US" altLang="it-IT" sz="1200" dirty="0" smtClean="0"/>
              <a:t> vs. </a:t>
            </a:r>
            <a:r>
              <a:rPr lang="en-US" altLang="it-IT" sz="1200" dirty="0" err="1" smtClean="0"/>
              <a:t>Parlamenti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Keshilli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pikat</a:t>
            </a:r>
            <a:r>
              <a:rPr lang="en-US" altLang="it-IT" sz="1200" dirty="0" smtClean="0"/>
              <a:t> 12-20</a:t>
            </a:r>
          </a:p>
          <a:p>
            <a:pPr algn="just"/>
            <a:r>
              <a:rPr lang="en-US" altLang="it-IT" sz="1800" dirty="0" err="1" smtClean="0"/>
              <a:t>Aktet</a:t>
            </a:r>
            <a:r>
              <a:rPr lang="en-US" altLang="it-IT" sz="1800" dirty="0" smtClean="0"/>
              <a:t> e se </a:t>
            </a:r>
            <a:r>
              <a:rPr lang="en-US" altLang="it-IT" sz="1800" dirty="0" err="1" smtClean="0"/>
              <a:t>drejtes</a:t>
            </a:r>
            <a:r>
              <a:rPr lang="en-US" altLang="it-IT" sz="1800" dirty="0" smtClean="0"/>
              <a:t> se </a:t>
            </a:r>
            <a:r>
              <a:rPr lang="en-US" altLang="it-IT" sz="1800" dirty="0" err="1" smtClean="0"/>
              <a:t>derivuar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ndihmojne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ushtrimin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drejtave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njohura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direkt</a:t>
            </a:r>
            <a:r>
              <a:rPr lang="en-US" altLang="it-IT" sz="1800" dirty="0" smtClean="0"/>
              <a:t> ne TFBE</a:t>
            </a:r>
          </a:p>
          <a:p>
            <a:pPr lvl="1" algn="just"/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ndonje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sektor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jashte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Direktivave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kjo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do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thote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gezohen</a:t>
            </a:r>
            <a:r>
              <a:rPr lang="en-US" altLang="it-IT" sz="1600" dirty="0" smtClean="0"/>
              <a:t> ne ate </a:t>
            </a:r>
            <a:r>
              <a:rPr lang="en-US" altLang="it-IT" sz="1600" dirty="0" err="1" smtClean="0"/>
              <a:t>sektor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percaktuar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nenet</a:t>
            </a:r>
            <a:r>
              <a:rPr lang="en-US" altLang="it-IT" sz="1600" dirty="0" smtClean="0"/>
              <a:t> 49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56 TFBE </a:t>
            </a:r>
          </a:p>
          <a:p>
            <a:pPr lvl="2" algn="just"/>
            <a:r>
              <a:rPr lang="en-US" altLang="it-IT" sz="1200" dirty="0" smtClean="0"/>
              <a:t>C-47-08 </a:t>
            </a:r>
            <a:r>
              <a:rPr lang="en-US" altLang="it-IT" sz="1200" dirty="0" err="1" smtClean="0"/>
              <a:t>Kom</a:t>
            </a:r>
            <a:r>
              <a:rPr lang="en-US" altLang="it-IT" sz="1200" dirty="0" smtClean="0"/>
              <a:t>. vs. </a:t>
            </a:r>
            <a:r>
              <a:rPr lang="en-US" altLang="it-IT" sz="1200" dirty="0" err="1" smtClean="0"/>
              <a:t>Belgjike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119: C-50-08 </a:t>
            </a:r>
            <a:r>
              <a:rPr lang="en-US" altLang="it-IT" sz="1200" dirty="0" err="1" smtClean="0"/>
              <a:t>Kom</a:t>
            </a:r>
            <a:r>
              <a:rPr lang="en-US" altLang="it-IT" sz="1200" dirty="0" smtClean="0"/>
              <a:t>. vs. France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101</a:t>
            </a:r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50834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Kuadri normativ III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1042987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/>
              <a:t>Aktet</a:t>
            </a:r>
            <a:r>
              <a:rPr lang="en-US" altLang="it-IT" sz="2000" dirty="0"/>
              <a:t> e se </a:t>
            </a:r>
            <a:r>
              <a:rPr lang="en-US" altLang="it-IT" sz="2000" dirty="0" err="1"/>
              <a:t>drejtes</a:t>
            </a:r>
            <a:r>
              <a:rPr lang="en-US" altLang="it-IT" sz="2000" dirty="0"/>
              <a:t> se </a:t>
            </a:r>
            <a:r>
              <a:rPr lang="en-US" altLang="it-IT" sz="2000" dirty="0" err="1"/>
              <a:t>derivuar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ndihmojne</a:t>
            </a:r>
            <a:r>
              <a:rPr lang="en-US" altLang="it-IT" sz="2000" dirty="0"/>
              <a:t> ne </a:t>
            </a:r>
            <a:r>
              <a:rPr lang="en-US" altLang="it-IT" sz="2000" dirty="0" err="1"/>
              <a:t>ushtrimin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drejtave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njohura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direkt</a:t>
            </a:r>
            <a:r>
              <a:rPr lang="en-US" altLang="it-IT" sz="2000" dirty="0"/>
              <a:t> ne </a:t>
            </a:r>
            <a:r>
              <a:rPr lang="en-US" altLang="it-IT" sz="2000" dirty="0" smtClean="0"/>
              <a:t>TFBE</a:t>
            </a:r>
          </a:p>
          <a:p>
            <a:pPr lvl="1" algn="just"/>
            <a:r>
              <a:rPr lang="en-US" altLang="it-IT" sz="1600" dirty="0" err="1" smtClean="0"/>
              <a:t>Aplikohen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normat</a:t>
            </a:r>
            <a:r>
              <a:rPr lang="en-US" altLang="it-IT" sz="1600" dirty="0" smtClean="0"/>
              <a:t> TFBE </a:t>
            </a:r>
            <a:r>
              <a:rPr lang="en-US" altLang="it-IT" sz="1600" dirty="0" err="1" smtClean="0"/>
              <a:t>pavaresisht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sektoreve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jashte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Konsiderohen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ofrojne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ahrmonizim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komplet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fushe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caktuar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Direktivat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sektoriale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sidomos</a:t>
            </a:r>
            <a:r>
              <a:rPr lang="en-US" altLang="it-IT" sz="1600" dirty="0" smtClean="0"/>
              <a:t>)</a:t>
            </a:r>
          </a:p>
          <a:p>
            <a:pPr lvl="2" algn="just"/>
            <a:r>
              <a:rPr lang="en-US" altLang="it-IT" sz="1200" dirty="0" err="1" smtClean="0"/>
              <a:t>Avokatet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Mediat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audiovizive</a:t>
            </a:r>
            <a:r>
              <a:rPr lang="en-US" altLang="it-IT" sz="1200" dirty="0" smtClean="0"/>
              <a:t> – Dir. 2010/13/BE </a:t>
            </a:r>
          </a:p>
          <a:p>
            <a:pPr lvl="2" algn="just"/>
            <a:r>
              <a:rPr lang="en-US" altLang="it-IT" sz="1200" dirty="0" err="1" smtClean="0"/>
              <a:t>Komunikimi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elektronik</a:t>
            </a:r>
            <a:r>
              <a:rPr lang="en-US" altLang="it-IT" sz="1200" dirty="0" smtClean="0"/>
              <a:t> me directive </a:t>
            </a:r>
            <a:r>
              <a:rPr lang="en-US" altLang="it-IT" sz="1200" dirty="0" err="1" smtClean="0"/>
              <a:t>kuader</a:t>
            </a:r>
            <a:r>
              <a:rPr lang="en-US" altLang="it-IT" sz="1200" dirty="0" smtClean="0"/>
              <a:t> – Dir 2002/21/KE </a:t>
            </a:r>
            <a:r>
              <a:rPr lang="en-US" altLang="it-IT" sz="1200" dirty="0" err="1" smtClean="0"/>
              <a:t>ndryshuar</a:t>
            </a:r>
            <a:endParaRPr lang="en-US" altLang="it-IT" sz="1200" dirty="0"/>
          </a:p>
          <a:p>
            <a:pPr lvl="2" algn="just"/>
            <a:r>
              <a:rPr lang="en-US" altLang="it-IT" sz="1200" dirty="0" err="1" smtClean="0"/>
              <a:t>Modalitetet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ushtrimit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sherbimeve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err="1" smtClean="0"/>
              <a:t>Sherbimet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shoqerite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informacionit</a:t>
            </a:r>
            <a:r>
              <a:rPr lang="en-US" altLang="it-IT" sz="800" dirty="0" smtClean="0"/>
              <a:t> </a:t>
            </a:r>
          </a:p>
          <a:p>
            <a:pPr algn="just"/>
            <a:r>
              <a:rPr lang="en-US" altLang="it-IT" sz="2000" dirty="0" err="1" smtClean="0"/>
              <a:t>Miratimi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shume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direktivave</a:t>
            </a:r>
            <a:r>
              <a:rPr lang="en-US" altLang="it-IT" sz="2000" dirty="0" smtClean="0"/>
              <a:t>  me </a:t>
            </a:r>
            <a:r>
              <a:rPr lang="en-US" altLang="it-IT" sz="2000" dirty="0" err="1" smtClean="0"/>
              <a:t>objekte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ndryshem</a:t>
            </a:r>
            <a:r>
              <a:rPr lang="en-US" altLang="it-IT" sz="2000" dirty="0" smtClean="0"/>
              <a:t> (here </a:t>
            </a:r>
            <a:r>
              <a:rPr lang="en-US" altLang="it-IT" sz="2000" dirty="0" err="1" smtClean="0"/>
              <a:t>lloji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here </a:t>
            </a:r>
            <a:r>
              <a:rPr lang="en-US" altLang="it-IT" sz="2000" dirty="0" err="1" smtClean="0"/>
              <a:t>menyra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ofrimit</a:t>
            </a:r>
            <a:r>
              <a:rPr lang="en-US" altLang="it-IT" sz="2000" dirty="0" smtClean="0"/>
              <a:t>)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sjelle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konfuzion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fushen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aplikimit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tyre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disa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raste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lidhje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llojin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sherbimit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ofruar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smtClean="0"/>
              <a:t>C-320/16 Uber France pika19 e </a:t>
            </a:r>
            <a:r>
              <a:rPr lang="en-US" altLang="it-IT" sz="1600" dirty="0" err="1" smtClean="0"/>
              <a:t>vijim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konsideruar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shoqerie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informacioni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megjithese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permbushte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kushtetet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baze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Direktives</a:t>
            </a:r>
            <a:r>
              <a:rPr lang="en-US" altLang="it-IT" sz="1200" dirty="0" smtClean="0"/>
              <a:t> 98/34/KE </a:t>
            </a:r>
            <a:r>
              <a:rPr lang="en-US" altLang="it-IT" sz="1200" dirty="0" err="1" smtClean="0"/>
              <a:t>pasi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ndermjetesim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thjeshte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transporti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22)</a:t>
            </a:r>
          </a:p>
          <a:p>
            <a:pPr lvl="1" algn="just"/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31609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Subjektet perfituese 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Personat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ushtrojne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aktivitet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pavarur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ekonomik</a:t>
            </a:r>
            <a:r>
              <a:rPr lang="en-US" altLang="it-IT" sz="2000" dirty="0" smtClean="0"/>
              <a:t>)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paguar</a:t>
            </a:r>
            <a:endParaRPr lang="en-US" altLang="it-IT" sz="2000" dirty="0" smtClean="0"/>
          </a:p>
          <a:p>
            <a:pPr lvl="1" algn="just"/>
            <a:r>
              <a:rPr lang="en-US" altLang="it-IT" sz="1600" dirty="0" smtClean="0"/>
              <a:t>Jo </a:t>
            </a:r>
            <a:r>
              <a:rPr lang="en-US" altLang="it-IT" sz="1600" dirty="0" err="1" smtClean="0"/>
              <a:t>punemarres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urdhrat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perfituesit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autonom</a:t>
            </a:r>
            <a:r>
              <a:rPr lang="en-US" altLang="it-IT" sz="1600" dirty="0" smtClean="0"/>
              <a:t>)</a:t>
            </a:r>
          </a:p>
          <a:p>
            <a:pPr lvl="1" algn="just"/>
            <a:r>
              <a:rPr lang="en-US" altLang="it-IT" sz="1600" dirty="0" err="1" smtClean="0"/>
              <a:t>Aktivitet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paguar</a:t>
            </a:r>
            <a:r>
              <a:rPr lang="en-US" altLang="it-IT" sz="1600" dirty="0" smtClean="0"/>
              <a:t>/Me </a:t>
            </a:r>
            <a:r>
              <a:rPr lang="en-US" altLang="it-IT" sz="1600" dirty="0" err="1" smtClean="0"/>
              <a:t>shperblim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normalisht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ofrohen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tilla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57 TFBE)</a:t>
            </a:r>
          </a:p>
          <a:p>
            <a:pPr lvl="2" algn="just"/>
            <a:r>
              <a:rPr lang="en-US" altLang="it-IT" sz="1200" dirty="0" err="1" smtClean="0"/>
              <a:t>Pagesa</a:t>
            </a:r>
            <a:r>
              <a:rPr lang="en-US" altLang="it-IT" sz="1200" dirty="0" smtClean="0"/>
              <a:t> jo </a:t>
            </a:r>
            <a:r>
              <a:rPr lang="en-US" altLang="it-IT" sz="1200" dirty="0" err="1" smtClean="0"/>
              <a:t>gjithmone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perfituesi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sherbimit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psh</a:t>
            </a:r>
            <a:r>
              <a:rPr lang="en-US" altLang="it-IT" sz="1200" dirty="0" smtClean="0"/>
              <a:t> ne C-51/96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C-191/97 </a:t>
            </a:r>
            <a:r>
              <a:rPr lang="en-US" altLang="it-IT" sz="1200" dirty="0" err="1" smtClean="0"/>
              <a:t>Deliege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Objekti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ndryshem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57 TFBE) </a:t>
            </a:r>
          </a:p>
          <a:p>
            <a:pPr lvl="2" algn="just"/>
            <a:r>
              <a:rPr lang="en-US" altLang="it-IT" sz="1200" dirty="0" err="1" smtClean="0"/>
              <a:t>Vecanerisht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aktivitetet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tregtar</a:t>
            </a:r>
            <a:r>
              <a:rPr lang="en-US" altLang="it-IT" sz="1200" dirty="0" smtClean="0"/>
              <a:t>, industrial  </a:t>
            </a:r>
            <a:r>
              <a:rPr lang="en-US" altLang="it-IT" sz="1200" dirty="0" err="1" smtClean="0"/>
              <a:t>artizanati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profesionet</a:t>
            </a:r>
            <a:r>
              <a:rPr lang="en-US" altLang="it-IT" sz="1200" dirty="0" smtClean="0"/>
              <a:t> e lira</a:t>
            </a:r>
          </a:p>
          <a:p>
            <a:pPr lvl="2" algn="just"/>
            <a:r>
              <a:rPr lang="en-US" altLang="it-IT" sz="1200" dirty="0" err="1" smtClean="0"/>
              <a:t>Rralle</a:t>
            </a:r>
            <a:r>
              <a:rPr lang="en-US" altLang="it-IT" sz="1200" dirty="0" smtClean="0"/>
              <a:t> here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ngritur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ceshtje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nese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varesi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objektit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lloj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bjere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jashte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fushes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aplikimit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traktatit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err="1" smtClean="0"/>
              <a:t>Psh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Ceshtja</a:t>
            </a:r>
            <a:r>
              <a:rPr lang="en-US" altLang="it-IT" sz="800" dirty="0" smtClean="0"/>
              <a:t> 155/ 73 </a:t>
            </a:r>
            <a:r>
              <a:rPr lang="en-US" altLang="it-IT" sz="800" dirty="0" err="1" smtClean="0"/>
              <a:t>Sacchi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6 – </a:t>
            </a:r>
            <a:r>
              <a:rPr lang="en-US" altLang="it-IT" sz="800" dirty="0" err="1" smtClean="0"/>
              <a:t>transmetimi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mesazheve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televisive</a:t>
            </a:r>
            <a:r>
              <a:rPr lang="en-US" altLang="it-IT" sz="800" dirty="0" smtClean="0"/>
              <a:t> </a:t>
            </a:r>
          </a:p>
          <a:p>
            <a:pPr algn="just"/>
            <a:endParaRPr lang="en-US" altLang="it-IT" sz="2000" dirty="0"/>
          </a:p>
          <a:p>
            <a:pPr algn="just"/>
            <a:r>
              <a:rPr lang="en-US" altLang="it-IT" sz="2000" dirty="0" err="1" smtClean="0"/>
              <a:t>Shoqerite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tregtare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54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62)</a:t>
            </a:r>
          </a:p>
          <a:p>
            <a:pPr lvl="1" algn="just"/>
            <a:r>
              <a:rPr lang="en-US" altLang="it-IT" sz="1600" dirty="0" smtClean="0"/>
              <a:t>“</a:t>
            </a:r>
            <a:r>
              <a:rPr lang="en-US" altLang="it-IT" sz="1600" dirty="0" err="1" smtClean="0"/>
              <a:t>Shoqëritë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tregtare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ose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firmat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krijuara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sipas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ligjit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që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kanë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selinë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regjistruar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zyrat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qendrore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ose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vendin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kryesor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veprimtarisë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brenda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Bashkimit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qëllimet</a:t>
            </a:r>
            <a:r>
              <a:rPr lang="en-US" altLang="it-IT" sz="1600" dirty="0"/>
              <a:t> e </a:t>
            </a:r>
            <a:r>
              <a:rPr lang="en-US" altLang="it-IT" sz="1600" dirty="0" err="1" smtClean="0"/>
              <a:t>këtij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Kreu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trajtohen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njësoj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personat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fizik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janë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shtetas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Anëtare</a:t>
            </a:r>
            <a:r>
              <a:rPr lang="en-US" altLang="it-IT" sz="1600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Subjektet perfituese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60184" y="106382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/>
              <a:t>Shoqerite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tregtare</a:t>
            </a:r>
            <a:r>
              <a:rPr lang="en-US" altLang="it-IT" sz="2000" dirty="0"/>
              <a:t> (</a:t>
            </a:r>
            <a:r>
              <a:rPr lang="en-US" altLang="it-IT" sz="2000" dirty="0" err="1"/>
              <a:t>neni</a:t>
            </a:r>
            <a:r>
              <a:rPr lang="en-US" altLang="it-IT" sz="2000" dirty="0"/>
              <a:t> 54 </a:t>
            </a:r>
            <a:r>
              <a:rPr lang="en-US" altLang="it-IT" sz="2000" dirty="0" err="1"/>
              <a:t>dhe</a:t>
            </a:r>
            <a:r>
              <a:rPr lang="en-US" altLang="it-IT" sz="2000" dirty="0"/>
              <a:t> 62)</a:t>
            </a:r>
          </a:p>
          <a:p>
            <a:pPr lvl="1" algn="just"/>
            <a:r>
              <a:rPr lang="en-US" altLang="it-IT" sz="1600" dirty="0" err="1"/>
              <a:t>GjD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fillim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mbajtur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pozicion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kujdesshem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lidhje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transferimin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nga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antar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nje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tjeter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shoqerive</a:t>
            </a:r>
            <a:r>
              <a:rPr lang="en-US" altLang="it-IT" sz="1600" dirty="0"/>
              <a:t> </a:t>
            </a:r>
          </a:p>
          <a:p>
            <a:pPr lvl="2" algn="just"/>
            <a:r>
              <a:rPr lang="en-US" altLang="it-IT" sz="1200" dirty="0" err="1"/>
              <a:t>Ceshtja</a:t>
            </a:r>
            <a:r>
              <a:rPr lang="en-US" altLang="it-IT" sz="1200" dirty="0"/>
              <a:t> 81/87 Daily Mail </a:t>
            </a:r>
          </a:p>
          <a:p>
            <a:pPr lvl="3" algn="just"/>
            <a:r>
              <a:rPr lang="en-US" altLang="it-IT" sz="800" dirty="0" err="1"/>
              <a:t>Shoqeri</a:t>
            </a:r>
            <a:r>
              <a:rPr lang="en-US" altLang="it-IT" sz="800" dirty="0"/>
              <a:t> </a:t>
            </a:r>
            <a:r>
              <a:rPr lang="en-US" altLang="it-IT" sz="800" dirty="0" err="1"/>
              <a:t>angleze</a:t>
            </a:r>
            <a:r>
              <a:rPr lang="en-US" altLang="it-IT" sz="800" dirty="0"/>
              <a:t> </a:t>
            </a:r>
            <a:r>
              <a:rPr lang="en-US" altLang="it-IT" sz="800" dirty="0" err="1"/>
              <a:t>kerkonte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spstonte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Holande</a:t>
            </a:r>
            <a:r>
              <a:rPr lang="en-US" altLang="it-IT" sz="800" dirty="0"/>
              <a:t> </a:t>
            </a:r>
            <a:r>
              <a:rPr lang="en-US" altLang="it-IT" sz="800" dirty="0" err="1"/>
              <a:t>seline</a:t>
            </a:r>
            <a:r>
              <a:rPr lang="en-US" altLang="it-IT" sz="800" dirty="0"/>
              <a:t> e </a:t>
            </a:r>
            <a:r>
              <a:rPr lang="en-US" altLang="it-IT" sz="800" dirty="0" err="1"/>
              <a:t>saj</a:t>
            </a:r>
            <a:r>
              <a:rPr lang="en-US" altLang="it-IT" sz="800" dirty="0"/>
              <a:t> </a:t>
            </a:r>
            <a:r>
              <a:rPr lang="en-US" altLang="it-IT" sz="800" dirty="0" err="1"/>
              <a:t>por</a:t>
            </a:r>
            <a:r>
              <a:rPr lang="en-US" altLang="it-IT" sz="800" dirty="0"/>
              <a:t> pa </a:t>
            </a:r>
            <a:r>
              <a:rPr lang="en-US" altLang="it-IT" sz="800" dirty="0" err="1"/>
              <a:t>humbur</a:t>
            </a:r>
            <a:r>
              <a:rPr lang="en-US" altLang="it-IT" sz="800" dirty="0"/>
              <a:t> </a:t>
            </a:r>
            <a:r>
              <a:rPr lang="en-US" altLang="it-IT" sz="800" dirty="0" err="1"/>
              <a:t>natyren</a:t>
            </a:r>
            <a:r>
              <a:rPr lang="en-US" altLang="it-IT" sz="800" dirty="0"/>
              <a:t> e </a:t>
            </a:r>
            <a:r>
              <a:rPr lang="en-US" altLang="it-IT" sz="800" dirty="0" err="1"/>
              <a:t>saj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shoqerise</a:t>
            </a:r>
            <a:r>
              <a:rPr lang="en-US" altLang="it-IT" sz="800" dirty="0"/>
              <a:t> </a:t>
            </a:r>
            <a:r>
              <a:rPr lang="en-US" altLang="it-IT" sz="800" dirty="0" err="1"/>
              <a:t>angleze</a:t>
            </a:r>
            <a:endParaRPr lang="en-US" altLang="it-IT" sz="800" dirty="0"/>
          </a:p>
          <a:p>
            <a:pPr lvl="3" algn="just"/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merrte</a:t>
            </a:r>
            <a:r>
              <a:rPr lang="en-US" altLang="it-IT" sz="800" dirty="0"/>
              <a:t> </a:t>
            </a:r>
            <a:r>
              <a:rPr lang="en-US" altLang="it-IT" sz="800" dirty="0" err="1"/>
              <a:t>rezidencen</a:t>
            </a:r>
            <a:r>
              <a:rPr lang="en-US" altLang="it-IT" sz="800" dirty="0"/>
              <a:t> </a:t>
            </a:r>
            <a:r>
              <a:rPr lang="en-US" altLang="it-IT" sz="800" dirty="0" err="1"/>
              <a:t>fiskale</a:t>
            </a:r>
            <a:r>
              <a:rPr lang="en-US" altLang="it-IT" sz="800" dirty="0"/>
              <a:t> ne Hollande me </a:t>
            </a:r>
            <a:r>
              <a:rPr lang="en-US" altLang="it-IT" sz="800" dirty="0" err="1"/>
              <a:t>qellim</a:t>
            </a:r>
            <a:r>
              <a:rPr lang="en-US" altLang="it-IT" sz="800" dirty="0"/>
              <a:t> </a:t>
            </a:r>
            <a:r>
              <a:rPr lang="en-US" altLang="it-IT" sz="800" dirty="0" err="1"/>
              <a:t>regjim</a:t>
            </a:r>
            <a:r>
              <a:rPr lang="en-US" altLang="it-IT" sz="800" dirty="0"/>
              <a:t> me </a:t>
            </a:r>
            <a:r>
              <a:rPr lang="en-US" altLang="it-IT" sz="800" dirty="0" err="1"/>
              <a:t>i</a:t>
            </a:r>
            <a:r>
              <a:rPr lang="en-US" altLang="it-IT" sz="800" dirty="0"/>
              <a:t> mire fiscal</a:t>
            </a:r>
          </a:p>
          <a:p>
            <a:pPr lvl="3" algn="just"/>
            <a:r>
              <a:rPr lang="en-US" altLang="it-IT" sz="800" dirty="0" err="1"/>
              <a:t>Autorizimi</a:t>
            </a:r>
            <a:r>
              <a:rPr lang="en-US" altLang="it-IT" sz="800" dirty="0"/>
              <a:t> per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transferuar</a:t>
            </a:r>
            <a:r>
              <a:rPr lang="en-US" altLang="it-IT" sz="800" dirty="0"/>
              <a:t> </a:t>
            </a:r>
            <a:r>
              <a:rPr lang="en-US" altLang="it-IT" sz="800" dirty="0" err="1"/>
              <a:t>drejtimin</a:t>
            </a:r>
            <a:r>
              <a:rPr lang="en-US" altLang="it-IT" sz="800" dirty="0"/>
              <a:t>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</a:t>
            </a:r>
            <a:r>
              <a:rPr lang="en-US" altLang="it-IT" sz="800" dirty="0" err="1"/>
              <a:t>rezidencen</a:t>
            </a:r>
            <a:r>
              <a:rPr lang="en-US" altLang="it-IT" sz="800" dirty="0"/>
              <a:t> </a:t>
            </a:r>
            <a:r>
              <a:rPr lang="en-US" altLang="it-IT" sz="800" dirty="0" err="1"/>
              <a:t>fiskale</a:t>
            </a:r>
            <a:r>
              <a:rPr lang="en-US" altLang="it-IT" sz="800" dirty="0"/>
              <a:t> </a:t>
            </a:r>
            <a:r>
              <a:rPr lang="en-US" altLang="it-IT" sz="800" dirty="0" err="1"/>
              <a:t>nga</a:t>
            </a:r>
            <a:r>
              <a:rPr lang="en-US" altLang="it-IT" sz="800" dirty="0"/>
              <a:t> </a:t>
            </a:r>
            <a:r>
              <a:rPr lang="en-US" altLang="it-IT" sz="800" dirty="0" err="1"/>
              <a:t>gjykata</a:t>
            </a:r>
            <a:r>
              <a:rPr lang="en-US" altLang="it-IT" sz="800" dirty="0"/>
              <a:t> </a:t>
            </a:r>
            <a:r>
              <a:rPr lang="en-US" altLang="it-IT" sz="800" dirty="0" err="1"/>
              <a:t>angleze</a:t>
            </a:r>
            <a:r>
              <a:rPr lang="en-US" altLang="it-IT" sz="800" dirty="0"/>
              <a:t> </a:t>
            </a:r>
            <a:r>
              <a:rPr lang="en-US" altLang="it-IT" sz="800" dirty="0" err="1"/>
              <a:t>nuk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jepet</a:t>
            </a:r>
            <a:r>
              <a:rPr lang="en-US" altLang="it-IT" sz="800" dirty="0"/>
              <a:t> </a:t>
            </a:r>
          </a:p>
          <a:p>
            <a:pPr lvl="3" algn="just"/>
            <a:r>
              <a:rPr lang="en-US" altLang="it-IT" sz="800" dirty="0" err="1"/>
              <a:t>GjD</a:t>
            </a:r>
            <a:r>
              <a:rPr lang="en-US" altLang="it-IT" sz="800" dirty="0"/>
              <a:t> </a:t>
            </a:r>
            <a:r>
              <a:rPr lang="en-US" altLang="it-IT" sz="800" dirty="0" err="1"/>
              <a:t>percakton</a:t>
            </a:r>
            <a:r>
              <a:rPr lang="en-US" altLang="it-IT" sz="800" dirty="0"/>
              <a:t> se </a:t>
            </a:r>
            <a:r>
              <a:rPr lang="en-US" altLang="it-IT" sz="800" dirty="0" err="1"/>
              <a:t>modalitetet</a:t>
            </a:r>
            <a:r>
              <a:rPr lang="en-US" altLang="it-IT" sz="800" dirty="0"/>
              <a:t> e </a:t>
            </a:r>
            <a:r>
              <a:rPr lang="en-US" altLang="it-IT" sz="800" dirty="0" err="1"/>
              <a:t>tranferimit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shoqerive</a:t>
            </a:r>
            <a:r>
              <a:rPr lang="en-US" altLang="it-IT" sz="800" dirty="0"/>
              <a:t> </a:t>
            </a:r>
            <a:r>
              <a:rPr lang="en-US" altLang="it-IT" sz="800" dirty="0" err="1"/>
              <a:t>nuk</a:t>
            </a:r>
            <a:r>
              <a:rPr lang="en-US" altLang="it-IT" sz="800" dirty="0"/>
              <a:t> </a:t>
            </a:r>
            <a:r>
              <a:rPr lang="en-US" altLang="it-IT" sz="800" dirty="0" err="1"/>
              <a:t>gjejne</a:t>
            </a:r>
            <a:r>
              <a:rPr lang="en-US" altLang="it-IT" sz="800" dirty="0"/>
              <a:t> </a:t>
            </a:r>
            <a:r>
              <a:rPr lang="en-US" altLang="it-IT" sz="800" dirty="0" err="1"/>
              <a:t>zgjidhje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parashikimin</a:t>
            </a:r>
            <a:r>
              <a:rPr lang="en-US" altLang="it-IT" sz="800" dirty="0"/>
              <a:t> e </a:t>
            </a:r>
            <a:r>
              <a:rPr lang="en-US" altLang="it-IT" sz="800" dirty="0" err="1"/>
              <a:t>neneve</a:t>
            </a:r>
            <a:r>
              <a:rPr lang="en-US" altLang="it-IT" sz="800" dirty="0"/>
              <a:t> 49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54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</a:t>
            </a:r>
            <a:r>
              <a:rPr lang="en-US" altLang="it-IT" sz="800" dirty="0" err="1"/>
              <a:t>sjane</a:t>
            </a:r>
            <a:r>
              <a:rPr lang="en-US" altLang="it-IT" sz="800" dirty="0"/>
              <a:t> </a:t>
            </a:r>
            <a:r>
              <a:rPr lang="en-US" altLang="it-IT" sz="800" dirty="0" err="1"/>
              <a:t>rregulluar</a:t>
            </a:r>
            <a:r>
              <a:rPr lang="en-US" altLang="it-IT" sz="800" dirty="0"/>
              <a:t> </a:t>
            </a:r>
            <a:r>
              <a:rPr lang="en-US" altLang="it-IT" sz="800" dirty="0" err="1"/>
              <a:t>akoma</a:t>
            </a:r>
            <a:r>
              <a:rPr lang="en-US" altLang="it-IT" sz="800" dirty="0"/>
              <a:t> (</a:t>
            </a:r>
            <a:r>
              <a:rPr lang="en-US" altLang="it-IT" sz="800" dirty="0" err="1"/>
              <a:t>pika</a:t>
            </a:r>
            <a:r>
              <a:rPr lang="en-US" altLang="it-IT" sz="800" dirty="0"/>
              <a:t> 23)</a:t>
            </a:r>
          </a:p>
          <a:p>
            <a:pPr lvl="3" algn="just"/>
            <a:r>
              <a:rPr lang="en-US" altLang="it-IT" sz="800" dirty="0" err="1"/>
              <a:t>Nenet</a:t>
            </a:r>
            <a:r>
              <a:rPr lang="en-US" altLang="it-IT" sz="800" dirty="0"/>
              <a:t> 49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54 </a:t>
            </a:r>
            <a:r>
              <a:rPr lang="en-US" altLang="it-IT" sz="800" dirty="0" err="1"/>
              <a:t>duhet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interpretohen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sensin</a:t>
            </a:r>
            <a:r>
              <a:rPr lang="en-US" altLang="it-IT" sz="800" dirty="0"/>
              <a:t> </a:t>
            </a:r>
            <a:r>
              <a:rPr lang="en-US" altLang="it-IT" sz="800" dirty="0" err="1"/>
              <a:t>qe</a:t>
            </a:r>
            <a:r>
              <a:rPr lang="en-US" altLang="it-IT" sz="800" dirty="0"/>
              <a:t> </a:t>
            </a:r>
            <a:r>
              <a:rPr lang="en-US" altLang="it-IT" sz="800" dirty="0" err="1"/>
              <a:t>nuk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japin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drejten</a:t>
            </a:r>
            <a:r>
              <a:rPr lang="en-US" altLang="it-IT" sz="800" dirty="0"/>
              <a:t> </a:t>
            </a:r>
            <a:r>
              <a:rPr lang="en-US" altLang="it-IT" sz="800" dirty="0" err="1"/>
              <a:t>nje</a:t>
            </a:r>
            <a:r>
              <a:rPr lang="en-US" altLang="it-IT" sz="800" dirty="0"/>
              <a:t> </a:t>
            </a:r>
            <a:r>
              <a:rPr lang="en-US" altLang="it-IT" sz="800" dirty="0" err="1"/>
              <a:t>shoqerie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ngritur</a:t>
            </a:r>
            <a:r>
              <a:rPr lang="en-US" altLang="it-IT" sz="800" dirty="0"/>
              <a:t> </a:t>
            </a:r>
            <a:r>
              <a:rPr lang="en-US" altLang="it-IT" sz="800" dirty="0" err="1"/>
              <a:t>melegjislacionin</a:t>
            </a:r>
            <a:r>
              <a:rPr lang="en-US" altLang="it-IT" sz="800" dirty="0"/>
              <a:t> e </a:t>
            </a:r>
            <a:r>
              <a:rPr lang="en-US" altLang="it-IT" sz="800" dirty="0" err="1"/>
              <a:t>nje</a:t>
            </a:r>
            <a:r>
              <a:rPr lang="en-US" altLang="it-IT" sz="800" dirty="0"/>
              <a:t> </a:t>
            </a:r>
            <a:r>
              <a:rPr lang="en-US" altLang="it-IT" sz="800" dirty="0" err="1"/>
              <a:t>Shteti</a:t>
            </a:r>
            <a:r>
              <a:rPr lang="en-US" altLang="it-IT" sz="800" dirty="0"/>
              <a:t> </a:t>
            </a:r>
            <a:r>
              <a:rPr lang="en-US" altLang="it-IT" sz="800" dirty="0" err="1"/>
              <a:t>antar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tranferojne</a:t>
            </a:r>
            <a:r>
              <a:rPr lang="en-US" altLang="it-IT" sz="800" dirty="0"/>
              <a:t> </a:t>
            </a:r>
            <a:r>
              <a:rPr lang="en-US" altLang="it-IT" sz="800" dirty="0" err="1"/>
              <a:t>seline</a:t>
            </a:r>
            <a:r>
              <a:rPr lang="en-US" altLang="it-IT" sz="800" dirty="0"/>
              <a:t> e </a:t>
            </a:r>
            <a:r>
              <a:rPr lang="en-US" altLang="it-IT" sz="800" dirty="0" err="1"/>
              <a:t>tyre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nje</a:t>
            </a:r>
            <a:r>
              <a:rPr lang="en-US" altLang="it-IT" sz="800" dirty="0"/>
              <a:t> </a:t>
            </a:r>
            <a:r>
              <a:rPr lang="en-US" altLang="it-IT" sz="800" dirty="0" err="1"/>
              <a:t>shtet</a:t>
            </a:r>
            <a:r>
              <a:rPr lang="en-US" altLang="it-IT" sz="800" dirty="0"/>
              <a:t> </a:t>
            </a:r>
            <a:r>
              <a:rPr lang="en-US" altLang="it-IT" sz="800" dirty="0" err="1"/>
              <a:t>tjeter</a:t>
            </a:r>
            <a:r>
              <a:rPr lang="en-US" altLang="it-IT" sz="800" dirty="0"/>
              <a:t> </a:t>
            </a:r>
            <a:r>
              <a:rPr lang="en-US" altLang="it-IT" sz="800" dirty="0" err="1"/>
              <a:t>antar</a:t>
            </a:r>
            <a:r>
              <a:rPr lang="en-US" altLang="it-IT" sz="800" dirty="0"/>
              <a:t> (</a:t>
            </a:r>
            <a:r>
              <a:rPr lang="en-US" altLang="it-IT" sz="800" dirty="0" err="1"/>
              <a:t>pika</a:t>
            </a:r>
            <a:r>
              <a:rPr lang="en-US" altLang="it-IT" sz="800" dirty="0"/>
              <a:t> 25)</a:t>
            </a:r>
          </a:p>
          <a:p>
            <a:pPr lvl="2" algn="just"/>
            <a:r>
              <a:rPr lang="en-US" altLang="it-IT" sz="1200" dirty="0"/>
              <a:t>C-210/06 </a:t>
            </a:r>
            <a:r>
              <a:rPr lang="en-US" altLang="it-IT" sz="1200" dirty="0" err="1"/>
              <a:t>Cartesio</a:t>
            </a:r>
            <a:endParaRPr lang="en-US" altLang="it-IT" sz="1200" dirty="0"/>
          </a:p>
          <a:p>
            <a:pPr lvl="3" algn="just"/>
            <a:r>
              <a:rPr lang="en-US" altLang="it-IT" sz="800" dirty="0"/>
              <a:t>Do </a:t>
            </a:r>
            <a:r>
              <a:rPr lang="en-US" altLang="it-IT" sz="800" dirty="0" err="1"/>
              <a:t>kishte</a:t>
            </a:r>
            <a:r>
              <a:rPr lang="en-US" altLang="it-IT" sz="800" dirty="0"/>
              <a:t> </a:t>
            </a:r>
            <a:r>
              <a:rPr lang="en-US" altLang="it-IT" sz="800" dirty="0" err="1"/>
              <a:t>shkelje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drejtave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neni</a:t>
            </a:r>
            <a:r>
              <a:rPr lang="en-US" altLang="it-IT" sz="800" dirty="0"/>
              <a:t> 49 </a:t>
            </a:r>
            <a:r>
              <a:rPr lang="en-US" altLang="it-IT" sz="800" dirty="0" err="1"/>
              <a:t>vetem</a:t>
            </a:r>
            <a:r>
              <a:rPr lang="en-US" altLang="it-IT" sz="800" dirty="0"/>
              <a:t> </a:t>
            </a:r>
            <a:r>
              <a:rPr lang="en-US" altLang="it-IT" sz="800" dirty="0" err="1"/>
              <a:t>nese</a:t>
            </a:r>
            <a:r>
              <a:rPr lang="en-US" altLang="it-IT" sz="800" dirty="0"/>
              <a:t> do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pengohej</a:t>
            </a:r>
            <a:r>
              <a:rPr lang="en-US" altLang="it-IT" sz="800" dirty="0"/>
              <a:t> me </a:t>
            </a:r>
            <a:r>
              <a:rPr lang="en-US" altLang="it-IT" sz="800" dirty="0" err="1"/>
              <a:t>legjislacion</a:t>
            </a:r>
            <a:r>
              <a:rPr lang="en-US" altLang="it-IT" sz="800" dirty="0"/>
              <a:t> </a:t>
            </a:r>
            <a:r>
              <a:rPr lang="en-US" altLang="it-IT" sz="800" dirty="0" err="1"/>
              <a:t>kombetar</a:t>
            </a:r>
            <a:r>
              <a:rPr lang="en-US" altLang="it-IT" sz="800" dirty="0"/>
              <a:t> </a:t>
            </a:r>
            <a:r>
              <a:rPr lang="en-US" altLang="it-IT" sz="800" dirty="0" err="1"/>
              <a:t>shkrirja</a:t>
            </a:r>
            <a:r>
              <a:rPr lang="en-US" altLang="it-IT" sz="800" dirty="0"/>
              <a:t> e </a:t>
            </a:r>
            <a:r>
              <a:rPr lang="en-US" altLang="it-IT" sz="800" dirty="0" err="1"/>
              <a:t>nje</a:t>
            </a:r>
            <a:r>
              <a:rPr lang="en-US" altLang="it-IT" sz="800" dirty="0"/>
              <a:t> </a:t>
            </a:r>
            <a:r>
              <a:rPr lang="en-US" altLang="it-IT" sz="800" dirty="0" err="1"/>
              <a:t>shoqerie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vendin</a:t>
            </a:r>
            <a:r>
              <a:rPr lang="en-US" altLang="it-IT" sz="800" dirty="0"/>
              <a:t> </a:t>
            </a:r>
            <a:r>
              <a:rPr lang="en-US" altLang="it-IT" sz="800" dirty="0" err="1"/>
              <a:t>antar</a:t>
            </a:r>
            <a:r>
              <a:rPr lang="en-US" altLang="it-IT" sz="800" dirty="0"/>
              <a:t>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</a:t>
            </a:r>
            <a:r>
              <a:rPr lang="en-US" altLang="it-IT" sz="800" dirty="0" err="1"/>
              <a:t>rithemelimi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saj</a:t>
            </a:r>
            <a:r>
              <a:rPr lang="en-US" altLang="it-IT" sz="800" dirty="0"/>
              <a:t> </a:t>
            </a:r>
            <a:r>
              <a:rPr lang="en-US" altLang="it-IT" sz="800" dirty="0" err="1"/>
              <a:t>sipas</a:t>
            </a:r>
            <a:r>
              <a:rPr lang="en-US" altLang="it-IT" sz="800" dirty="0"/>
              <a:t> </a:t>
            </a:r>
            <a:r>
              <a:rPr lang="en-US" altLang="it-IT" sz="800" dirty="0" err="1"/>
              <a:t>rregullave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vendit</a:t>
            </a:r>
            <a:r>
              <a:rPr lang="en-US" altLang="it-IT" sz="800" dirty="0"/>
              <a:t> </a:t>
            </a:r>
            <a:r>
              <a:rPr lang="en-US" altLang="it-IT" sz="800" dirty="0" err="1"/>
              <a:t>antar</a:t>
            </a:r>
            <a:r>
              <a:rPr lang="en-US" altLang="it-IT" sz="800" dirty="0"/>
              <a:t> </a:t>
            </a:r>
            <a:r>
              <a:rPr lang="en-US" altLang="it-IT" sz="800" dirty="0" err="1"/>
              <a:t>prites</a:t>
            </a:r>
            <a:r>
              <a:rPr lang="en-US" altLang="it-IT" sz="800" dirty="0"/>
              <a:t> </a:t>
            </a:r>
            <a:r>
              <a:rPr lang="en-US" altLang="it-IT" sz="800" dirty="0" err="1"/>
              <a:t>ku</a:t>
            </a:r>
            <a:r>
              <a:rPr lang="en-US" altLang="it-IT" sz="800" dirty="0"/>
              <a:t> do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transferohej</a:t>
            </a:r>
            <a:endParaRPr lang="en-US" altLang="it-IT" sz="800" dirty="0"/>
          </a:p>
          <a:p>
            <a:pPr lvl="2" algn="just"/>
            <a:r>
              <a:rPr lang="en-US" altLang="it-IT" sz="1200" dirty="0" err="1"/>
              <a:t>Gezohet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drejta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vendosjes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dytesore</a:t>
            </a:r>
            <a:r>
              <a:rPr lang="en-US" altLang="it-IT" sz="1200" dirty="0"/>
              <a:t>  - </a:t>
            </a:r>
            <a:r>
              <a:rPr lang="en-US" altLang="it-IT" sz="1200" dirty="0" err="1"/>
              <a:t>hapje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agjencie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filiale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etj</a:t>
            </a:r>
            <a:r>
              <a:rPr lang="en-US" altLang="it-IT" sz="1200" dirty="0"/>
              <a:t>. </a:t>
            </a:r>
            <a:r>
              <a:rPr lang="en-US" altLang="it-IT" sz="1200" dirty="0" err="1"/>
              <a:t>ndersa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transferimi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lejohej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vetem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nese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legjislacionet</a:t>
            </a:r>
            <a:r>
              <a:rPr lang="en-US" altLang="it-IT" sz="1200" dirty="0"/>
              <a:t> e 2 </a:t>
            </a:r>
            <a:r>
              <a:rPr lang="en-US" altLang="it-IT" sz="1200" dirty="0" err="1"/>
              <a:t>vendeve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antare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lejonin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600" dirty="0" err="1"/>
              <a:t>Pozicioni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GjD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qartesohet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ceshtjen</a:t>
            </a:r>
            <a:endParaRPr lang="en-US" altLang="it-IT" sz="1600" dirty="0"/>
          </a:p>
          <a:p>
            <a:pPr lvl="2" algn="just"/>
            <a:r>
              <a:rPr lang="en-US" altLang="it-IT" sz="1200" dirty="0"/>
              <a:t>C-106/16 </a:t>
            </a:r>
            <a:r>
              <a:rPr lang="en-US" altLang="it-IT" sz="1200" dirty="0" err="1"/>
              <a:t>Polbud</a:t>
            </a:r>
            <a:r>
              <a:rPr lang="en-US" altLang="it-IT" sz="1200" dirty="0"/>
              <a:t> </a:t>
            </a:r>
          </a:p>
          <a:p>
            <a:pPr lvl="3" algn="just"/>
            <a:r>
              <a:rPr lang="en-US" altLang="it-IT" sz="800" dirty="0" err="1"/>
              <a:t>Shoqeir</a:t>
            </a:r>
            <a:r>
              <a:rPr lang="en-US" altLang="it-IT" sz="800" dirty="0"/>
              <a:t> </a:t>
            </a:r>
            <a:r>
              <a:rPr lang="en-US" altLang="it-IT" sz="800" dirty="0" err="1"/>
              <a:t>polake</a:t>
            </a:r>
            <a:r>
              <a:rPr lang="en-US" altLang="it-IT" sz="800" dirty="0"/>
              <a:t> e </a:t>
            </a:r>
            <a:r>
              <a:rPr lang="en-US" altLang="it-IT" sz="800" dirty="0" err="1"/>
              <a:t>ngritur</a:t>
            </a:r>
            <a:r>
              <a:rPr lang="en-US" altLang="it-IT" sz="800" dirty="0"/>
              <a:t> </a:t>
            </a:r>
            <a:r>
              <a:rPr lang="en-US" altLang="it-IT" sz="800" dirty="0" err="1"/>
              <a:t>sipas</a:t>
            </a:r>
            <a:r>
              <a:rPr lang="en-US" altLang="it-IT" sz="800" dirty="0"/>
              <a:t> </a:t>
            </a:r>
            <a:r>
              <a:rPr lang="en-US" altLang="it-IT" sz="800" dirty="0" err="1"/>
              <a:t>legjislacionit</a:t>
            </a:r>
            <a:r>
              <a:rPr lang="en-US" altLang="it-IT" sz="800" dirty="0"/>
              <a:t> </a:t>
            </a:r>
            <a:r>
              <a:rPr lang="en-US" altLang="it-IT" sz="800" dirty="0" err="1"/>
              <a:t>poloak</a:t>
            </a:r>
            <a:r>
              <a:rPr lang="en-US" altLang="it-IT" sz="800" dirty="0"/>
              <a:t> </a:t>
            </a:r>
            <a:r>
              <a:rPr lang="en-US" altLang="it-IT" sz="800" dirty="0" err="1"/>
              <a:t>vendos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transferohet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Luksemburg</a:t>
            </a:r>
            <a:r>
              <a:rPr lang="en-US" altLang="it-IT" sz="800" dirty="0"/>
              <a:t>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</a:t>
            </a:r>
            <a:r>
              <a:rPr lang="en-US" altLang="it-IT" sz="800" dirty="0" err="1"/>
              <a:t>atje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transformohet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nje</a:t>
            </a:r>
            <a:r>
              <a:rPr lang="en-US" altLang="it-IT" sz="800" dirty="0"/>
              <a:t> </a:t>
            </a:r>
            <a:r>
              <a:rPr lang="en-US" altLang="it-IT" sz="800" dirty="0" err="1"/>
              <a:t>shoqeri</a:t>
            </a:r>
            <a:r>
              <a:rPr lang="en-US" altLang="it-IT" sz="800" dirty="0"/>
              <a:t> </a:t>
            </a:r>
            <a:r>
              <a:rPr lang="en-US" altLang="it-IT" sz="800" dirty="0" err="1"/>
              <a:t>sipas</a:t>
            </a:r>
            <a:r>
              <a:rPr lang="en-US" altLang="it-IT" sz="800" dirty="0"/>
              <a:t>  </a:t>
            </a:r>
            <a:r>
              <a:rPr lang="en-US" altLang="it-IT" sz="800" dirty="0" err="1"/>
              <a:t>legjislacionit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atij</a:t>
            </a:r>
            <a:r>
              <a:rPr lang="en-US" altLang="it-IT" sz="800" dirty="0"/>
              <a:t> </a:t>
            </a:r>
            <a:r>
              <a:rPr lang="en-US" altLang="it-IT" sz="800" dirty="0" err="1"/>
              <a:t>shteti</a:t>
            </a:r>
            <a:endParaRPr lang="en-US" altLang="it-IT" sz="800" dirty="0"/>
          </a:p>
          <a:p>
            <a:pPr lvl="3" algn="just"/>
            <a:r>
              <a:rPr lang="en-US" altLang="it-IT" sz="800" dirty="0"/>
              <a:t>I </a:t>
            </a:r>
            <a:r>
              <a:rPr lang="en-US" altLang="it-IT" sz="800" dirty="0" err="1"/>
              <a:t>kerkohet</a:t>
            </a:r>
            <a:r>
              <a:rPr lang="en-US" altLang="it-IT" sz="800" dirty="0"/>
              <a:t> </a:t>
            </a:r>
            <a:r>
              <a:rPr lang="en-US" altLang="it-IT" sz="800" dirty="0" err="1"/>
              <a:t>nga</a:t>
            </a:r>
            <a:r>
              <a:rPr lang="en-US" altLang="it-IT" sz="800" dirty="0"/>
              <a:t> </a:t>
            </a:r>
            <a:r>
              <a:rPr lang="en-US" altLang="it-IT" sz="800" dirty="0" err="1"/>
              <a:t>shteti</a:t>
            </a:r>
            <a:r>
              <a:rPr lang="en-US" altLang="it-IT" sz="800" dirty="0"/>
              <a:t> polka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filloje</a:t>
            </a:r>
            <a:r>
              <a:rPr lang="en-US" altLang="it-IT" sz="800" dirty="0"/>
              <a:t> procedure e </a:t>
            </a:r>
            <a:r>
              <a:rPr lang="en-US" altLang="it-IT" sz="800" dirty="0" err="1"/>
              <a:t>likujdimit</a:t>
            </a:r>
            <a:r>
              <a:rPr lang="en-US" altLang="it-IT" sz="800" dirty="0"/>
              <a:t> </a:t>
            </a:r>
            <a:r>
              <a:rPr lang="en-US" altLang="it-IT" sz="800" dirty="0" err="1"/>
              <a:t>sipaslegjisacionit</a:t>
            </a:r>
            <a:r>
              <a:rPr lang="en-US" altLang="it-IT" sz="800" dirty="0"/>
              <a:t> polka </a:t>
            </a:r>
            <a:r>
              <a:rPr lang="en-US" altLang="it-IT" sz="800" dirty="0" err="1"/>
              <a:t>sepse</a:t>
            </a:r>
            <a:r>
              <a:rPr lang="en-US" altLang="it-IT" sz="800" dirty="0"/>
              <a:t> </a:t>
            </a:r>
            <a:r>
              <a:rPr lang="en-US" altLang="it-IT" sz="800" dirty="0" err="1"/>
              <a:t>megjithese</a:t>
            </a:r>
            <a:r>
              <a:rPr lang="en-US" altLang="it-IT" sz="800" dirty="0"/>
              <a:t> </a:t>
            </a:r>
            <a:r>
              <a:rPr lang="en-US" altLang="it-IT" sz="800" dirty="0" err="1"/>
              <a:t>transferohet</a:t>
            </a:r>
            <a:r>
              <a:rPr lang="en-US" altLang="it-IT" sz="800" dirty="0"/>
              <a:t> </a:t>
            </a:r>
            <a:r>
              <a:rPr lang="en-US" altLang="it-IT" sz="800" dirty="0" err="1"/>
              <a:t>ajo</a:t>
            </a:r>
            <a:r>
              <a:rPr lang="en-US" altLang="it-IT" sz="800" dirty="0"/>
              <a:t> </a:t>
            </a:r>
            <a:r>
              <a:rPr lang="en-US" altLang="it-IT" sz="800" dirty="0" err="1"/>
              <a:t>mban</a:t>
            </a:r>
            <a:r>
              <a:rPr lang="en-US" altLang="it-IT" sz="800" dirty="0"/>
              <a:t> </a:t>
            </a:r>
            <a:r>
              <a:rPr lang="en-US" altLang="it-IT" sz="800" dirty="0" err="1"/>
              <a:t>personalitetin</a:t>
            </a:r>
            <a:r>
              <a:rPr lang="en-US" altLang="it-IT" sz="800" dirty="0"/>
              <a:t> </a:t>
            </a:r>
            <a:r>
              <a:rPr lang="en-US" altLang="it-IT" sz="800" dirty="0" err="1"/>
              <a:t>juridk</a:t>
            </a:r>
            <a:r>
              <a:rPr lang="en-US" altLang="it-IT" sz="800" dirty="0"/>
              <a:t> polka</a:t>
            </a:r>
          </a:p>
          <a:p>
            <a:pPr lvl="3" algn="just"/>
            <a:r>
              <a:rPr lang="en-US" altLang="it-IT" sz="800" dirty="0" err="1"/>
              <a:t>Gjykata</a:t>
            </a:r>
            <a:r>
              <a:rPr lang="en-US" altLang="it-IT" sz="800" dirty="0"/>
              <a:t> </a:t>
            </a:r>
            <a:r>
              <a:rPr lang="en-US" altLang="it-IT" sz="800" dirty="0" err="1"/>
              <a:t>percakton</a:t>
            </a:r>
            <a:r>
              <a:rPr lang="en-US" altLang="it-IT" sz="800" dirty="0"/>
              <a:t> se </a:t>
            </a:r>
            <a:r>
              <a:rPr lang="en-US" altLang="it-IT" sz="800" dirty="0" err="1"/>
              <a:t>detyrimi</a:t>
            </a:r>
            <a:r>
              <a:rPr lang="en-US" altLang="it-IT" sz="800" dirty="0"/>
              <a:t> per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kaluar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likuidim</a:t>
            </a:r>
            <a:r>
              <a:rPr lang="en-US" altLang="it-IT" sz="800" dirty="0"/>
              <a:t> </a:t>
            </a:r>
            <a:r>
              <a:rPr lang="en-US" altLang="it-IT" sz="800" dirty="0" err="1"/>
              <a:t>perben</a:t>
            </a:r>
            <a:r>
              <a:rPr lang="en-US" altLang="it-IT" sz="800" dirty="0"/>
              <a:t> </a:t>
            </a:r>
            <a:r>
              <a:rPr lang="en-US" altLang="it-IT" sz="800" dirty="0" err="1"/>
              <a:t>nje</a:t>
            </a:r>
            <a:r>
              <a:rPr lang="en-US" altLang="it-IT" sz="800" dirty="0"/>
              <a:t> </a:t>
            </a:r>
            <a:r>
              <a:rPr lang="en-US" altLang="it-IT" sz="800" dirty="0" err="1"/>
              <a:t>kufiim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drejtes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vendosjes</a:t>
            </a:r>
            <a:r>
              <a:rPr lang="en-US" altLang="it-IT" sz="800" dirty="0"/>
              <a:t>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</a:t>
            </a:r>
            <a:r>
              <a:rPr lang="en-US" altLang="it-IT" sz="800" dirty="0" err="1"/>
              <a:t>nuk</a:t>
            </a:r>
            <a:r>
              <a:rPr lang="en-US" altLang="it-IT" sz="800" dirty="0"/>
              <a:t> </a:t>
            </a:r>
            <a:r>
              <a:rPr lang="en-US" altLang="it-IT" sz="800" dirty="0" err="1"/>
              <a:t>justifikohet</a:t>
            </a:r>
            <a:r>
              <a:rPr lang="en-US" altLang="it-IT" sz="800" dirty="0"/>
              <a:t> me </a:t>
            </a:r>
            <a:r>
              <a:rPr lang="en-US" altLang="it-IT" sz="800" dirty="0" err="1"/>
              <a:t>interesin</a:t>
            </a:r>
            <a:r>
              <a:rPr lang="en-US" altLang="it-IT" sz="800" dirty="0"/>
              <a:t> e </a:t>
            </a:r>
            <a:r>
              <a:rPr lang="en-US" altLang="it-IT" sz="800" dirty="0" err="1"/>
              <a:t>pergjithshem</a:t>
            </a:r>
            <a:r>
              <a:rPr lang="en-US" altLang="it-IT" sz="800" dirty="0"/>
              <a:t> per </a:t>
            </a:r>
            <a:r>
              <a:rPr lang="en-US" altLang="it-IT" sz="800" dirty="0" err="1"/>
              <a:t>mbrojtjen</a:t>
            </a:r>
            <a:r>
              <a:rPr lang="en-US" altLang="it-IT" sz="800" dirty="0"/>
              <a:t> e </a:t>
            </a:r>
            <a:r>
              <a:rPr lang="en-US" altLang="it-IT" sz="800" dirty="0" err="1"/>
              <a:t>ortakeve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minorances</a:t>
            </a:r>
            <a:r>
              <a:rPr lang="en-US" altLang="it-IT" sz="800" dirty="0"/>
              <a:t> </a:t>
            </a:r>
            <a:r>
              <a:rPr lang="en-US" altLang="it-IT" sz="800" dirty="0" err="1"/>
              <a:t>apo</a:t>
            </a:r>
            <a:r>
              <a:rPr lang="en-US" altLang="it-IT" sz="800" dirty="0"/>
              <a:t> </a:t>
            </a:r>
            <a:r>
              <a:rPr lang="en-US" altLang="it-IT" sz="800" dirty="0" err="1"/>
              <a:t>punetoreve</a:t>
            </a:r>
            <a:r>
              <a:rPr lang="en-US" altLang="it-IT" sz="800" dirty="0"/>
              <a:t> (</a:t>
            </a:r>
            <a:r>
              <a:rPr lang="en-US" altLang="it-IT" sz="800" dirty="0" err="1"/>
              <a:t>pika</a:t>
            </a:r>
            <a:r>
              <a:rPr lang="en-US" altLang="it-IT" sz="800" dirty="0"/>
              <a:t> 51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59)</a:t>
            </a:r>
          </a:p>
          <a:p>
            <a:pPr lvl="3" algn="just"/>
            <a:r>
              <a:rPr lang="en-US" altLang="it-IT" sz="800" dirty="0" err="1"/>
              <a:t>Gjykata</a:t>
            </a:r>
            <a:r>
              <a:rPr lang="en-US" altLang="it-IT" sz="800" dirty="0"/>
              <a:t> </a:t>
            </a:r>
            <a:r>
              <a:rPr lang="en-US" altLang="it-IT" sz="800" dirty="0" err="1"/>
              <a:t>veren</a:t>
            </a:r>
            <a:r>
              <a:rPr lang="en-US" altLang="it-IT" sz="800" dirty="0"/>
              <a:t> se </a:t>
            </a:r>
            <a:r>
              <a:rPr lang="en-US" altLang="it-IT" sz="800" dirty="0" err="1"/>
              <a:t>eshte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aplikim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neneve</a:t>
            </a:r>
            <a:r>
              <a:rPr lang="en-US" altLang="it-IT" sz="800" dirty="0"/>
              <a:t> 49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54 TFBE e </a:t>
            </a:r>
            <a:r>
              <a:rPr lang="en-US" altLang="it-IT" sz="800" dirty="0" err="1"/>
              <a:t>drejta</a:t>
            </a:r>
            <a:r>
              <a:rPr lang="en-US" altLang="it-IT" sz="800" dirty="0"/>
              <a:t> per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transferuar</a:t>
            </a:r>
            <a:r>
              <a:rPr lang="en-US" altLang="it-IT" sz="800" dirty="0"/>
              <a:t> </a:t>
            </a:r>
            <a:r>
              <a:rPr lang="en-US" altLang="it-IT" sz="800" dirty="0" err="1"/>
              <a:t>seline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rast</a:t>
            </a:r>
            <a:r>
              <a:rPr lang="en-US" altLang="it-IT" sz="800" dirty="0"/>
              <a:t> se </a:t>
            </a:r>
            <a:r>
              <a:rPr lang="en-US" altLang="it-IT" sz="800" dirty="0" err="1"/>
              <a:t>plotesohen</a:t>
            </a:r>
            <a:r>
              <a:rPr lang="en-US" altLang="it-IT" sz="800" dirty="0"/>
              <a:t> </a:t>
            </a:r>
            <a:r>
              <a:rPr lang="en-US" altLang="it-IT" sz="800" dirty="0" err="1"/>
              <a:t>kerkesat</a:t>
            </a:r>
            <a:r>
              <a:rPr lang="en-US" altLang="it-IT" sz="800" dirty="0"/>
              <a:t> e </a:t>
            </a:r>
            <a:r>
              <a:rPr lang="en-US" altLang="it-IT" sz="800" dirty="0" err="1"/>
              <a:t>Shtetit</a:t>
            </a:r>
            <a:r>
              <a:rPr lang="en-US" altLang="it-IT" sz="800" dirty="0"/>
              <a:t> </a:t>
            </a:r>
            <a:r>
              <a:rPr lang="en-US" altLang="it-IT" sz="800" dirty="0" err="1"/>
              <a:t>ku</a:t>
            </a:r>
            <a:r>
              <a:rPr lang="en-US" altLang="it-IT" sz="800" dirty="0"/>
              <a:t> </a:t>
            </a:r>
            <a:r>
              <a:rPr lang="en-US" altLang="it-IT" sz="800" dirty="0" err="1"/>
              <a:t>transferohet</a:t>
            </a:r>
            <a:r>
              <a:rPr lang="en-US" altLang="it-IT" sz="800" dirty="0"/>
              <a:t> duke u </a:t>
            </a:r>
            <a:r>
              <a:rPr lang="en-US" altLang="it-IT" sz="800" dirty="0" err="1"/>
              <a:t>lidhur</a:t>
            </a:r>
            <a:r>
              <a:rPr lang="en-US" altLang="it-IT" sz="800" dirty="0"/>
              <a:t> me </a:t>
            </a:r>
            <a:r>
              <a:rPr lang="en-US" altLang="it-IT" sz="800" dirty="0" err="1"/>
              <a:t>rendin</a:t>
            </a:r>
            <a:r>
              <a:rPr lang="en-US" altLang="it-IT" sz="800" dirty="0"/>
              <a:t> </a:t>
            </a:r>
            <a:r>
              <a:rPr lang="en-US" altLang="it-IT" sz="800" dirty="0" err="1"/>
              <a:t>juridik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atij</a:t>
            </a:r>
            <a:r>
              <a:rPr lang="en-US" altLang="it-IT" sz="800" dirty="0"/>
              <a:t> </a:t>
            </a:r>
            <a:r>
              <a:rPr lang="en-US" altLang="it-IT" sz="800" dirty="0" err="1"/>
              <a:t>shteti</a:t>
            </a:r>
            <a:r>
              <a:rPr lang="en-US" altLang="it-IT" sz="800" dirty="0"/>
              <a:t> </a:t>
            </a:r>
            <a:r>
              <a:rPr lang="en-US" altLang="it-IT" sz="800" dirty="0" err="1"/>
              <a:t>pavaresishtse</a:t>
            </a:r>
            <a:r>
              <a:rPr lang="en-US" altLang="it-IT" sz="800" dirty="0"/>
              <a:t> </a:t>
            </a:r>
            <a:r>
              <a:rPr lang="en-US" altLang="it-IT" sz="800" dirty="0" err="1"/>
              <a:t>ktransferohet</a:t>
            </a:r>
            <a:r>
              <a:rPr lang="en-US" altLang="it-IT" sz="800" dirty="0"/>
              <a:t> </a:t>
            </a:r>
            <a:r>
              <a:rPr lang="en-US" altLang="it-IT" sz="800" dirty="0" err="1"/>
              <a:t>vetem</a:t>
            </a:r>
            <a:r>
              <a:rPr lang="en-US" altLang="it-IT" sz="800" dirty="0"/>
              <a:t> </a:t>
            </a:r>
            <a:r>
              <a:rPr lang="en-US" altLang="it-IT" sz="800" dirty="0" err="1"/>
              <a:t>selia</a:t>
            </a:r>
            <a:r>
              <a:rPr lang="en-US" altLang="it-IT" sz="800" dirty="0"/>
              <a:t>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jo </a:t>
            </a:r>
            <a:r>
              <a:rPr lang="en-US" altLang="it-IT" sz="800" dirty="0" err="1"/>
              <a:t>vendi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ushtrimit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aktivitetit</a:t>
            </a:r>
            <a:r>
              <a:rPr lang="en-US" altLang="it-IT" sz="800" dirty="0"/>
              <a:t> (</a:t>
            </a:r>
            <a:r>
              <a:rPr lang="en-US" altLang="it-IT" sz="800" dirty="0" err="1"/>
              <a:t>pika</a:t>
            </a:r>
            <a:r>
              <a:rPr lang="en-US" altLang="it-IT" sz="800" dirty="0"/>
              <a:t> 33, 38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44)</a:t>
            </a:r>
          </a:p>
          <a:p>
            <a:pPr lvl="1" algn="just"/>
            <a:r>
              <a:rPr lang="en-US" altLang="it-IT" sz="1600" dirty="0" err="1"/>
              <a:t>Lejohet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transformimi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shoqeri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prites</a:t>
            </a:r>
            <a:r>
              <a:rPr lang="en-US" altLang="it-IT" sz="1600" dirty="0"/>
              <a:t> </a:t>
            </a:r>
          </a:p>
          <a:p>
            <a:pPr lvl="2" algn="just"/>
            <a:r>
              <a:rPr lang="en-US" altLang="it-IT" sz="1200" dirty="0" err="1"/>
              <a:t>Varet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legjisalcioni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prites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rastin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transferimit</a:t>
            </a:r>
            <a:r>
              <a:rPr lang="en-US" altLang="it-IT" sz="1200" dirty="0"/>
              <a:t> </a:t>
            </a:r>
          </a:p>
          <a:p>
            <a:pPr lvl="2" algn="just"/>
            <a:r>
              <a:rPr lang="en-US" altLang="it-IT" sz="1200" dirty="0" err="1"/>
              <a:t>Ndersa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rastin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mbajtjes</a:t>
            </a:r>
            <a:r>
              <a:rPr lang="en-US" altLang="it-IT" sz="1200" dirty="0"/>
              <a:t> se </a:t>
            </a:r>
            <a:r>
              <a:rPr lang="en-US" altLang="it-IT" sz="1200" dirty="0" err="1"/>
              <a:t>personalitetit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juridik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varet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legjislacioni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dy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si</a:t>
            </a:r>
            <a:r>
              <a:rPr lang="en-US" altLang="it-IT" sz="1200" dirty="0"/>
              <a:t> ne Daily </a:t>
            </a:r>
            <a:r>
              <a:rPr lang="en-US" altLang="it-IT" sz="1200" dirty="0" smtClean="0"/>
              <a:t>Mail</a:t>
            </a:r>
          </a:p>
          <a:p>
            <a:pPr lvl="1" algn="just"/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drejte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derivuar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zbatim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nenit</a:t>
            </a:r>
            <a:r>
              <a:rPr lang="en-US" altLang="it-IT" sz="1600" dirty="0" smtClean="0"/>
              <a:t> 50.2 </a:t>
            </a:r>
            <a:r>
              <a:rPr lang="en-US" altLang="it-IT" sz="1600" dirty="0" err="1" smtClean="0"/>
              <a:t>ger</a:t>
            </a:r>
            <a:r>
              <a:rPr lang="en-US" altLang="it-IT" sz="1600" dirty="0" smtClean="0"/>
              <a:t> g)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mbrotjen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interesave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ortakeve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treteve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Krijimi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Rregullore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Grupieve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interest </a:t>
            </a:r>
            <a:r>
              <a:rPr lang="en-US" altLang="it-IT" sz="1200" dirty="0" err="1" smtClean="0"/>
              <a:t>ekonomik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Shoqerise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Shoqerise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koopertive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</a:t>
            </a:r>
            <a:r>
              <a:rPr lang="en-US" altLang="it-IT" sz="1200" dirty="0" smtClean="0"/>
              <a:t>.</a:t>
            </a:r>
            <a:endParaRPr lang="en-US" altLang="it-IT" sz="1200" dirty="0"/>
          </a:p>
          <a:p>
            <a:pPr lvl="2" algn="just"/>
            <a:endParaRPr lang="en-US" altLang="it-IT" sz="1200" dirty="0"/>
          </a:p>
          <a:p>
            <a:pPr lvl="1" algn="just"/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128420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Subjektet perfituese III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Perfituesit e </a:t>
            </a:r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gezojne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lirite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nenit</a:t>
            </a:r>
            <a:r>
              <a:rPr lang="en-US" altLang="it-IT" sz="2000" dirty="0" smtClean="0"/>
              <a:t> 56)</a:t>
            </a:r>
          </a:p>
          <a:p>
            <a:pPr lvl="1" algn="just"/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ceshtjen</a:t>
            </a:r>
            <a:r>
              <a:rPr lang="en-US" altLang="it-IT" sz="1600" dirty="0" smtClean="0"/>
              <a:t> 286/82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26/83 </a:t>
            </a:r>
            <a:r>
              <a:rPr lang="en-US" altLang="it-IT" sz="1600" dirty="0" err="1" smtClean="0"/>
              <a:t>Luisi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pika</a:t>
            </a:r>
            <a:r>
              <a:rPr lang="en-US" altLang="it-IT" sz="1600" dirty="0" smtClean="0"/>
              <a:t> 10, 16</a:t>
            </a:r>
          </a:p>
          <a:p>
            <a:pPr lvl="1" algn="just"/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pasive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ofrimit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C-625/17 </a:t>
            </a:r>
            <a:r>
              <a:rPr lang="en-US" altLang="it-IT" sz="1200" dirty="0" err="1" smtClean="0"/>
              <a:t>Vorarlberger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Landes</a:t>
            </a:r>
            <a:r>
              <a:rPr lang="en-US" altLang="it-IT" sz="1200" dirty="0" smtClean="0"/>
              <a:t>- und </a:t>
            </a:r>
            <a:r>
              <a:rPr lang="en-US" altLang="it-IT" sz="1200" dirty="0" err="1" smtClean="0"/>
              <a:t>Hypothekeenbank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30</a:t>
            </a:r>
          </a:p>
          <a:p>
            <a:pPr lvl="1" algn="just"/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raste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perfituesit</a:t>
            </a:r>
            <a:r>
              <a:rPr lang="en-US" altLang="it-IT" sz="1600" dirty="0" smtClean="0"/>
              <a:t> pa u </a:t>
            </a:r>
            <a:r>
              <a:rPr lang="en-US" altLang="it-IT" sz="1600" dirty="0" err="1" smtClean="0"/>
              <a:t>spostuar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origjines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C-60/00 Carpenter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29</a:t>
            </a:r>
          </a:p>
          <a:p>
            <a:pPr lvl="2" algn="just"/>
            <a:r>
              <a:rPr lang="en-US" altLang="it-IT" sz="1200" dirty="0" smtClean="0"/>
              <a:t>C-339/15 </a:t>
            </a:r>
            <a:r>
              <a:rPr lang="en-US" altLang="it-IT" sz="1200" dirty="0" err="1" smtClean="0"/>
              <a:t>Vanderborght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56 – per </a:t>
            </a:r>
            <a:r>
              <a:rPr lang="en-US" altLang="it-IT" sz="1200" dirty="0" err="1" smtClean="0"/>
              <a:t>sherbimin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do </a:t>
            </a:r>
            <a:r>
              <a:rPr lang="en-US" altLang="it-IT" sz="1200" dirty="0" err="1" smtClean="0"/>
              <a:t>merret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ardhmen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pengon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lirine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levizjes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aksesi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perfituesit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ndodhen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tjeter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ndalimi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mundesise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reklame</a:t>
            </a:r>
            <a:r>
              <a:rPr lang="en-US" altLang="it-IT" sz="1200" dirty="0" smtClean="0"/>
              <a:t> ne ate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sherbime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odontoiatrie</a:t>
            </a:r>
            <a:r>
              <a:rPr lang="en-US" altLang="it-IT" sz="1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696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Dallimi midis vendosjes dhe ofrimit te sherbimit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Dallimi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drejta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vendosjes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Vendosja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menyre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vazhdueshme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aktivitetit</a:t>
            </a:r>
            <a:r>
              <a:rPr lang="en-US" altLang="it-IT" sz="800" dirty="0" smtClean="0"/>
              <a:t> autonomy me </a:t>
            </a:r>
            <a:r>
              <a:rPr lang="en-US" altLang="it-IT" sz="800" dirty="0" err="1" smtClean="0"/>
              <a:t>karakter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ekonomik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vendosur</a:t>
            </a:r>
            <a:r>
              <a:rPr lang="en-US" altLang="it-IT" sz="800" dirty="0" smtClean="0"/>
              <a:t> me pare </a:t>
            </a:r>
          </a:p>
          <a:p>
            <a:pPr lvl="1" algn="just"/>
            <a:r>
              <a:rPr lang="en-US" altLang="it-IT" sz="1200" dirty="0" err="1" smtClean="0"/>
              <a:t>Ofrimi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sherbimeve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Subjekti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mundesine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ofroje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aktivitetin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tij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ndryshem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vendosur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por</a:t>
            </a:r>
            <a:r>
              <a:rPr lang="en-US" altLang="it-IT" sz="800" dirty="0" smtClean="0"/>
              <a:t> pa u </a:t>
            </a:r>
            <a:r>
              <a:rPr lang="en-US" altLang="it-IT" sz="800" dirty="0" err="1" smtClean="0"/>
              <a:t>vendosur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parin</a:t>
            </a:r>
            <a:endParaRPr lang="en-US" altLang="it-IT" sz="800" dirty="0" smtClean="0"/>
          </a:p>
          <a:p>
            <a:pPr algn="just"/>
            <a:r>
              <a:rPr lang="en-US" altLang="it-IT" sz="1600" dirty="0" err="1" smtClean="0"/>
              <a:t>Kryesisht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rregullojne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koincidojne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njera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tjetren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permbajtje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dallimet</a:t>
            </a:r>
            <a:r>
              <a:rPr lang="en-US" altLang="it-IT" sz="1600" dirty="0" smtClean="0"/>
              <a:t> jane </a:t>
            </a:r>
            <a:r>
              <a:rPr lang="en-US" altLang="it-IT" sz="1600" dirty="0" err="1" smtClean="0"/>
              <a:t>thelbesore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err="1" smtClean="0"/>
              <a:t>Kushtet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hyrjes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treg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ushtrimit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aktivitetit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shtyejne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subjektet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konsiderohen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shume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thjesht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ofrues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sherbimesh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jo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vendosur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tjeter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rast</a:t>
            </a:r>
            <a:r>
              <a:rPr lang="en-US" altLang="it-IT" sz="1200" dirty="0" smtClean="0"/>
              <a:t> pas </a:t>
            </a:r>
            <a:r>
              <a:rPr lang="en-US" altLang="it-IT" sz="1200" dirty="0" err="1" smtClean="0"/>
              <a:t>rasti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gjykimi</a:t>
            </a:r>
            <a:r>
              <a:rPr lang="en-US" altLang="it-IT" sz="1200" dirty="0" smtClean="0"/>
              <a:t>)</a:t>
            </a:r>
          </a:p>
          <a:p>
            <a:pPr algn="just"/>
            <a:r>
              <a:rPr lang="en-US" altLang="it-IT" sz="1600" dirty="0" err="1" smtClean="0"/>
              <a:t>Nocioni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juridik</a:t>
            </a:r>
            <a:endParaRPr lang="en-US" altLang="it-IT" sz="1600" dirty="0" smtClean="0"/>
          </a:p>
          <a:p>
            <a:pPr lvl="1" algn="just"/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drejta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vendosjes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49.2 TFBE</a:t>
            </a:r>
          </a:p>
          <a:p>
            <a:pPr lvl="2" algn="just"/>
            <a:r>
              <a:rPr lang="en-US" altLang="it-IT" sz="800" dirty="0" err="1" smtClean="0"/>
              <a:t>Nocion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shume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pergjithshem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lidhje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llojin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aktivitetit</a:t>
            </a:r>
            <a:endParaRPr lang="en-US" altLang="it-IT" sz="800" dirty="0" smtClean="0"/>
          </a:p>
          <a:p>
            <a:pPr lvl="2" algn="just"/>
            <a:r>
              <a:rPr lang="en-US" altLang="it-IT" sz="800" dirty="0" err="1" smtClean="0"/>
              <a:t>Karakter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qendrueshem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vazhdueshem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800" dirty="0" smtClean="0"/>
              <a:t>C-55/94 </a:t>
            </a:r>
            <a:r>
              <a:rPr lang="en-US" altLang="it-IT" sz="800" dirty="0" err="1" smtClean="0"/>
              <a:t>Gebhard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25</a:t>
            </a:r>
          </a:p>
          <a:p>
            <a:pPr lvl="2" algn="just"/>
            <a:r>
              <a:rPr lang="en-US" altLang="it-IT" sz="800" dirty="0" err="1" smtClean="0"/>
              <a:t>Nocioni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Dir. 2004/123/KE </a:t>
            </a:r>
            <a:r>
              <a:rPr lang="en-US" altLang="it-IT" sz="800" dirty="0" err="1" smtClean="0"/>
              <a:t>neni</a:t>
            </a:r>
            <a:r>
              <a:rPr lang="en-US" altLang="it-IT" sz="800" dirty="0" smtClean="0"/>
              <a:t> 4.5 </a:t>
            </a:r>
            <a:r>
              <a:rPr lang="en-US" altLang="it-IT" sz="800" dirty="0" err="1" smtClean="0"/>
              <a:t>eshte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shume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kufizues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jurisprudencai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jep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perkufizim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gjere</a:t>
            </a:r>
            <a:r>
              <a:rPr lang="en-US" altLang="it-IT" sz="800" dirty="0" smtClean="0"/>
              <a:t> </a:t>
            </a:r>
          </a:p>
          <a:p>
            <a:pPr lvl="1" algn="just"/>
            <a:r>
              <a:rPr lang="en-US" altLang="it-IT" sz="1200" dirty="0" err="1" smtClean="0"/>
              <a:t>Offrimi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sherbimeve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57.3 TFBE </a:t>
            </a:r>
          </a:p>
          <a:p>
            <a:pPr lvl="2" algn="just"/>
            <a:r>
              <a:rPr lang="en-US" altLang="it-IT" sz="800" dirty="0" err="1" smtClean="0"/>
              <a:t>Karakter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perkohshem</a:t>
            </a:r>
            <a:endParaRPr lang="en-US" altLang="it-IT" sz="800" dirty="0" smtClean="0"/>
          </a:p>
          <a:p>
            <a:pPr lvl="2" algn="just"/>
            <a:r>
              <a:rPr lang="en-US" altLang="it-IT" sz="800" dirty="0"/>
              <a:t>C-55/94 </a:t>
            </a:r>
            <a:r>
              <a:rPr lang="en-US" altLang="it-IT" sz="800" dirty="0" err="1"/>
              <a:t>Gebhard</a:t>
            </a:r>
            <a:r>
              <a:rPr lang="en-US" altLang="it-IT" sz="800" dirty="0"/>
              <a:t> </a:t>
            </a:r>
            <a:r>
              <a:rPr lang="en-US" altLang="it-IT" sz="800" dirty="0" err="1"/>
              <a:t>pika</a:t>
            </a:r>
            <a:r>
              <a:rPr lang="en-US" altLang="it-IT" sz="800" dirty="0"/>
              <a:t> </a:t>
            </a:r>
            <a:r>
              <a:rPr lang="en-US" altLang="it-IT" sz="800" dirty="0" smtClean="0"/>
              <a:t>25</a:t>
            </a:r>
          </a:p>
          <a:p>
            <a:pPr algn="just"/>
            <a:r>
              <a:rPr lang="en-US" altLang="it-IT" sz="1600" dirty="0" err="1" smtClean="0"/>
              <a:t>Dallimi</a:t>
            </a:r>
            <a:r>
              <a:rPr lang="en-US" altLang="it-IT" sz="1600" dirty="0" smtClean="0"/>
              <a:t> midis </a:t>
            </a:r>
            <a:r>
              <a:rPr lang="en-US" altLang="it-IT" sz="1600" dirty="0" err="1" smtClean="0"/>
              <a:t>llojit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stabel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perkohshem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aktivitetit</a:t>
            </a:r>
            <a:endParaRPr lang="en-US" altLang="it-IT" sz="1600" dirty="0" smtClean="0"/>
          </a:p>
          <a:p>
            <a:pPr lvl="1" algn="just"/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perdoret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kriteri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sasior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smtClean="0"/>
              <a:t>C-215/01 </a:t>
            </a:r>
            <a:r>
              <a:rPr lang="en-US" altLang="it-IT" sz="800" dirty="0" err="1" smtClean="0"/>
              <a:t>Schnitzer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30 </a:t>
            </a:r>
          </a:p>
          <a:p>
            <a:pPr lvl="1" algn="just"/>
            <a:r>
              <a:rPr lang="en-US" altLang="it-IT" sz="1200" dirty="0" err="1" smtClean="0"/>
              <a:t>Disa</a:t>
            </a:r>
            <a:r>
              <a:rPr lang="en-US" altLang="it-IT" sz="1200" dirty="0" smtClean="0"/>
              <a:t> here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perdorur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kriteri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mbizoterues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prevalences</a:t>
            </a:r>
            <a:r>
              <a:rPr lang="en-US" altLang="it-IT" sz="1200" dirty="0" smtClean="0"/>
              <a:t>)</a:t>
            </a:r>
          </a:p>
          <a:p>
            <a:pPr lvl="2" algn="just"/>
            <a:r>
              <a:rPr lang="en-US" altLang="it-IT" sz="800" dirty="0" smtClean="0"/>
              <a:t>Duke </a:t>
            </a:r>
            <a:r>
              <a:rPr lang="en-US" altLang="it-IT" sz="800" dirty="0" err="1" smtClean="0"/>
              <a:t>percaktuar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liria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ofrimit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sherbimeve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mnund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kerkohet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njeoeprator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kryesisht</a:t>
            </a:r>
            <a:r>
              <a:rPr lang="en-US" altLang="it-IT" sz="800" dirty="0" smtClean="0"/>
              <a:t> operon ne </a:t>
            </a:r>
            <a:r>
              <a:rPr lang="en-US" altLang="it-IT" sz="800" dirty="0" err="1" smtClean="0"/>
              <a:t>tregun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shtetit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fjale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pasi</a:t>
            </a:r>
            <a:r>
              <a:rPr lang="en-US" altLang="it-IT" sz="800" dirty="0" smtClean="0"/>
              <a:t> do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konsiderohej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shmangje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normat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profesionale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do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aplikoheshin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sikur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konsiderohej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vendosur</a:t>
            </a:r>
            <a:r>
              <a:rPr lang="en-US" altLang="it-IT" sz="800" dirty="0" smtClean="0"/>
              <a:t> ne ate </a:t>
            </a:r>
            <a:r>
              <a:rPr lang="en-US" altLang="it-IT" sz="800" dirty="0" err="1" smtClean="0"/>
              <a:t>shtet</a:t>
            </a:r>
            <a:endParaRPr lang="en-US" altLang="it-IT" sz="800" dirty="0" smtClean="0"/>
          </a:p>
          <a:p>
            <a:pPr lvl="2" algn="just"/>
            <a:r>
              <a:rPr lang="en-US" altLang="it-IT" sz="800" dirty="0" err="1" smtClean="0"/>
              <a:t>Ceshtja</a:t>
            </a:r>
            <a:r>
              <a:rPr lang="en-US" altLang="it-IT" sz="800" dirty="0" smtClean="0"/>
              <a:t> 39/75 </a:t>
            </a:r>
            <a:r>
              <a:rPr lang="en-US" altLang="it-IT" sz="800" dirty="0" err="1" smtClean="0"/>
              <a:t>Coenen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9-10</a:t>
            </a:r>
          </a:p>
          <a:p>
            <a:pPr lvl="2" algn="just"/>
            <a:r>
              <a:rPr lang="en-US" altLang="it-IT" sz="800" dirty="0" err="1" smtClean="0"/>
              <a:t>Ceshtja</a:t>
            </a:r>
            <a:r>
              <a:rPr lang="en-US" altLang="it-IT" sz="800" dirty="0" smtClean="0"/>
              <a:t> 33-74 Van </a:t>
            </a:r>
            <a:r>
              <a:rPr lang="en-US" altLang="it-IT" sz="800" dirty="0" err="1" smtClean="0"/>
              <a:t>Binsberger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13</a:t>
            </a:r>
          </a:p>
          <a:p>
            <a:pPr lvl="1" algn="just"/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perdoren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plotesisht</a:t>
            </a:r>
            <a:r>
              <a:rPr lang="en-US" altLang="it-IT" sz="1200" dirty="0" smtClean="0"/>
              <a:t> as </a:t>
            </a:r>
            <a:r>
              <a:rPr lang="en-US" altLang="it-IT" sz="1200" dirty="0" err="1" smtClean="0"/>
              <a:t>Kohezgjatja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Shpeshtesia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ofrimit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sherbimit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smtClean="0"/>
              <a:t>C-215/01 </a:t>
            </a:r>
            <a:r>
              <a:rPr lang="en-US" altLang="it-IT" sz="800" dirty="0" err="1" smtClean="0"/>
              <a:t>Schnitzer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30-31</a:t>
            </a:r>
          </a:p>
          <a:p>
            <a:pPr lvl="2" algn="just"/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perdoren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disa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raste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lloje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aktivitetesh</a:t>
            </a:r>
            <a:endParaRPr lang="en-US" altLang="it-IT" sz="800" dirty="0" smtClean="0"/>
          </a:p>
          <a:p>
            <a:pPr lvl="3" algn="just"/>
            <a:r>
              <a:rPr lang="en-US" altLang="it-IT" sz="400" dirty="0" smtClean="0"/>
              <a:t>C-55/94 </a:t>
            </a:r>
            <a:r>
              <a:rPr lang="en-US" altLang="it-IT" sz="400" dirty="0" err="1" smtClean="0"/>
              <a:t>Gebhard</a:t>
            </a:r>
            <a:r>
              <a:rPr lang="en-US" altLang="it-IT" sz="400" dirty="0" smtClean="0"/>
              <a:t> </a:t>
            </a:r>
            <a:r>
              <a:rPr lang="en-US" altLang="it-IT" sz="400" dirty="0" err="1" smtClean="0"/>
              <a:t>pika</a:t>
            </a:r>
            <a:r>
              <a:rPr lang="en-US" altLang="it-IT" sz="400" dirty="0" smtClean="0"/>
              <a:t> 28</a:t>
            </a:r>
          </a:p>
          <a:p>
            <a:pPr lvl="1" algn="just"/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paturit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Selise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shtetin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tjeter</a:t>
            </a:r>
            <a:r>
              <a:rPr lang="en-US" altLang="it-IT" sz="1200" dirty="0" smtClean="0"/>
              <a:t> – jo </a:t>
            </a:r>
            <a:r>
              <a:rPr lang="en-US" altLang="it-IT" sz="1200" dirty="0" err="1" smtClean="0"/>
              <a:t>gjithmone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konsiderohet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vleresohet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aktivitetit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do </a:t>
            </a:r>
            <a:r>
              <a:rPr lang="en-US" altLang="it-IT" sz="1200" dirty="0" err="1" smtClean="0"/>
              <a:t>kryhet</a:t>
            </a:r>
            <a:endParaRPr lang="en-US" altLang="it-IT" sz="1200" dirty="0"/>
          </a:p>
        </p:txBody>
      </p:sp>
    </p:spTree>
    <p:extLst>
      <p:ext uri="{BB962C8B-B14F-4D97-AF65-F5344CB8AC3E}">
        <p14:creationId xmlns:p14="http://schemas.microsoft.com/office/powerpoint/2010/main" val="426579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800" dirty="0" smtClean="0"/>
              <a:t>E drejta e vendosjes 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20" y="943743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49.1 TFBE</a:t>
            </a:r>
          </a:p>
          <a:p>
            <a:pPr lvl="1" algn="just"/>
            <a:r>
              <a:rPr lang="en-US" altLang="it-IT" sz="1600" dirty="0"/>
              <a:t>“Brenda </a:t>
            </a:r>
            <a:r>
              <a:rPr lang="en-US" altLang="it-IT" sz="1600" dirty="0" err="1"/>
              <a:t>kuadrit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dispozitave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parashikuara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poshtë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ndalohen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kufizimet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lirinë</a:t>
            </a:r>
            <a:r>
              <a:rPr lang="en-US" altLang="it-IT" sz="1600" dirty="0"/>
              <a:t> e </a:t>
            </a:r>
            <a:r>
              <a:rPr lang="en-US" altLang="it-IT" sz="1600" dirty="0" err="1" smtClean="0"/>
              <a:t>vendosjes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së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shtetasve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territorin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një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tjetër</a:t>
            </a:r>
            <a:r>
              <a:rPr lang="en-US" altLang="it-IT" sz="1600" dirty="0"/>
              <a:t>. </a:t>
            </a:r>
            <a:r>
              <a:rPr lang="en-US" altLang="it-IT" sz="1600" dirty="0" err="1"/>
              <a:t>Ky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ndalim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zbatohet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edhe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për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kufizimet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ngritjen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agjencive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degëve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ose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filialeve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nga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shtetasit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çdo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vendosur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në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territorin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një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tjetër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</a:t>
            </a:r>
            <a:r>
              <a:rPr lang="en-US" altLang="it-IT" sz="1600" dirty="0" smtClean="0"/>
              <a:t>.”</a:t>
            </a:r>
          </a:p>
          <a:p>
            <a:pPr algn="just"/>
            <a:r>
              <a:rPr lang="en-US" altLang="it-IT" sz="2000" dirty="0" smtClean="0"/>
              <a:t>Format e </a:t>
            </a:r>
            <a:r>
              <a:rPr lang="en-US" altLang="it-IT" sz="2000" dirty="0" err="1" smtClean="0"/>
              <a:t>vendosjes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Vendosja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kryesore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49.2 – </a:t>
            </a:r>
            <a:r>
              <a:rPr lang="en-US" altLang="it-IT" sz="1200" dirty="0" err="1" smtClean="0"/>
              <a:t>aktivitet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autonom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qofte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sipermarres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qofte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shoqeri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tregtare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cilat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kontrollin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aksioner</a:t>
            </a:r>
            <a:endParaRPr lang="en-US" altLang="it-IT" sz="1200" dirty="0" smtClean="0"/>
          </a:p>
          <a:p>
            <a:pPr lvl="2" algn="just"/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drejta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aksesit</a:t>
            </a:r>
            <a:r>
              <a:rPr lang="en-US" altLang="it-IT" sz="1200" dirty="0" smtClean="0"/>
              <a:t> 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ushtrimit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aktivitetit</a:t>
            </a:r>
            <a:endParaRPr lang="en-US" altLang="it-IT" sz="1200" dirty="0"/>
          </a:p>
          <a:p>
            <a:pPr lvl="3" algn="just"/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lejohen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Klausolat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kombesise</a:t>
            </a:r>
            <a:r>
              <a:rPr lang="en-US" altLang="it-IT" sz="800" dirty="0" smtClean="0"/>
              <a:t> </a:t>
            </a:r>
          </a:p>
          <a:p>
            <a:pPr lvl="4" algn="just"/>
            <a:r>
              <a:rPr lang="en-US" altLang="it-IT" sz="800" dirty="0" err="1" smtClean="0"/>
              <a:t>Ceshtja</a:t>
            </a:r>
            <a:r>
              <a:rPr lang="en-US" altLang="it-IT" sz="800" dirty="0" smtClean="0"/>
              <a:t> 2/74 </a:t>
            </a:r>
            <a:r>
              <a:rPr lang="en-US" altLang="it-IT" sz="800" dirty="0" err="1" smtClean="0"/>
              <a:t>Reyners</a:t>
            </a:r>
            <a:r>
              <a:rPr lang="en-US" altLang="it-IT" sz="800" dirty="0"/>
              <a:t> </a:t>
            </a:r>
            <a:r>
              <a:rPr lang="en-US" altLang="it-IT" sz="800" dirty="0" smtClean="0"/>
              <a:t>– </a:t>
            </a:r>
            <a:r>
              <a:rPr lang="en-US" altLang="it-IT" sz="800" dirty="0" err="1" smtClean="0"/>
              <a:t>moslejimi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huajve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ushtrojne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profesionin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avokatit</a:t>
            </a:r>
            <a:r>
              <a:rPr lang="en-US" altLang="it-IT" sz="800" dirty="0" smtClean="0"/>
              <a:t> </a:t>
            </a:r>
          </a:p>
          <a:p>
            <a:pPr lvl="4" algn="just"/>
            <a:r>
              <a:rPr lang="en-US" altLang="it-IT" sz="800" dirty="0" smtClean="0"/>
              <a:t>Jurisprudence e </a:t>
            </a:r>
            <a:r>
              <a:rPr lang="en-US" altLang="it-IT" sz="800" dirty="0" err="1" smtClean="0"/>
              <a:t>gjere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GjD</a:t>
            </a:r>
            <a:r>
              <a:rPr lang="en-US" altLang="it-IT" sz="800" dirty="0" smtClean="0"/>
              <a:t> </a:t>
            </a:r>
          </a:p>
          <a:p>
            <a:pPr lvl="4" algn="just"/>
            <a:r>
              <a:rPr lang="en-US" altLang="it-IT" sz="800" dirty="0" err="1" smtClean="0"/>
              <a:t>Keto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klausola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jene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lejueshme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vetem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konsiderohen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perjashtime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baze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interest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pergjithshem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proporcionale</a:t>
            </a:r>
            <a:r>
              <a:rPr lang="en-US" altLang="it-IT" sz="800" dirty="0" smtClean="0"/>
              <a:t> (51 e 52 TFBE)</a:t>
            </a:r>
          </a:p>
          <a:p>
            <a:pPr lvl="3" algn="just"/>
            <a:r>
              <a:rPr lang="en-US" altLang="it-IT" sz="800" dirty="0" err="1" smtClean="0"/>
              <a:t>Problematika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aktiviteteve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palejuara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ushtruara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kompani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regjim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monopoli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shteterore</a:t>
            </a:r>
            <a:endParaRPr lang="en-US" altLang="it-IT" sz="800" dirty="0" smtClean="0"/>
          </a:p>
          <a:p>
            <a:pPr lvl="4" algn="just"/>
            <a:r>
              <a:rPr lang="en-US" altLang="it-IT" sz="800" dirty="0" err="1" smtClean="0"/>
              <a:t>Ceshtja</a:t>
            </a:r>
            <a:r>
              <a:rPr lang="en-US" altLang="it-IT" sz="800" dirty="0" smtClean="0"/>
              <a:t> 6-64 Costa vs. Enel –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perben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kufizim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aksesi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aplikohet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neni</a:t>
            </a:r>
            <a:r>
              <a:rPr lang="en-US" altLang="it-IT" sz="800" dirty="0" smtClean="0"/>
              <a:t> 49 TFBE </a:t>
            </a:r>
          </a:p>
          <a:p>
            <a:pPr lvl="4" algn="just"/>
            <a:r>
              <a:rPr lang="en-US" altLang="it-IT" sz="800" dirty="0" err="1" smtClean="0"/>
              <a:t>Ndryshim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kursi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GjD</a:t>
            </a:r>
            <a:r>
              <a:rPr lang="en-US" altLang="it-IT" sz="800" dirty="0" smtClean="0"/>
              <a:t>  - C-179/14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. vs. </a:t>
            </a:r>
            <a:r>
              <a:rPr lang="en-US" altLang="it-IT" sz="800" dirty="0" err="1" smtClean="0"/>
              <a:t>Hungari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164-165 – </a:t>
            </a:r>
            <a:r>
              <a:rPr lang="en-US" altLang="it-IT" sz="800" dirty="0" err="1" smtClean="0"/>
              <a:t>kur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aktivitet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ekonomik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ushtrohet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vetem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operator </a:t>
            </a:r>
            <a:r>
              <a:rPr lang="en-US" altLang="it-IT" sz="800" dirty="0" err="1" smtClean="0"/>
              <a:t>publik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privat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perben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kufizim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lirise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vendosje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ofrimit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sherbimeve</a:t>
            </a:r>
            <a:r>
              <a:rPr lang="en-US" altLang="it-IT" sz="800" dirty="0" smtClean="0"/>
              <a:t> </a:t>
            </a:r>
          </a:p>
          <a:p>
            <a:pPr lvl="5" algn="just"/>
            <a:r>
              <a:rPr lang="en-US" altLang="it-IT" sz="800" dirty="0" smtClean="0"/>
              <a:t>Si e </a:t>
            </a:r>
            <a:r>
              <a:rPr lang="en-US" altLang="it-IT" sz="800" dirty="0" err="1" smtClean="0"/>
              <a:t>tille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kufizim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duhet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patjeter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justifikohet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arsye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interest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pergjithshem</a:t>
            </a:r>
            <a:r>
              <a:rPr lang="en-US" altLang="it-IT" sz="800" dirty="0" smtClean="0"/>
              <a:t> 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proporcionalitetit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1200" dirty="0" err="1" smtClean="0"/>
              <a:t>Njesoj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shtetasit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vendit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trajtim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barabarte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err="1" smtClean="0"/>
              <a:t>Diskriminim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direkt</a:t>
            </a:r>
            <a:r>
              <a:rPr lang="en-US" altLang="it-IT" sz="800" dirty="0" smtClean="0"/>
              <a:t> – </a:t>
            </a:r>
            <a:r>
              <a:rPr lang="en-US" altLang="it-IT" sz="800" dirty="0" err="1" smtClean="0"/>
              <a:t>kushte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pak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favorshme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qytetaret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vendeve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tjera</a:t>
            </a:r>
            <a:endParaRPr lang="en-US" altLang="it-IT" sz="800" dirty="0" smtClean="0"/>
          </a:p>
          <a:p>
            <a:pPr lvl="4" algn="just"/>
            <a:r>
              <a:rPr lang="en-US" altLang="it-IT" sz="800" dirty="0" err="1" smtClean="0"/>
              <a:t>Ceshtja</a:t>
            </a:r>
            <a:r>
              <a:rPr lang="en-US" altLang="it-IT" sz="800" dirty="0" smtClean="0"/>
              <a:t> 63/86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. vs. </a:t>
            </a:r>
            <a:r>
              <a:rPr lang="en-US" altLang="it-IT" sz="800" dirty="0" err="1" smtClean="0"/>
              <a:t>Itali</a:t>
            </a:r>
            <a:r>
              <a:rPr lang="en-US" altLang="it-IT" sz="800" dirty="0" smtClean="0"/>
              <a:t> 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15-16</a:t>
            </a:r>
          </a:p>
          <a:p>
            <a:pPr lvl="3" algn="just"/>
            <a:r>
              <a:rPr lang="en-US" altLang="it-IT" sz="800" dirty="0" err="1" smtClean="0"/>
              <a:t>Diskriminim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idirekt</a:t>
            </a:r>
            <a:r>
              <a:rPr lang="en-US" altLang="it-IT" sz="800" dirty="0" smtClean="0"/>
              <a:t> – </a:t>
            </a:r>
            <a:r>
              <a:rPr lang="en-US" altLang="it-IT" sz="800" dirty="0" err="1" smtClean="0"/>
              <a:t>megjithese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njejta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kushtet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vendosura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bejne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pafavorshme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qytetaret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huaj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permbushjen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tyre</a:t>
            </a:r>
            <a:r>
              <a:rPr lang="en-US" altLang="it-IT" sz="800" dirty="0" smtClean="0"/>
              <a:t> </a:t>
            </a:r>
          </a:p>
          <a:p>
            <a:pPr lvl="4" algn="just"/>
            <a:r>
              <a:rPr lang="en-US" altLang="it-IT" sz="800" dirty="0" err="1" smtClean="0"/>
              <a:t>Rasti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klasik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kushtit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rezidences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territorin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shtetit</a:t>
            </a:r>
            <a:r>
              <a:rPr lang="en-US" altLang="it-IT" sz="800" dirty="0" smtClean="0"/>
              <a:t> </a:t>
            </a:r>
          </a:p>
          <a:p>
            <a:pPr lvl="5" algn="just"/>
            <a:r>
              <a:rPr lang="en-US" altLang="it-IT" sz="800" dirty="0" smtClean="0"/>
              <a:t>C-279/89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. vs. Britani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42</a:t>
            </a:r>
          </a:p>
          <a:p>
            <a:pPr lvl="3" algn="just"/>
            <a:r>
              <a:rPr lang="en-US" altLang="it-IT" sz="800" dirty="0" err="1" smtClean="0"/>
              <a:t>Diskriminimi</a:t>
            </a:r>
            <a:r>
              <a:rPr lang="en-US" altLang="it-IT" sz="800" dirty="0" smtClean="0"/>
              <a:t> material – </a:t>
            </a:r>
            <a:r>
              <a:rPr lang="en-US" altLang="it-IT" sz="800" dirty="0" err="1" smtClean="0"/>
              <a:t>trajtimi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situatave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ndryshme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menyre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njejte</a:t>
            </a:r>
            <a:r>
              <a:rPr lang="en-US" altLang="it-IT" sz="800" dirty="0" smtClean="0"/>
              <a:t> </a:t>
            </a:r>
          </a:p>
          <a:p>
            <a:pPr lvl="3" algn="just"/>
            <a:r>
              <a:rPr lang="en-US" altLang="it-IT" sz="800" dirty="0" err="1" smtClean="0"/>
              <a:t>Normat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kombetare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aplikuara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menyre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barabarte</a:t>
            </a:r>
            <a:r>
              <a:rPr lang="en-US" altLang="it-IT" sz="800" dirty="0" smtClean="0"/>
              <a:t> </a:t>
            </a:r>
          </a:p>
          <a:p>
            <a:pPr lvl="4" algn="just"/>
            <a:r>
              <a:rPr lang="en-US" altLang="it-IT" sz="800" dirty="0" err="1" smtClean="0"/>
              <a:t>GjD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ndan</a:t>
            </a:r>
            <a:r>
              <a:rPr lang="en-US" altLang="it-IT" sz="800" dirty="0" smtClean="0"/>
              <a:t> midis </a:t>
            </a:r>
            <a:r>
              <a:rPr lang="en-US" altLang="it-IT" sz="800" dirty="0" err="1" smtClean="0"/>
              <a:t>diskriminim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direkt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indirekt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por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percakton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pengesa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drejten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vendosjes</a:t>
            </a:r>
            <a:r>
              <a:rPr lang="en-US" altLang="it-IT" sz="800" dirty="0" smtClean="0"/>
              <a:t> </a:t>
            </a:r>
          </a:p>
          <a:p>
            <a:pPr lvl="4" algn="just"/>
            <a:r>
              <a:rPr lang="en-US" altLang="it-IT" sz="800" dirty="0" smtClean="0"/>
              <a:t>C-355/98 </a:t>
            </a:r>
            <a:r>
              <a:rPr lang="en-US" altLang="it-IT" sz="800" dirty="0" err="1" smtClean="0"/>
              <a:t>Kom</a:t>
            </a:r>
            <a:r>
              <a:rPr lang="en-US" altLang="it-IT" sz="800" dirty="0" smtClean="0"/>
              <a:t>. vs. </a:t>
            </a:r>
            <a:r>
              <a:rPr lang="en-US" altLang="it-IT" sz="800" dirty="0" err="1" smtClean="0"/>
              <a:t>Belgjike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31-34 </a:t>
            </a:r>
          </a:p>
          <a:p>
            <a:pPr lvl="1" algn="just"/>
            <a:r>
              <a:rPr lang="en-US" altLang="it-IT" sz="1600" dirty="0" err="1" smtClean="0"/>
              <a:t>Vendosje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dytesore</a:t>
            </a:r>
            <a:endParaRPr lang="en-US" altLang="it-IT" sz="1600" dirty="0" smtClean="0"/>
          </a:p>
          <a:p>
            <a:pPr lvl="2" algn="just"/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233974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</TotalTime>
  <Words>5599</Words>
  <Application>Microsoft Office PowerPoint</Application>
  <PresentationFormat>On-screen Show (4:3)</PresentationFormat>
  <Paragraphs>468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283</cp:revision>
  <dcterms:created xsi:type="dcterms:W3CDTF">2016-10-18T10:02:39Z</dcterms:created>
  <dcterms:modified xsi:type="dcterms:W3CDTF">2023-04-14T21:08:50Z</dcterms:modified>
</cp:coreProperties>
</file>