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82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3" r:id="rId20"/>
    <p:sldId id="324" r:id="rId21"/>
    <p:sldId id="325" r:id="rId22"/>
    <p:sldId id="280" r:id="rId23"/>
    <p:sldId id="276" r:id="rId24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24.1.2023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/>
              <a:t>Levizja</a:t>
            </a:r>
            <a:r>
              <a:rPr lang="en-US" sz="2800" dirty="0" smtClean="0"/>
              <a:t> e lire e </a:t>
            </a:r>
            <a:r>
              <a:rPr lang="en-US" sz="2800" dirty="0" err="1" smtClean="0"/>
              <a:t>personave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sherbimeve</a:t>
            </a:r>
            <a:r>
              <a:rPr lang="en-US" sz="2800" dirty="0" smtClean="0"/>
              <a:t>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/>
              <a:t>E </a:t>
            </a:r>
            <a:r>
              <a:rPr lang="en-US" sz="2800" dirty="0" err="1" smtClean="0"/>
              <a:t>drejta</a:t>
            </a:r>
            <a:r>
              <a:rPr lang="en-US" sz="2800" dirty="0" smtClean="0"/>
              <a:t> e </a:t>
            </a:r>
            <a:r>
              <a:rPr lang="en-US" sz="2800" dirty="0" err="1" smtClean="0"/>
              <a:t>vendosjes</a:t>
            </a:r>
            <a:r>
              <a:rPr lang="en-US" sz="2800" dirty="0" smtClean="0"/>
              <a:t>  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Levizja e lire e personave (VII)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Liria e ofrimit te sherbimeve (VIII)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 Drejta e Vendosjes (VIII)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24 Janar 2023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E Drejta e Qendrimit 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Tre </a:t>
            </a:r>
            <a:r>
              <a:rPr lang="en-US" altLang="it-IT" sz="2000" dirty="0" err="1" smtClean="0"/>
              <a:t>tipologji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qendrimit</a:t>
            </a:r>
            <a:r>
              <a:rPr lang="en-US" altLang="it-IT" sz="2000" dirty="0" smtClean="0"/>
              <a:t> (Dir. 2004/38/KE)</a:t>
            </a:r>
          </a:p>
          <a:p>
            <a:pPr lvl="1" algn="just"/>
            <a:r>
              <a:rPr lang="en-US" altLang="it-IT" sz="1600" dirty="0" err="1" smtClean="0"/>
              <a:t>Qendrimi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deri</a:t>
            </a:r>
            <a:r>
              <a:rPr lang="en-US" altLang="it-IT" sz="1600" dirty="0" smtClean="0"/>
              <a:t> ne 3 </a:t>
            </a:r>
            <a:r>
              <a:rPr lang="en-US" altLang="it-IT" sz="1600" dirty="0" err="1" smtClean="0"/>
              <a:t>muaj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6)</a:t>
            </a:r>
          </a:p>
          <a:p>
            <a:pPr lvl="2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familjareve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vendet</a:t>
            </a:r>
            <a:r>
              <a:rPr lang="en-US" altLang="it-IT" sz="1200" dirty="0" smtClean="0"/>
              <a:t> e treat</a:t>
            </a:r>
          </a:p>
          <a:p>
            <a:pPr lvl="2" algn="just"/>
            <a:r>
              <a:rPr lang="en-US" altLang="it-IT" sz="1200" dirty="0" err="1" smtClean="0"/>
              <a:t>Kufizohet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disponimi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resurseve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mosberjabarre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sistemit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asistences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sociale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14)</a:t>
            </a:r>
          </a:p>
          <a:p>
            <a:pPr lvl="1" algn="just"/>
            <a:r>
              <a:rPr lang="en-US" altLang="it-IT" sz="1600" dirty="0" err="1" smtClean="0"/>
              <a:t>Qendrimi</a:t>
            </a:r>
            <a:r>
              <a:rPr lang="en-US" altLang="it-IT" sz="1600" dirty="0" smtClean="0"/>
              <a:t> per me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se 3 </a:t>
            </a:r>
            <a:r>
              <a:rPr lang="en-US" altLang="it-IT" sz="1600" dirty="0" err="1" smtClean="0"/>
              <a:t>muaj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7)</a:t>
            </a:r>
          </a:p>
          <a:p>
            <a:pPr lvl="2" algn="just"/>
            <a:r>
              <a:rPr lang="en-US" altLang="it-IT" sz="1200" dirty="0" err="1" smtClean="0"/>
              <a:t>Punetoret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autonome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prites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Pa </a:t>
            </a:r>
            <a:r>
              <a:rPr lang="en-US" altLang="it-IT" sz="800" dirty="0" err="1" smtClean="0"/>
              <a:t>kushte</a:t>
            </a:r>
            <a:endParaRPr lang="en-US" altLang="it-IT" sz="800" dirty="0" smtClean="0"/>
          </a:p>
          <a:p>
            <a:pPr lvl="3" algn="just"/>
            <a:r>
              <a:rPr lang="en-US" altLang="it-IT" sz="800" dirty="0" err="1" smtClean="0"/>
              <a:t>Edhe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punekerkuesit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por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kushte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sipas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nenit</a:t>
            </a:r>
            <a:r>
              <a:rPr lang="en-US" altLang="it-IT" sz="800" dirty="0" smtClean="0"/>
              <a:t> 14.4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b) (</a:t>
            </a:r>
            <a:r>
              <a:rPr lang="en-US" altLang="it-IT" sz="800" dirty="0" err="1" smtClean="0"/>
              <a:t>shiko</a:t>
            </a:r>
            <a:r>
              <a:rPr lang="en-US" altLang="it-IT" sz="800" dirty="0" smtClean="0"/>
              <a:t> C-710/19 G.M.A.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25-27, 42, 44, 46-47)</a:t>
            </a:r>
          </a:p>
          <a:p>
            <a:pPr lvl="2" algn="just"/>
            <a:r>
              <a:rPr lang="en-US" altLang="it-IT" sz="1200" dirty="0" err="1" smtClean="0"/>
              <a:t>Studentet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Kushti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pasjes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siguracioni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shendetesor</a:t>
            </a:r>
            <a:endParaRPr lang="en-US" altLang="it-IT" sz="800" dirty="0"/>
          </a:p>
          <a:p>
            <a:pPr lvl="3" algn="just"/>
            <a:r>
              <a:rPr lang="en-US" altLang="it-IT" sz="800" dirty="0" err="1" smtClean="0"/>
              <a:t>Kushti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pasjes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mjeteve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ekonomike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mjaftueshme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/>
              <a:t>Kushti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pasjes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nje</a:t>
            </a:r>
            <a:r>
              <a:rPr lang="en-US" altLang="it-IT" sz="800" dirty="0"/>
              <a:t> </a:t>
            </a:r>
            <a:r>
              <a:rPr lang="en-US" altLang="it-IT" sz="800" dirty="0" err="1"/>
              <a:t>siguracioni</a:t>
            </a:r>
            <a:r>
              <a:rPr lang="en-US" altLang="it-IT" sz="800" dirty="0"/>
              <a:t> </a:t>
            </a:r>
            <a:r>
              <a:rPr lang="en-US" altLang="it-IT" sz="800" dirty="0" err="1"/>
              <a:t>shendetesor</a:t>
            </a:r>
            <a:endParaRPr lang="en-US" altLang="it-IT" sz="800" dirty="0"/>
          </a:p>
          <a:p>
            <a:pPr lvl="3" algn="just"/>
            <a:r>
              <a:rPr lang="en-US" altLang="it-IT" sz="800" dirty="0" err="1"/>
              <a:t>Kushti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pasjes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mjeteve</a:t>
            </a:r>
            <a:r>
              <a:rPr lang="en-US" altLang="it-IT" sz="800" dirty="0"/>
              <a:t> </a:t>
            </a:r>
            <a:r>
              <a:rPr lang="en-US" altLang="it-IT" sz="800" dirty="0" err="1"/>
              <a:t>ekonomike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mjaftueshme</a:t>
            </a:r>
            <a:r>
              <a:rPr lang="en-US" altLang="it-IT" sz="800" dirty="0"/>
              <a:t> 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ndryshe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studentet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ky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duhet</a:t>
            </a:r>
            <a:r>
              <a:rPr lang="en-US" altLang="it-IT" sz="800" dirty="0" smtClean="0"/>
              <a:t> ta </a:t>
            </a:r>
            <a:r>
              <a:rPr lang="en-US" altLang="it-IT" sz="800" dirty="0" err="1" smtClean="0"/>
              <a:t>provoje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efektivisht</a:t>
            </a:r>
            <a:r>
              <a:rPr lang="en-US" altLang="it-IT" sz="800" dirty="0" smtClean="0"/>
              <a:t>)</a:t>
            </a:r>
          </a:p>
          <a:p>
            <a:pPr lvl="2" algn="just"/>
            <a:r>
              <a:rPr lang="en-US" altLang="it-IT" sz="1200" dirty="0" err="1" smtClean="0"/>
              <a:t>Familjaret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shoqerojne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kategorite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mesiperme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humbet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drejta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edhe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rast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divorci</a:t>
            </a:r>
            <a:r>
              <a:rPr lang="en-US" altLang="it-IT" sz="800" dirty="0" smtClean="0"/>
              <a:t> 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anullimi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martese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nese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zgjatur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pakten</a:t>
            </a:r>
            <a:r>
              <a:rPr lang="en-US" altLang="it-IT" sz="800" dirty="0" smtClean="0"/>
              <a:t> 3 </a:t>
            </a:r>
            <a:r>
              <a:rPr lang="en-US" altLang="it-IT" sz="800" dirty="0" err="1" smtClean="0"/>
              <a:t>vite</a:t>
            </a:r>
            <a:r>
              <a:rPr lang="en-US" altLang="it-IT" sz="800" dirty="0" smtClean="0"/>
              <a:t> </a:t>
            </a:r>
            <a:endParaRPr lang="en-US" altLang="it-IT" sz="800" dirty="0"/>
          </a:p>
          <a:p>
            <a:pPr lvl="3" algn="just"/>
            <a:r>
              <a:rPr lang="en-US" altLang="it-IT" sz="800" dirty="0" err="1"/>
              <a:t>Kushti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pasjes</a:t>
            </a:r>
            <a:r>
              <a:rPr lang="en-US" altLang="it-IT" sz="800" dirty="0"/>
              <a:t> se </a:t>
            </a:r>
            <a:r>
              <a:rPr lang="en-US" altLang="it-IT" sz="800" dirty="0" err="1"/>
              <a:t>mjeteve</a:t>
            </a:r>
            <a:r>
              <a:rPr lang="en-US" altLang="it-IT" sz="800" dirty="0"/>
              <a:t> </a:t>
            </a:r>
            <a:r>
              <a:rPr lang="en-US" altLang="it-IT" sz="800" dirty="0" err="1"/>
              <a:t>ekonomike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mjaftueshme</a:t>
            </a:r>
            <a:r>
              <a:rPr lang="en-US" altLang="it-IT" sz="800" dirty="0"/>
              <a:t>  (</a:t>
            </a:r>
            <a:r>
              <a:rPr lang="en-US" altLang="it-IT" sz="800" dirty="0" err="1"/>
              <a:t>ndryshe</a:t>
            </a:r>
            <a:r>
              <a:rPr lang="en-US" altLang="it-IT" sz="800" dirty="0"/>
              <a:t> </a:t>
            </a:r>
            <a:r>
              <a:rPr lang="en-US" altLang="it-IT" sz="800" dirty="0" err="1"/>
              <a:t>nga</a:t>
            </a:r>
            <a:r>
              <a:rPr lang="en-US" altLang="it-IT" sz="800" dirty="0"/>
              <a:t> </a:t>
            </a:r>
            <a:r>
              <a:rPr lang="en-US" altLang="it-IT" sz="800" dirty="0" err="1"/>
              <a:t>studentet</a:t>
            </a:r>
            <a:r>
              <a:rPr lang="en-US" altLang="it-IT" sz="800" dirty="0"/>
              <a:t> </a:t>
            </a:r>
            <a:r>
              <a:rPr lang="en-US" altLang="it-IT" sz="800" dirty="0" err="1"/>
              <a:t>ky</a:t>
            </a:r>
            <a:r>
              <a:rPr lang="en-US" altLang="it-IT" sz="800" dirty="0"/>
              <a:t> </a:t>
            </a:r>
            <a:r>
              <a:rPr lang="en-US" altLang="it-IT" sz="800" dirty="0" err="1"/>
              <a:t>duhet</a:t>
            </a:r>
            <a:r>
              <a:rPr lang="en-US" altLang="it-IT" sz="800" dirty="0"/>
              <a:t> ta </a:t>
            </a:r>
            <a:r>
              <a:rPr lang="en-US" altLang="it-IT" sz="800" dirty="0" err="1"/>
              <a:t>provoje</a:t>
            </a:r>
            <a:r>
              <a:rPr lang="en-US" altLang="it-IT" sz="800" dirty="0"/>
              <a:t> </a:t>
            </a:r>
            <a:r>
              <a:rPr lang="en-US" altLang="it-IT" sz="800" dirty="0" err="1"/>
              <a:t>qe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ka</a:t>
            </a:r>
            <a:r>
              <a:rPr lang="en-US" altLang="it-IT" sz="800" dirty="0"/>
              <a:t> </a:t>
            </a:r>
            <a:r>
              <a:rPr lang="en-US" altLang="it-IT" sz="800" dirty="0" err="1"/>
              <a:t>efektivisht</a:t>
            </a:r>
            <a:r>
              <a:rPr lang="en-US" altLang="it-IT" sz="800" dirty="0" smtClean="0"/>
              <a:t>)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Qendrimi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perhershem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16)</a:t>
            </a:r>
          </a:p>
          <a:p>
            <a:pPr lvl="2" algn="just"/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err="1" smtClean="0"/>
              <a:t>Qendrim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ligjshem</a:t>
            </a:r>
            <a:endParaRPr lang="en-US" altLang="it-IT" sz="800" dirty="0" smtClean="0"/>
          </a:p>
          <a:p>
            <a:pPr lvl="4" algn="just"/>
            <a:r>
              <a:rPr lang="en-US" altLang="it-IT" sz="800" dirty="0" smtClean="0"/>
              <a:t>C-424/10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C—425/10 </a:t>
            </a:r>
            <a:r>
              <a:rPr lang="en-US" altLang="it-IT" sz="800" dirty="0" err="1" smtClean="0"/>
              <a:t>Ziolkowski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Szeja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46 e 47)</a:t>
            </a:r>
          </a:p>
          <a:p>
            <a:pPr lvl="3" algn="just"/>
            <a:r>
              <a:rPr lang="en-US" altLang="it-IT" sz="800" dirty="0" smtClean="0"/>
              <a:t>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vazhduar</a:t>
            </a:r>
            <a:endParaRPr lang="en-US" altLang="it-IT" sz="800" dirty="0" smtClean="0"/>
          </a:p>
          <a:p>
            <a:pPr lvl="4" algn="just"/>
            <a:r>
              <a:rPr lang="en-US" altLang="it-IT" sz="800" dirty="0" smtClean="0"/>
              <a:t>C-162/09 </a:t>
            </a:r>
            <a:r>
              <a:rPr lang="en-US" altLang="it-IT" sz="800" dirty="0" err="1" smtClean="0"/>
              <a:t>Lassal</a:t>
            </a:r>
            <a:endParaRPr lang="en-US" altLang="it-IT" sz="800" dirty="0" smtClean="0"/>
          </a:p>
          <a:p>
            <a:pPr lvl="3" algn="just"/>
            <a:r>
              <a:rPr lang="en-US" altLang="it-IT" sz="800" dirty="0" smtClean="0"/>
              <a:t>Per 5 </a:t>
            </a:r>
            <a:r>
              <a:rPr lang="en-US" altLang="it-IT" sz="800" dirty="0" err="1" smtClean="0"/>
              <a:t>vite</a:t>
            </a:r>
            <a:r>
              <a:rPr lang="en-US" altLang="it-IT" sz="800" dirty="0" smtClean="0"/>
              <a:t> </a:t>
            </a:r>
          </a:p>
          <a:p>
            <a:pPr lvl="4" algn="just"/>
            <a:r>
              <a:rPr lang="en-US" altLang="it-IT" sz="800" dirty="0" smtClean="0"/>
              <a:t>C-378/12 </a:t>
            </a:r>
            <a:r>
              <a:rPr lang="en-US" altLang="it-IT" sz="800" dirty="0" err="1" smtClean="0"/>
              <a:t>Onuekwere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24-26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28</a:t>
            </a:r>
          </a:p>
          <a:p>
            <a:pPr lvl="2" algn="just"/>
            <a:r>
              <a:rPr lang="en-US" altLang="it-IT" sz="1200" dirty="0" smtClean="0"/>
              <a:t>Jo me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qendrimit</a:t>
            </a:r>
            <a:r>
              <a:rPr lang="en-US" altLang="it-IT" sz="1200" dirty="0" smtClean="0"/>
              <a:t> per me </a:t>
            </a:r>
            <a:r>
              <a:rPr lang="en-US" altLang="it-IT" sz="1200" dirty="0" err="1" smtClean="0"/>
              <a:t>shume</a:t>
            </a:r>
            <a:r>
              <a:rPr lang="en-US" altLang="it-IT" sz="1200" dirty="0" smtClean="0"/>
              <a:t> se 3 </a:t>
            </a:r>
            <a:r>
              <a:rPr lang="en-US" altLang="it-IT" sz="1200" dirty="0" err="1" smtClean="0"/>
              <a:t>muaj</a:t>
            </a:r>
            <a:r>
              <a:rPr lang="en-US" altLang="it-IT" sz="1200" dirty="0" smtClean="0"/>
              <a:t> (jane </a:t>
            </a:r>
            <a:r>
              <a:rPr lang="en-US" altLang="it-IT" sz="1200" dirty="0" err="1" smtClean="0"/>
              <a:t>implicite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lart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smtClean="0"/>
              <a:t>I </a:t>
            </a:r>
            <a:r>
              <a:rPr lang="en-US" altLang="it-IT" sz="1200" dirty="0" err="1" smtClean="0"/>
              <a:t>takon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familjareve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mesiperme</a:t>
            </a:r>
            <a:endParaRPr lang="en-US" altLang="it-IT" sz="1200" dirty="0" smtClean="0"/>
          </a:p>
          <a:p>
            <a:pPr lvl="3" algn="just"/>
            <a:r>
              <a:rPr lang="en-US" altLang="it-IT" sz="800" dirty="0" err="1" smtClean="0"/>
              <a:t>Interpretim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gjere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jetes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bashkeshortore</a:t>
            </a:r>
            <a:r>
              <a:rPr lang="en-US" altLang="it-IT" sz="800" dirty="0" smtClean="0"/>
              <a:t> C-244/13 </a:t>
            </a:r>
            <a:r>
              <a:rPr lang="en-US" altLang="it-IT" sz="800" dirty="0" err="1" smtClean="0"/>
              <a:t>Ogieriakhi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pikat</a:t>
            </a:r>
            <a:r>
              <a:rPr lang="en-US" altLang="it-IT" sz="800" dirty="0" smtClean="0"/>
              <a:t> 37/40</a:t>
            </a:r>
          </a:p>
          <a:p>
            <a:pPr lvl="2" algn="just"/>
            <a:r>
              <a:rPr lang="en-US" altLang="it-IT" sz="1200" dirty="0" err="1" smtClean="0"/>
              <a:t>Humbet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rast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mosbanimi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dy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vazhdueshme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perkundrejt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kombesise</a:t>
            </a:r>
            <a:r>
              <a:rPr lang="en-US" altLang="it-IT" sz="1200" dirty="0" smtClean="0"/>
              <a:t> </a:t>
            </a:r>
            <a:endParaRPr lang="en-US" altLang="it-IT" sz="1200" dirty="0"/>
          </a:p>
          <a:p>
            <a:pPr lvl="1" algn="just"/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42437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E Drejta e Qendrimit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kerkohet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perkundrejt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shtetit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origjines</a:t>
            </a:r>
            <a:r>
              <a:rPr lang="en-US" altLang="it-IT" sz="2000" dirty="0" smtClean="0"/>
              <a:t> (Dir. 2004/38/KE)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 par 1 </a:t>
            </a:r>
          </a:p>
          <a:p>
            <a:pPr lvl="1" algn="just"/>
            <a:r>
              <a:rPr lang="en-US" altLang="it-IT" sz="1600" dirty="0" err="1" smtClean="0"/>
              <a:t>Interpretim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C-434/09 McCarthy </a:t>
            </a:r>
            <a:r>
              <a:rPr lang="en-US" altLang="it-IT" sz="1600" dirty="0" err="1"/>
              <a:t>pika</a:t>
            </a:r>
            <a:r>
              <a:rPr lang="en-US" altLang="it-IT" sz="1600" dirty="0"/>
              <a:t> 39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42)</a:t>
            </a:r>
          </a:p>
          <a:p>
            <a:pPr lvl="1" algn="just"/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ta </a:t>
            </a:r>
            <a:r>
              <a:rPr lang="en-US" altLang="it-IT" sz="1600" dirty="0" err="1" smtClean="0"/>
              <a:t>kerkoje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qendrimit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baze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kuader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gezimit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qytetarit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aktivitet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leviz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rregulisht</a:t>
            </a:r>
            <a:r>
              <a:rPr lang="en-US" altLang="it-IT" sz="1200" dirty="0" smtClean="0"/>
              <a:t> Brenda </a:t>
            </a:r>
            <a:r>
              <a:rPr lang="en-US" altLang="it-IT" sz="1200" dirty="0" err="1" smtClean="0"/>
              <a:t>Bashkimit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bashkeshortin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trete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C-60/00 Carpenter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38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39</a:t>
            </a:r>
          </a:p>
          <a:p>
            <a:pPr lvl="3" algn="just"/>
            <a:r>
              <a:rPr lang="en-US" altLang="it-IT" sz="800" dirty="0" smtClean="0"/>
              <a:t>C-457/12 </a:t>
            </a:r>
            <a:r>
              <a:rPr lang="en-US" altLang="it-IT" sz="800" dirty="0" err="1" smtClean="0"/>
              <a:t>S.G.pika</a:t>
            </a:r>
            <a:r>
              <a:rPr lang="en-US" altLang="it-IT" sz="800" dirty="0" smtClean="0"/>
              <a:t> 40</a:t>
            </a:r>
          </a:p>
          <a:p>
            <a:pPr lvl="2" algn="just"/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qytetarit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tu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rikthyer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origjines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familjaret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periudhe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qendrimi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vend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BE </a:t>
            </a:r>
          </a:p>
          <a:p>
            <a:pPr lvl="3" algn="just"/>
            <a:r>
              <a:rPr lang="en-US" altLang="it-IT" sz="800" dirty="0" err="1" smtClean="0"/>
              <a:t>Migrimi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qarkullues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ruhet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uniteti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familjes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smtClean="0"/>
              <a:t>C-127/08 </a:t>
            </a:r>
            <a:r>
              <a:rPr lang="en-US" altLang="it-IT" sz="800" dirty="0" err="1" smtClean="0"/>
              <a:t>Metock</a:t>
            </a:r>
            <a:r>
              <a:rPr lang="en-US" altLang="it-IT" sz="800" dirty="0" smtClean="0"/>
              <a:t> </a:t>
            </a:r>
          </a:p>
          <a:p>
            <a:pPr lvl="3" algn="just"/>
            <a:r>
              <a:rPr lang="en-US" altLang="it-IT" sz="800" dirty="0" smtClean="0"/>
              <a:t>C-370/90 Singh; C-291-05 </a:t>
            </a:r>
            <a:r>
              <a:rPr lang="en-US" altLang="it-IT" sz="800" dirty="0" err="1" smtClean="0"/>
              <a:t>Eind</a:t>
            </a:r>
            <a:r>
              <a:rPr lang="en-US" altLang="it-IT" sz="800" dirty="0" smtClean="0"/>
              <a:t> ; C-673/16 </a:t>
            </a:r>
            <a:r>
              <a:rPr lang="en-US" altLang="it-IT" sz="800" dirty="0" err="1" smtClean="0"/>
              <a:t>Coman</a:t>
            </a:r>
            <a:endParaRPr lang="en-US" altLang="it-IT" sz="800" dirty="0" smtClean="0"/>
          </a:p>
          <a:p>
            <a:pPr lvl="1" algn="just"/>
            <a:r>
              <a:rPr lang="en-US" altLang="it-IT" sz="1600" dirty="0" err="1" smtClean="0"/>
              <a:t>Kushtet</a:t>
            </a:r>
            <a:r>
              <a:rPr lang="en-US" altLang="it-IT" sz="1600" dirty="0" smtClean="0"/>
              <a:t> per ta </a:t>
            </a:r>
            <a:r>
              <a:rPr lang="en-US" altLang="it-IT" sz="1600" dirty="0" err="1" smtClean="0"/>
              <a:t>kerkuar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qendrimit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shtetin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origjines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njejta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Direktiven</a:t>
            </a:r>
            <a:r>
              <a:rPr lang="en-US" altLang="it-IT" sz="1600" dirty="0" smtClean="0"/>
              <a:t> 2004/38/KE </a:t>
            </a:r>
          </a:p>
          <a:p>
            <a:pPr lvl="2" algn="just"/>
            <a:r>
              <a:rPr lang="en-US" altLang="it-IT" sz="1200" dirty="0" smtClean="0"/>
              <a:t>C-456/12 O.B.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50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52</a:t>
            </a:r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vazhduar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shtetine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origjines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familjare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krijuar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tjeter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200" dirty="0" smtClean="0"/>
              <a:t>C-673/16 </a:t>
            </a:r>
            <a:r>
              <a:rPr lang="en-US" altLang="it-IT" sz="1200" dirty="0" err="1"/>
              <a:t>Coman</a:t>
            </a:r>
            <a:endParaRPr lang="en-US" altLang="it-IT" sz="1200" dirty="0"/>
          </a:p>
        </p:txBody>
      </p:sp>
    </p:spTree>
    <p:extLst>
      <p:ext uri="{BB962C8B-B14F-4D97-AF65-F5344CB8AC3E}">
        <p14:creationId xmlns:p14="http://schemas.microsoft.com/office/powerpoint/2010/main" val="4584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Trajtimi i barabarte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Ndalimi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diskriminimit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kombesie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lirine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18 par 1  TFBE </a:t>
            </a:r>
          </a:p>
          <a:p>
            <a:pPr lvl="1" algn="just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afermimin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qytetarise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vlere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ky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parim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C-184/99 </a:t>
            </a:r>
            <a:r>
              <a:rPr lang="en-US" altLang="it-IT" sz="1200" dirty="0" err="1" smtClean="0"/>
              <a:t>Grzelczyk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31 </a:t>
            </a:r>
          </a:p>
          <a:p>
            <a:pPr lvl="2" algn="just"/>
            <a:r>
              <a:rPr lang="en-US" altLang="it-IT" sz="1200" dirty="0" smtClean="0"/>
              <a:t>C-384/08 </a:t>
            </a:r>
            <a:r>
              <a:rPr lang="en-US" altLang="it-IT" sz="1200" dirty="0" err="1" smtClean="0"/>
              <a:t>Attanasio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normativat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vecanta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perdorem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shume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45.2 per </a:t>
            </a:r>
            <a:r>
              <a:rPr lang="en-US" altLang="it-IT" sz="1200" dirty="0" err="1" smtClean="0"/>
              <a:t>punemarresit</a:t>
            </a:r>
            <a:endParaRPr lang="en-US" altLang="it-IT" sz="1200" dirty="0" smtClean="0"/>
          </a:p>
          <a:p>
            <a:pPr lvl="3" algn="just"/>
            <a:r>
              <a:rPr lang="en-US" altLang="it-IT" sz="800" dirty="0" smtClean="0"/>
              <a:t>C-512/13 </a:t>
            </a:r>
            <a:r>
              <a:rPr lang="en-US" altLang="it-IT" sz="800" dirty="0" err="1" smtClean="0"/>
              <a:t>Sopora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25</a:t>
            </a:r>
          </a:p>
          <a:p>
            <a:pPr lvl="2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49.2 per </a:t>
            </a:r>
            <a:r>
              <a:rPr lang="en-US" altLang="it-IT" sz="1200" dirty="0" err="1" smtClean="0"/>
              <a:t>lirine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vendosjes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57.2 per </a:t>
            </a:r>
            <a:r>
              <a:rPr lang="en-US" altLang="it-IT" sz="1200" dirty="0" err="1" smtClean="0"/>
              <a:t>ofrimin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sherbimeve</a:t>
            </a:r>
            <a:r>
              <a:rPr lang="en-US" altLang="it-IT" sz="1200" dirty="0" smtClean="0"/>
              <a:t> </a:t>
            </a:r>
            <a:endParaRPr lang="en-US" altLang="it-IT" sz="1200" dirty="0"/>
          </a:p>
          <a:p>
            <a:pPr lvl="1" algn="just"/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Parimi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trajtimit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kombetar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percaktuar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I </a:t>
            </a:r>
            <a:r>
              <a:rPr lang="en-US" altLang="it-IT" sz="1600" dirty="0" err="1" smtClean="0"/>
              <a:t>shtjelluar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derivuar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psh</a:t>
            </a:r>
            <a:r>
              <a:rPr lang="en-US" altLang="it-IT" sz="1600" dirty="0" smtClean="0"/>
              <a:t> Dir. 2004/38/KE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24.1 </a:t>
            </a:r>
          </a:p>
          <a:p>
            <a:pPr lvl="2" algn="just"/>
            <a:r>
              <a:rPr lang="en-US" altLang="it-IT" sz="1200" dirty="0" smtClean="0"/>
              <a:t>C-333/13 </a:t>
            </a:r>
            <a:r>
              <a:rPr lang="en-US" altLang="it-IT" sz="1200" dirty="0" err="1" smtClean="0"/>
              <a:t>Dano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61</a:t>
            </a:r>
          </a:p>
          <a:p>
            <a:pPr lvl="2" algn="just"/>
            <a:endParaRPr lang="en-US" altLang="it-IT" sz="1200" dirty="0"/>
          </a:p>
          <a:p>
            <a:pPr algn="just"/>
            <a:r>
              <a:rPr lang="en-US" altLang="it-IT" sz="2000" dirty="0" smtClean="0"/>
              <a:t>Diskriminimi</a:t>
            </a:r>
            <a:endParaRPr lang="en-US" altLang="it-IT" sz="2000" dirty="0"/>
          </a:p>
          <a:p>
            <a:pPr lvl="1" algn="just"/>
            <a:r>
              <a:rPr lang="en-US" altLang="it-IT" sz="1600" dirty="0" err="1" smtClean="0"/>
              <a:t>Direkt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kur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rezervojne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perjashtojne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shtese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klausolat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kombesise</a:t>
            </a:r>
            <a:r>
              <a:rPr lang="en-US" altLang="it-IT" sz="1600" dirty="0" smtClean="0"/>
              <a:t>)</a:t>
            </a:r>
          </a:p>
          <a:p>
            <a:pPr lvl="2" algn="just"/>
            <a:r>
              <a:rPr lang="en-US" altLang="it-IT" sz="1200" dirty="0" err="1" smtClean="0"/>
              <a:t>Ndalohet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punetoret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45.2)</a:t>
            </a:r>
          </a:p>
        </p:txBody>
      </p:sp>
    </p:spTree>
    <p:extLst>
      <p:ext uri="{BB962C8B-B14F-4D97-AF65-F5344CB8AC3E}">
        <p14:creationId xmlns:p14="http://schemas.microsoft.com/office/powerpoint/2010/main" val="41657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Trajtimi i barabarte II – Diskriminimi direkt 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Diskriminimi </a:t>
            </a:r>
            <a:r>
              <a:rPr lang="en-US" altLang="it-IT" sz="2000" dirty="0" err="1" smtClean="0"/>
              <a:t>direkt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kombesie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mund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marre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mbrojtje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45 par 2  TFBE </a:t>
            </a:r>
          </a:p>
          <a:p>
            <a:pPr lvl="2" algn="just"/>
            <a:r>
              <a:rPr lang="en-US" altLang="it-IT" sz="1200" dirty="0" smtClean="0"/>
              <a:t>“</a:t>
            </a:r>
            <a:r>
              <a:rPr lang="en-US" altLang="it-IT" sz="1200" dirty="0" err="1" smtClean="0"/>
              <a:t>ndalimin</a:t>
            </a:r>
            <a:r>
              <a:rPr lang="en-US" altLang="it-IT" sz="1200" dirty="0" smtClean="0"/>
              <a:t> </a:t>
            </a:r>
            <a:r>
              <a:rPr lang="en-US" altLang="it-IT" sz="1200" dirty="0"/>
              <a:t>e </a:t>
            </a:r>
            <a:r>
              <a:rPr lang="en-US" altLang="it-IT" sz="1200" dirty="0" err="1"/>
              <a:t>çdo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diskriminimi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shkak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shtetësisë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mes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punonjësve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Anëtare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takon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punësimit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shpërblimit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kushteve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tjera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punës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marrëdhënieve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punës</a:t>
            </a:r>
            <a:r>
              <a:rPr lang="en-US" altLang="it-IT" sz="1200" dirty="0" smtClean="0"/>
              <a:t>.”</a:t>
            </a:r>
          </a:p>
          <a:p>
            <a:pPr lvl="1" algn="just"/>
            <a:r>
              <a:rPr lang="en-US" altLang="it-IT" sz="1600" dirty="0" err="1" smtClean="0"/>
              <a:t>Rregullore</a:t>
            </a:r>
            <a:r>
              <a:rPr lang="en-US" altLang="it-IT" sz="1600" dirty="0" smtClean="0"/>
              <a:t> BE 492/2011</a:t>
            </a:r>
          </a:p>
          <a:p>
            <a:pPr lvl="2" algn="just"/>
            <a:r>
              <a:rPr lang="en-US" altLang="it-IT" sz="1200" dirty="0" err="1" smtClean="0"/>
              <a:t>Rreg</a:t>
            </a:r>
            <a:r>
              <a:rPr lang="en-US" altLang="it-IT" sz="1200" dirty="0" smtClean="0"/>
              <a:t>. 1612/68 (</a:t>
            </a:r>
            <a:r>
              <a:rPr lang="en-US" altLang="it-IT" sz="1200" dirty="0" err="1" smtClean="0"/>
              <a:t>abroguar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1200" dirty="0" err="1" smtClean="0"/>
              <a:t>Garantohet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trajtimi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aksesin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tregun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punes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1-6) </a:t>
            </a:r>
            <a:r>
              <a:rPr lang="en-US" altLang="it-IT" sz="1200" dirty="0" err="1" smtClean="0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punen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7-9)</a:t>
            </a:r>
          </a:p>
          <a:p>
            <a:pPr lvl="2" algn="just"/>
            <a:r>
              <a:rPr lang="en-US" altLang="it-IT" sz="1200" dirty="0" err="1" smtClean="0"/>
              <a:t>Garantohet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trajtimi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familjaret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punetorit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Pozicioni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aplikuar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shume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ceshtjen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garancive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mosdiskriminimit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arsye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kombesie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ceshtje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sociale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207/78 Even)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ndihma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papunesise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261/83 </a:t>
            </a:r>
            <a:r>
              <a:rPr lang="en-US" altLang="it-IT" sz="1200" dirty="0" err="1" smtClean="0"/>
              <a:t>Castelli</a:t>
            </a:r>
            <a:r>
              <a:rPr lang="en-US" altLang="it-IT" sz="1200" dirty="0" smtClean="0"/>
              <a:t>), </a:t>
            </a:r>
            <a:r>
              <a:rPr lang="en-US" altLang="it-IT" sz="1200" dirty="0" err="1" smtClean="0"/>
              <a:t>rroga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minimale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32-75 </a:t>
            </a:r>
            <a:r>
              <a:rPr lang="en-US" altLang="it-IT" sz="1200" dirty="0" err="1" smtClean="0"/>
              <a:t>Cristini</a:t>
            </a:r>
            <a:r>
              <a:rPr lang="en-US" altLang="it-IT" sz="1200" dirty="0" smtClean="0"/>
              <a:t>) </a:t>
            </a:r>
            <a:r>
              <a:rPr lang="en-US" altLang="it-IT" sz="1200" dirty="0" err="1" smtClean="0"/>
              <a:t>etj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kontratat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kolektive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individuale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punes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7.4)</a:t>
            </a:r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36/74 </a:t>
            </a:r>
            <a:r>
              <a:rPr lang="en-US" altLang="it-IT" sz="1200" dirty="0" err="1" smtClean="0"/>
              <a:t>Walrave</a:t>
            </a:r>
            <a:r>
              <a:rPr lang="en-US" altLang="it-IT" sz="1200" dirty="0" smtClean="0"/>
              <a:t> </a:t>
            </a:r>
          </a:p>
          <a:p>
            <a:pPr algn="just"/>
            <a:r>
              <a:rPr lang="en-US" altLang="it-IT" sz="2000" dirty="0" err="1" smtClean="0"/>
              <a:t>Edhe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49.2 TFBE</a:t>
            </a:r>
          </a:p>
          <a:p>
            <a:pPr algn="just"/>
            <a:r>
              <a:rPr lang="en-US" altLang="it-IT" sz="2000" dirty="0" err="1" smtClean="0"/>
              <a:t>Edhe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lirine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ofrimit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57.3 TFBE </a:t>
            </a:r>
          </a:p>
          <a:p>
            <a:pPr algn="just"/>
            <a:r>
              <a:rPr lang="en-US" altLang="it-IT" sz="2000" dirty="0" err="1" smtClean="0"/>
              <a:t>Edhe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qytetaret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thjeshte</a:t>
            </a:r>
            <a:r>
              <a:rPr lang="en-US" altLang="it-IT" sz="20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18.1</a:t>
            </a:r>
          </a:p>
          <a:p>
            <a:pPr lvl="1" algn="just"/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C-184/99 </a:t>
            </a:r>
            <a:r>
              <a:rPr lang="en-US" altLang="it-IT" sz="1600" dirty="0" err="1" smtClean="0"/>
              <a:t>Grzelczyk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46 – 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per 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perfituar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kontributin</a:t>
            </a:r>
            <a:r>
              <a:rPr lang="en-US" altLang="it-IT" sz="1600" dirty="0" smtClean="0"/>
              <a:t> minimax</a:t>
            </a:r>
          </a:p>
          <a:p>
            <a:pPr lvl="1" algn="just"/>
            <a:r>
              <a:rPr lang="en-US" altLang="it-IT" sz="1600" dirty="0" smtClean="0"/>
              <a:t>C-85/96 Martinez Sala; C-274/96 Bickel; C-22/18 </a:t>
            </a:r>
            <a:r>
              <a:rPr lang="en-US" altLang="it-IT" sz="1600" dirty="0" err="1" smtClean="0"/>
              <a:t>Topfit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Biffi</a:t>
            </a:r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1678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</a:t>
            </a:r>
            <a:r>
              <a:rPr lang="it-IT" sz="3200" dirty="0" smtClean="0"/>
              <a:t>Trajtimi i barabarte III – Diskriminimi indirekt</a:t>
            </a:r>
            <a:r>
              <a:rPr lang="it-IT" sz="3600" dirty="0" smtClean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15715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Diskriminimi </a:t>
            </a:r>
            <a:r>
              <a:rPr lang="en-US" altLang="it-IT" sz="2000" dirty="0" err="1" smtClean="0"/>
              <a:t>indirekt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kombesie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aplikon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gjitheve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), pa </a:t>
            </a:r>
            <a:r>
              <a:rPr lang="en-US" altLang="it-IT" sz="1600" dirty="0" err="1" smtClean="0"/>
              <a:t>perjashtim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kombesie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jane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permbusheshme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veshtiresi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Aplikim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frymen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traktateve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smtClean="0"/>
              <a:t>Per here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pare ne </a:t>
            </a:r>
            <a:r>
              <a:rPr lang="en-US" altLang="it-IT" sz="1600" dirty="0" err="1" smtClean="0"/>
              <a:t>Ceshtjen</a:t>
            </a:r>
            <a:r>
              <a:rPr lang="en-US" altLang="it-IT" sz="1600" dirty="0" smtClean="0"/>
              <a:t> 152/73 </a:t>
            </a:r>
            <a:r>
              <a:rPr lang="en-US" altLang="it-IT" sz="1600" dirty="0" err="1" smtClean="0"/>
              <a:t>Sotgiu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Mbi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kompensimit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ndarje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takonte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vend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Gjermanise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Diskriminonte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sepse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kryesisht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punetoret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vinin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ishin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vendbanim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ardhje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jashte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Gjermanise</a:t>
            </a:r>
            <a:r>
              <a:rPr lang="en-US" altLang="it-IT" sz="1200" dirty="0" smtClean="0"/>
              <a:t> </a:t>
            </a:r>
          </a:p>
          <a:p>
            <a:pPr lvl="3" algn="just"/>
            <a:r>
              <a:rPr lang="en-US" altLang="it-IT" sz="800" dirty="0" smtClean="0"/>
              <a:t>Sot ne </a:t>
            </a:r>
            <a:r>
              <a:rPr lang="en-US" altLang="it-IT" sz="800" dirty="0" err="1" smtClean="0"/>
              <a:t>nenin</a:t>
            </a:r>
            <a:r>
              <a:rPr lang="en-US" altLang="it-IT" sz="800" dirty="0" smtClean="0"/>
              <a:t> 3 </a:t>
            </a:r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492/2011 “</a:t>
            </a:r>
            <a:r>
              <a:rPr lang="en-US" altLang="it-IT" sz="800" dirty="0" err="1" smtClean="0"/>
              <a:t>edhe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pse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aplikueshme</a:t>
            </a:r>
            <a:r>
              <a:rPr lang="en-US" altLang="it-IT" sz="800" dirty="0" smtClean="0"/>
              <a:t> pa </a:t>
            </a:r>
            <a:r>
              <a:rPr lang="en-US" altLang="it-IT" sz="800" dirty="0" err="1" smtClean="0"/>
              <a:t>dallim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kombesie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qellim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efekt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kryesor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perjashtojne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qytetaret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tjera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puna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ofrohet</a:t>
            </a:r>
            <a:r>
              <a:rPr lang="en-US" altLang="it-IT" sz="800" dirty="0" smtClean="0"/>
              <a:t>”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Jurisprudenca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aplikuar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menyre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konceptin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diskriminimit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indirekt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mbi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kombesie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Rastet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rezidences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territorin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rajonal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C-73/08 </a:t>
            </a:r>
            <a:r>
              <a:rPr lang="en-US" altLang="it-IT" sz="1200" dirty="0" err="1" smtClean="0"/>
              <a:t>Bressol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C-103/08 </a:t>
            </a:r>
            <a:r>
              <a:rPr lang="en-US" altLang="it-IT" sz="1200" dirty="0" err="1" smtClean="0"/>
              <a:t>Gottwald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C-138/02 Collins </a:t>
            </a:r>
          </a:p>
          <a:p>
            <a:pPr lvl="2" algn="just"/>
            <a:r>
              <a:rPr lang="en-US" altLang="it-IT" sz="1200" dirty="0" smtClean="0"/>
              <a:t>C-224/</a:t>
            </a:r>
            <a:r>
              <a:rPr lang="en-US" altLang="it-IT" sz="1200" dirty="0" err="1" smtClean="0"/>
              <a:t>Bidar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C-155/09 </a:t>
            </a:r>
            <a:r>
              <a:rPr lang="en-US" altLang="it-IT" sz="1200" dirty="0" err="1" smtClean="0"/>
              <a:t>Kom</a:t>
            </a:r>
            <a:r>
              <a:rPr lang="en-US" altLang="it-IT" sz="1200" dirty="0" smtClean="0"/>
              <a:t> vs. </a:t>
            </a:r>
            <a:r>
              <a:rPr lang="en-US" altLang="it-IT" sz="1200" dirty="0" err="1" smtClean="0"/>
              <a:t>Greqi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Rastet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normave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parashikojne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ndryshme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varesi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llojit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kryhet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kur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kryhen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kryesisht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qytetare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tjera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rezervohet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pak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favorshem</a:t>
            </a:r>
            <a:endParaRPr lang="en-US" altLang="it-IT" sz="1600" dirty="0" smtClean="0"/>
          </a:p>
          <a:p>
            <a:pPr lvl="2" algn="just"/>
            <a:r>
              <a:rPr lang="en-US" altLang="it-IT" sz="1200" dirty="0" smtClean="0"/>
              <a:t>C-259/91, C-331/91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C-332/91 </a:t>
            </a:r>
            <a:r>
              <a:rPr lang="en-US" altLang="it-IT" sz="1200" dirty="0" err="1" smtClean="0"/>
              <a:t>Allue</a:t>
            </a:r>
            <a:r>
              <a:rPr lang="en-US" altLang="it-IT" sz="1200" dirty="0" smtClean="0"/>
              <a:t> –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kontratat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lektoreve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universitete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gjuheve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huaja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punesoheshin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kontrata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njevjecare</a:t>
            </a:r>
            <a:r>
              <a:rPr lang="en-US" altLang="it-IT" sz="1200" dirty="0" smtClean="0"/>
              <a:t> </a:t>
            </a:r>
          </a:p>
          <a:p>
            <a:pPr marL="457200" lvl="1" indent="0" algn="just">
              <a:buNone/>
            </a:pP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989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/>
              <a:t>Trajtimi i barabarte </a:t>
            </a:r>
            <a:r>
              <a:rPr lang="it-IT" sz="2800" dirty="0" smtClean="0"/>
              <a:t>III </a:t>
            </a:r>
            <a:r>
              <a:rPr lang="it-IT" sz="2800" dirty="0"/>
              <a:t>– Diskriminimi i qytetareve ne dalje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279502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Diskriminimet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qytetareve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dalje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Kryesisht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analizohet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18.1 TFBE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45.2;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56; </a:t>
            </a:r>
            <a:r>
              <a:rPr lang="en-US" altLang="it-IT" sz="1600" dirty="0" err="1"/>
              <a:t>n</a:t>
            </a:r>
            <a:r>
              <a:rPr lang="en-US" altLang="it-IT" sz="1600" dirty="0" err="1" smtClean="0"/>
              <a:t>eni</a:t>
            </a:r>
            <a:r>
              <a:rPr lang="en-US" altLang="it-IT" sz="1600" dirty="0" smtClean="0"/>
              <a:t> 57</a:t>
            </a:r>
          </a:p>
          <a:p>
            <a:pPr lvl="1" algn="just"/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ushtrojne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vetem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kete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fakt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trajtim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pak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favorshem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ushtrojne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ne C-192/05 </a:t>
            </a:r>
            <a:r>
              <a:rPr lang="en-US" altLang="it-IT" sz="1200" dirty="0" err="1" smtClean="0"/>
              <a:t>Tas</a:t>
            </a:r>
            <a:r>
              <a:rPr lang="en-US" altLang="it-IT" sz="1200" dirty="0" smtClean="0"/>
              <a:t> Hagen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30</a:t>
            </a:r>
          </a:p>
          <a:p>
            <a:pPr lvl="2" algn="just"/>
            <a:r>
              <a:rPr lang="en-US" altLang="it-IT" sz="1200" dirty="0" err="1" smtClean="0"/>
              <a:t>Holanda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vendoste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rezidences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perfitimin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pensionit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viktimat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luftes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Tas</a:t>
            </a:r>
            <a:r>
              <a:rPr lang="en-US" altLang="it-IT" sz="1200" dirty="0" smtClean="0"/>
              <a:t> Hagen ne </a:t>
            </a:r>
            <a:r>
              <a:rPr lang="en-US" altLang="it-IT" sz="1200" dirty="0" err="1" smtClean="0"/>
              <a:t>momentin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kerkeses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transferuar</a:t>
            </a:r>
            <a:r>
              <a:rPr lang="en-US" altLang="it-IT" sz="1200" dirty="0" smtClean="0"/>
              <a:t> me residence ne </a:t>
            </a:r>
            <a:r>
              <a:rPr lang="en-US" altLang="it-IT" sz="1200" dirty="0" err="1" smtClean="0"/>
              <a:t>Spanje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norma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holandeze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shkurajoje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kushte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analoge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perfitojne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levizjes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qendrimit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brenda</a:t>
            </a:r>
            <a:r>
              <a:rPr lang="en-US" altLang="it-IT" sz="1200" dirty="0" smtClean="0"/>
              <a:t> BE (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32)</a:t>
            </a:r>
          </a:p>
          <a:p>
            <a:pPr lvl="2" algn="just"/>
            <a:r>
              <a:rPr lang="en-US" altLang="it-IT" sz="1200" dirty="0" err="1" smtClean="0"/>
              <a:t>Raste</a:t>
            </a:r>
            <a:r>
              <a:rPr lang="en-US" altLang="it-IT" sz="1200" dirty="0" smtClean="0"/>
              <a:t> C-499/06 </a:t>
            </a:r>
            <a:r>
              <a:rPr lang="en-US" altLang="it-IT" sz="1200" dirty="0" err="1" smtClean="0"/>
              <a:t>Nerkowska</a:t>
            </a:r>
            <a:r>
              <a:rPr lang="en-US" altLang="it-IT" sz="1200" dirty="0" smtClean="0"/>
              <a:t>; C-221/07 </a:t>
            </a:r>
            <a:r>
              <a:rPr lang="en-US" altLang="it-IT" sz="1200" dirty="0" err="1" smtClean="0"/>
              <a:t>Zablocka-Weyhermuller</a:t>
            </a:r>
            <a:r>
              <a:rPr lang="en-US" altLang="it-IT" sz="1200" dirty="0" smtClean="0"/>
              <a:t>; C-224/02 </a:t>
            </a:r>
            <a:r>
              <a:rPr lang="en-US" altLang="it-IT" sz="1200" dirty="0" err="1" smtClean="0"/>
              <a:t>Pusa</a:t>
            </a:r>
            <a:r>
              <a:rPr lang="en-US" altLang="it-IT" sz="1200" dirty="0" smtClean="0"/>
              <a:t>; C-520/04 </a:t>
            </a:r>
            <a:r>
              <a:rPr lang="en-US" altLang="it-IT" sz="1200" dirty="0" err="1" smtClean="0"/>
              <a:t>Turpeinen</a:t>
            </a:r>
            <a:r>
              <a:rPr lang="en-US" altLang="it-IT" sz="1200" dirty="0" smtClean="0"/>
              <a:t>; C-406/04 De </a:t>
            </a:r>
            <a:r>
              <a:rPr lang="en-US" altLang="it-IT" sz="1200" dirty="0" err="1" smtClean="0"/>
              <a:t>Cuyper</a:t>
            </a:r>
            <a:r>
              <a:rPr lang="en-US" altLang="it-IT" sz="1200" dirty="0" smtClean="0"/>
              <a:t>; C-152/05 </a:t>
            </a:r>
            <a:r>
              <a:rPr lang="en-US" altLang="it-IT" sz="1200" dirty="0" err="1" smtClean="0"/>
              <a:t>Commissione</a:t>
            </a:r>
            <a:r>
              <a:rPr lang="en-US" altLang="it-IT" sz="1200" dirty="0" smtClean="0"/>
              <a:t> vs. </a:t>
            </a:r>
            <a:r>
              <a:rPr lang="en-US" altLang="it-IT" sz="1200" dirty="0" err="1" smtClean="0"/>
              <a:t>Gjermani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Konsiderohet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indirekt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kombesie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por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direkt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dalje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perkundrejt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atyre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mbajne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rezidencen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territorin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Rastet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Vendosja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Kushteve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rezidencen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territorin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perfituar</a:t>
            </a:r>
            <a:r>
              <a:rPr lang="en-US" altLang="it-IT" sz="1200" dirty="0" smtClean="0"/>
              <a:t> pension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ndihma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ekonomike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origjines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vendin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zhvillimit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aktivitetit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sherbimit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C-109/04 </a:t>
            </a:r>
            <a:r>
              <a:rPr lang="en-US" altLang="it-IT" sz="1200" dirty="0" err="1" smtClean="0"/>
              <a:t>Kranemann</a:t>
            </a:r>
            <a:r>
              <a:rPr lang="en-US" altLang="it-IT" sz="1200" dirty="0" smtClean="0"/>
              <a:t> – </a:t>
            </a:r>
            <a:r>
              <a:rPr lang="en-US" altLang="it-IT" sz="1200" dirty="0" err="1" smtClean="0"/>
              <a:t>mosdhenia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pageses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personin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kryeje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praktike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profesionale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vend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origjines</a:t>
            </a:r>
            <a:endParaRPr lang="en-US" altLang="it-IT" sz="1200" dirty="0" smtClean="0"/>
          </a:p>
          <a:p>
            <a:pPr lvl="2" algn="just"/>
            <a:r>
              <a:rPr lang="en-US" altLang="it-IT" sz="1200" dirty="0" smtClean="0"/>
              <a:t>C-11/06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C-12/06 Morgan </a:t>
            </a:r>
          </a:p>
          <a:p>
            <a:pPr lvl="2" algn="just"/>
            <a:r>
              <a:rPr lang="en-US" altLang="it-IT" sz="1200" dirty="0" smtClean="0"/>
              <a:t>C-281-06 </a:t>
            </a:r>
            <a:r>
              <a:rPr lang="en-US" altLang="it-IT" sz="1200" dirty="0" err="1" smtClean="0"/>
              <a:t>Jundt</a:t>
            </a:r>
            <a:endParaRPr lang="en-US" altLang="it-IT" sz="1200" dirty="0" smtClean="0"/>
          </a:p>
        </p:txBody>
      </p:sp>
    </p:spTree>
    <p:extLst>
      <p:ext uri="{BB962C8B-B14F-4D97-AF65-F5344CB8AC3E}">
        <p14:creationId xmlns:p14="http://schemas.microsoft.com/office/powerpoint/2010/main" val="26022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Trajtimi i barabarte IV – Diskriminimet e lejuara 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Diskriminimet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lejuara</a:t>
            </a:r>
            <a:endParaRPr lang="en-US" altLang="it-IT" sz="2000" dirty="0"/>
          </a:p>
          <a:p>
            <a:pPr lvl="1" algn="just"/>
            <a:r>
              <a:rPr lang="en-US" altLang="it-IT" sz="1600" dirty="0" err="1"/>
              <a:t>Nje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diskriminim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mund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jete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lejuar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jo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ndaluar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nese</a:t>
            </a:r>
            <a:r>
              <a:rPr lang="en-US" altLang="it-IT" sz="1600" dirty="0"/>
              <a:t> (2 </a:t>
            </a:r>
            <a:r>
              <a:rPr lang="en-US" altLang="it-IT" sz="1600" dirty="0" err="1"/>
              <a:t>Kushte</a:t>
            </a:r>
            <a:r>
              <a:rPr lang="en-US" altLang="it-IT" sz="1600" dirty="0"/>
              <a:t>):</a:t>
            </a:r>
          </a:p>
          <a:p>
            <a:pPr lvl="2" algn="just"/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bazohet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kushte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objektive</a:t>
            </a:r>
            <a:r>
              <a:rPr lang="en-US" altLang="it-IT" sz="1200" dirty="0"/>
              <a:t> (</a:t>
            </a:r>
            <a:r>
              <a:rPr lang="en-US" altLang="it-IT" sz="1200" dirty="0" err="1"/>
              <a:t>pavaresisht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kriterit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kombesise</a:t>
            </a:r>
            <a:r>
              <a:rPr lang="en-US" altLang="it-IT" sz="1200" dirty="0"/>
              <a:t>, moshes, </a:t>
            </a:r>
            <a:r>
              <a:rPr lang="en-US" altLang="it-IT" sz="1200" dirty="0" err="1"/>
              <a:t>etj</a:t>
            </a:r>
            <a:r>
              <a:rPr lang="en-US" altLang="it-IT" sz="1200" dirty="0"/>
              <a:t>)</a:t>
            </a:r>
          </a:p>
          <a:p>
            <a:pPr lvl="2" algn="just"/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respektohet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proporcionalitetit</a:t>
            </a:r>
            <a:r>
              <a:rPr lang="en-US" altLang="it-IT" sz="1200" dirty="0"/>
              <a:t> </a:t>
            </a:r>
          </a:p>
          <a:p>
            <a:pPr algn="just"/>
            <a:r>
              <a:rPr lang="en-US" altLang="it-IT" sz="2000" dirty="0" err="1"/>
              <a:t>Rastet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 err="1"/>
              <a:t>Diskriminimet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indirekte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baze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kombesie</a:t>
            </a:r>
            <a:r>
              <a:rPr lang="en-US" altLang="it-IT" sz="1600" dirty="0"/>
              <a:t> </a:t>
            </a:r>
          </a:p>
          <a:p>
            <a:pPr lvl="1" algn="just"/>
            <a:r>
              <a:rPr lang="en-US" altLang="it-IT" sz="1600" dirty="0" err="1"/>
              <a:t>Diskriminimet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direkte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baze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kombesie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600" dirty="0" err="1"/>
              <a:t>Nuk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lejohen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nuk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permbushet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objektivitetit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600" dirty="0" err="1"/>
              <a:t>Raste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rralla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 </a:t>
            </a:r>
            <a:r>
              <a:rPr lang="en-US" altLang="it-IT" sz="1600" dirty="0" err="1"/>
              <a:t>parashikuara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GjD</a:t>
            </a:r>
            <a:r>
              <a:rPr lang="en-US" altLang="it-IT" sz="1600" dirty="0"/>
              <a:t> </a:t>
            </a:r>
            <a:endParaRPr lang="en-US" altLang="it-IT" sz="1600" dirty="0" smtClean="0"/>
          </a:p>
          <a:p>
            <a:pPr lvl="3" algn="just"/>
            <a:r>
              <a:rPr lang="en-US" altLang="it-IT" sz="1000" dirty="0" smtClean="0"/>
              <a:t>C-123/08 </a:t>
            </a:r>
            <a:r>
              <a:rPr lang="en-US" altLang="it-IT" sz="1000" dirty="0" err="1" smtClean="0"/>
              <a:t>Wolzenburg</a:t>
            </a:r>
            <a:endParaRPr lang="en-US" altLang="it-IT" sz="1000" dirty="0" smtClean="0"/>
          </a:p>
          <a:p>
            <a:pPr lvl="3" algn="just"/>
            <a:r>
              <a:rPr lang="en-US" altLang="it-IT" sz="1000" dirty="0" smtClean="0"/>
              <a:t>C-182/15 </a:t>
            </a:r>
            <a:r>
              <a:rPr lang="en-US" altLang="it-IT" sz="1000" dirty="0" err="1" smtClean="0"/>
              <a:t>Petruhin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gjykata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shprehet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megjithese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kemi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bejme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nje</a:t>
            </a:r>
            <a:r>
              <a:rPr lang="en-US" altLang="it-IT" sz="1000" dirty="0"/>
              <a:t> </a:t>
            </a:r>
            <a:r>
              <a:rPr lang="en-US" altLang="it-IT" sz="1000" dirty="0" err="1" smtClean="0"/>
              <a:t>trajtim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barabarte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baza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kombesie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por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justifikuar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arritur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qellimin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nenit</a:t>
            </a:r>
            <a:r>
              <a:rPr lang="en-US" altLang="it-IT" sz="1000" dirty="0" smtClean="0"/>
              <a:t> 3.2 TBE  per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mos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lene</a:t>
            </a:r>
            <a:r>
              <a:rPr lang="en-US" altLang="it-IT" sz="1000" dirty="0" smtClean="0"/>
              <a:t> pa </a:t>
            </a:r>
            <a:r>
              <a:rPr lang="en-US" altLang="it-IT" sz="1000" dirty="0" err="1" smtClean="0"/>
              <a:t>ndeshkim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personat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kane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kryer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krim</a:t>
            </a:r>
            <a:r>
              <a:rPr lang="en-US" altLang="it-IT" sz="1000" dirty="0" smtClean="0"/>
              <a:t> (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32, 36-37) ne </a:t>
            </a:r>
            <a:r>
              <a:rPr lang="en-US" altLang="it-IT" sz="1000" dirty="0" err="1" smtClean="0"/>
              <a:t>lidhje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ekstradimin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qytetari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shteti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antar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Rusise</a:t>
            </a:r>
            <a:endParaRPr lang="en-US" altLang="it-IT" sz="1000" dirty="0" smtClean="0"/>
          </a:p>
          <a:p>
            <a:pPr lvl="3" algn="just"/>
            <a:r>
              <a:rPr lang="en-US" altLang="it-IT" sz="1000" dirty="0" err="1" smtClean="0"/>
              <a:t>Kryesisht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fushen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bashkepunimit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gjyqesor</a:t>
            </a:r>
            <a:r>
              <a:rPr lang="en-US" altLang="it-IT" sz="1000" dirty="0" smtClean="0"/>
              <a:t> penal </a:t>
            </a:r>
            <a:r>
              <a:rPr lang="en-US" altLang="it-IT" sz="1000" dirty="0" err="1" smtClean="0"/>
              <a:t>europian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nderkombetar</a:t>
            </a:r>
            <a:r>
              <a:rPr lang="en-US" altLang="it-IT" sz="1000" dirty="0" smtClean="0"/>
              <a:t> </a:t>
            </a:r>
          </a:p>
          <a:p>
            <a:pPr lvl="1" algn="just"/>
            <a:r>
              <a:rPr lang="en-US" altLang="it-IT" sz="1800" dirty="0" smtClean="0"/>
              <a:t>Diskriminimi ne </a:t>
            </a:r>
            <a:r>
              <a:rPr lang="en-US" altLang="it-IT" sz="1800" dirty="0" err="1" smtClean="0"/>
              <a:t>nje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kusht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direkt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diskriminiues</a:t>
            </a:r>
            <a:r>
              <a:rPr lang="en-US" altLang="it-IT" sz="1800" dirty="0"/>
              <a:t> </a:t>
            </a:r>
            <a:r>
              <a:rPr lang="en-US" altLang="it-IT" sz="1800" dirty="0" err="1" smtClean="0"/>
              <a:t>por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disavantazhon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qytetaret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shteteve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tjera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antare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psh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kushti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rezidences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territorin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kombetar</a:t>
            </a:r>
            <a:r>
              <a:rPr lang="en-US" altLang="it-IT" sz="1800" dirty="0" smtClean="0"/>
              <a:t>) </a:t>
            </a:r>
            <a:r>
              <a:rPr lang="en-US" altLang="it-IT" sz="1800" dirty="0" err="1" smtClean="0"/>
              <a:t>mund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justifikohet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nese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bazohet</a:t>
            </a:r>
            <a:r>
              <a:rPr lang="en-US" altLang="it-IT" sz="1800" dirty="0" smtClean="0"/>
              <a:t> </a:t>
            </a:r>
          </a:p>
          <a:p>
            <a:pPr lvl="2" algn="just"/>
            <a:r>
              <a:rPr lang="en-US" altLang="it-IT" sz="1400" dirty="0" err="1" smtClean="0"/>
              <a:t>Kushte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objektive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pavarura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nenshtetesia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proporcionale</a:t>
            </a:r>
            <a:endParaRPr lang="en-US" altLang="it-IT" sz="1400" dirty="0"/>
          </a:p>
          <a:p>
            <a:pPr lvl="2" algn="just"/>
            <a:r>
              <a:rPr lang="en-US" altLang="it-IT" sz="1400" dirty="0" smtClean="0"/>
              <a:t>C-103/08 </a:t>
            </a:r>
            <a:r>
              <a:rPr lang="en-US" altLang="it-IT" sz="1400" dirty="0" err="1" smtClean="0"/>
              <a:t>Gottwald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32</a:t>
            </a:r>
          </a:p>
          <a:p>
            <a:pPr lvl="1" algn="just"/>
            <a:r>
              <a:rPr lang="en-US" altLang="it-IT" sz="1400" dirty="0" err="1" smtClean="0"/>
              <a:t>Diskriminime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ndaj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qytetareve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dalje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Veshtiresi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provohet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kushti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proporcionalitetit</a:t>
            </a:r>
            <a:endParaRPr lang="en-US" altLang="it-IT" sz="1000" dirty="0" smtClean="0"/>
          </a:p>
          <a:p>
            <a:pPr lvl="2" algn="just"/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7205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Trajtimi i barabarte IV – Diskriminimet e lejuara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Disa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nga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diskriminimet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lejuara</a:t>
            </a:r>
            <a:r>
              <a:rPr lang="en-US" altLang="it-IT" sz="1800" dirty="0" smtClean="0"/>
              <a:t> me </a:t>
            </a:r>
            <a:r>
              <a:rPr lang="en-US" altLang="it-IT" sz="1800" dirty="0" err="1" smtClean="0"/>
              <a:t>vendimet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GjD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tani</a:t>
            </a:r>
            <a:r>
              <a:rPr lang="en-US" altLang="it-IT" sz="1800" dirty="0" smtClean="0"/>
              <a:t> jane </a:t>
            </a:r>
            <a:r>
              <a:rPr lang="en-US" altLang="it-IT" sz="1800" dirty="0" err="1" smtClean="0"/>
              <a:t>ngritur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nivel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legjislativ</a:t>
            </a:r>
            <a:endParaRPr lang="en-US" altLang="it-IT" sz="1800" dirty="0" smtClean="0"/>
          </a:p>
          <a:p>
            <a:pPr algn="just"/>
            <a:r>
              <a:rPr lang="en-US" altLang="it-IT" sz="1800" dirty="0" err="1" smtClean="0"/>
              <a:t>Parashikuar</a:t>
            </a:r>
            <a:r>
              <a:rPr lang="en-US" altLang="it-IT" sz="1800" dirty="0" smtClean="0"/>
              <a:t> ne </a:t>
            </a:r>
            <a:r>
              <a:rPr lang="en-US" altLang="it-IT" sz="1800" dirty="0" err="1" smtClean="0"/>
              <a:t>Direktiven</a:t>
            </a:r>
            <a:r>
              <a:rPr lang="en-US" altLang="it-IT" sz="1800" dirty="0" smtClean="0"/>
              <a:t> 2004/38/KE </a:t>
            </a:r>
          </a:p>
          <a:p>
            <a:pPr lvl="1" algn="just"/>
            <a:r>
              <a:rPr lang="en-US" altLang="it-IT" sz="1400" dirty="0" err="1" smtClean="0"/>
              <a:t>Konsiderohen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Perjashtime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sidomos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asistencen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sociale</a:t>
            </a:r>
            <a:r>
              <a:rPr lang="en-US" altLang="it-IT" sz="1400" dirty="0" smtClean="0"/>
              <a:t> )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24 par. 2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Dir. 2004/38/KE </a:t>
            </a:r>
          </a:p>
          <a:p>
            <a:pPr lvl="2" algn="just"/>
            <a:r>
              <a:rPr lang="en-US" altLang="it-IT" sz="1200" dirty="0" err="1" smtClean="0"/>
              <a:t>Punekerkuesit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Studentet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Qytetaret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ekonomikisht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aktive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dhena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punekerkuesit</a:t>
            </a:r>
            <a:endParaRPr lang="en-US" altLang="it-IT" sz="1200" dirty="0" smtClean="0"/>
          </a:p>
          <a:p>
            <a:pPr lvl="2" algn="just"/>
            <a:r>
              <a:rPr lang="en-US" altLang="it-IT" sz="1400" dirty="0" err="1" smtClean="0"/>
              <a:t>Ceshtja</a:t>
            </a:r>
            <a:r>
              <a:rPr lang="en-US" altLang="it-IT" sz="1400" dirty="0" smtClean="0"/>
              <a:t> 316/85 </a:t>
            </a:r>
            <a:r>
              <a:rPr lang="en-US" altLang="it-IT" sz="1400" dirty="0" err="1" smtClean="0"/>
              <a:t>Lebon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25-27 – </a:t>
            </a:r>
            <a:r>
              <a:rPr lang="en-US" altLang="it-IT" sz="1400" dirty="0" err="1" smtClean="0"/>
              <a:t>Trajtimi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fushen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lehtesirave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sociale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fiskale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referohet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vetem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punetoreve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400" dirty="0" smtClean="0"/>
              <a:t>C-138/02 Collins  </a:t>
            </a:r>
            <a:r>
              <a:rPr lang="en-US" altLang="it-IT" sz="1400" dirty="0" err="1" smtClean="0"/>
              <a:t>pika</a:t>
            </a:r>
            <a:r>
              <a:rPr lang="en-US" altLang="it-IT" sz="1400" dirty="0" smtClean="0"/>
              <a:t> 69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72 – Duke u </a:t>
            </a:r>
            <a:r>
              <a:rPr lang="en-US" altLang="it-IT" sz="1400" dirty="0" err="1" smtClean="0"/>
              <a:t>nisur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futja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konceptit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qytetarise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europiane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ta </a:t>
            </a:r>
            <a:r>
              <a:rPr lang="en-US" altLang="it-IT" sz="1400" dirty="0" err="1" smtClean="0"/>
              <a:t>perjashtoje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apriori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drejten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asistence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sociale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merret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rast</a:t>
            </a:r>
            <a:r>
              <a:rPr lang="en-US" altLang="it-IT" sz="1400" dirty="0" smtClean="0"/>
              <a:t> pas </a:t>
            </a:r>
            <a:r>
              <a:rPr lang="en-US" altLang="it-IT" sz="1400" dirty="0" err="1" smtClean="0"/>
              <a:t>rasti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vendimi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nese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qytetari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tjeter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aktivisht</a:t>
            </a:r>
            <a:r>
              <a:rPr lang="en-US" altLang="it-IT" sz="1400" dirty="0" smtClean="0"/>
              <a:t> duke </a:t>
            </a:r>
            <a:r>
              <a:rPr lang="en-US" altLang="it-IT" sz="1400" dirty="0" err="1" smtClean="0"/>
              <a:t>kerkuar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pune</a:t>
            </a:r>
            <a:endParaRPr lang="en-US" altLang="it-IT" sz="1400" dirty="0" smtClean="0"/>
          </a:p>
          <a:p>
            <a:pPr lvl="3" algn="just"/>
            <a:r>
              <a:rPr lang="en-US" altLang="it-IT" sz="1000" dirty="0" smtClean="0"/>
              <a:t>Pak me </a:t>
            </a:r>
            <a:r>
              <a:rPr lang="en-US" altLang="it-IT" sz="1000" dirty="0" err="1" smtClean="0"/>
              <a:t>kunder</a:t>
            </a:r>
            <a:r>
              <a:rPr lang="en-US" altLang="it-IT" sz="1000" dirty="0" smtClean="0"/>
              <a:t> Dir 2004/38/</a:t>
            </a:r>
            <a:r>
              <a:rPr lang="en-US" altLang="it-IT" sz="1000" dirty="0" err="1" smtClean="0"/>
              <a:t>Ke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neni</a:t>
            </a:r>
            <a:r>
              <a:rPr lang="en-US" altLang="it-IT" sz="1000" dirty="0" smtClean="0"/>
              <a:t> 24.2  me </a:t>
            </a:r>
            <a:r>
              <a:rPr lang="en-US" altLang="it-IT" sz="1000" dirty="0" err="1" smtClean="0"/>
              <a:t>qellim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lira e </a:t>
            </a:r>
            <a:r>
              <a:rPr lang="en-US" altLang="it-IT" sz="1000" dirty="0" err="1" smtClean="0"/>
              <a:t>levizjes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mos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kthehet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barre per </a:t>
            </a:r>
            <a:r>
              <a:rPr lang="en-US" altLang="it-IT" sz="1000" dirty="0" err="1" smtClean="0"/>
              <a:t>sistemin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asistences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sociale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mbas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me e </a:t>
            </a:r>
            <a:r>
              <a:rPr lang="en-US" altLang="it-IT" sz="1400" dirty="0" err="1" smtClean="0"/>
              <a:t>shtrenguar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gjykimin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rasteve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punekerkuesit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papunet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kerkojne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mosdiskriminimin</a:t>
            </a:r>
            <a:endParaRPr lang="en-US" altLang="it-IT" sz="1400" dirty="0"/>
          </a:p>
          <a:p>
            <a:pPr lvl="2" algn="just"/>
            <a:r>
              <a:rPr lang="en-US" altLang="it-IT" sz="1400" dirty="0" smtClean="0">
                <a:solidFill>
                  <a:srgbClr val="FF0000"/>
                </a:solidFill>
              </a:rPr>
              <a:t>C-67/14 </a:t>
            </a:r>
            <a:r>
              <a:rPr lang="en-US" altLang="it-IT" sz="1400" dirty="0" err="1" smtClean="0">
                <a:solidFill>
                  <a:srgbClr val="FF0000"/>
                </a:solidFill>
              </a:rPr>
              <a:t>Alimonovic</a:t>
            </a:r>
            <a:r>
              <a:rPr lang="en-US" altLang="it-IT" sz="1400" dirty="0" smtClean="0">
                <a:solidFill>
                  <a:srgbClr val="FF0000"/>
                </a:solidFill>
              </a:rPr>
              <a:t> </a:t>
            </a:r>
          </a:p>
          <a:p>
            <a:pPr lvl="3" algn="just"/>
            <a:r>
              <a:rPr lang="en-US" altLang="it-IT" sz="1050" dirty="0" err="1" smtClean="0"/>
              <a:t>Personat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qe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fitojne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drejten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qendrimit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sipas</a:t>
            </a:r>
            <a:r>
              <a:rPr lang="en-US" altLang="it-IT" sz="1050" dirty="0" smtClean="0"/>
              <a:t> Dir 2004/38/</a:t>
            </a:r>
            <a:r>
              <a:rPr lang="en-US" altLang="it-IT" sz="1050" dirty="0" err="1" smtClean="0"/>
              <a:t>Ke</a:t>
            </a:r>
            <a:r>
              <a:rPr lang="en-US" altLang="it-IT" sz="1050" dirty="0" smtClean="0"/>
              <a:t> jo </a:t>
            </a:r>
            <a:r>
              <a:rPr lang="en-US" altLang="it-IT" sz="1050" dirty="0" err="1" smtClean="0"/>
              <a:t>gjithmone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kane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edhe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trajtimin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barabarte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njehere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qe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kaluar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kohe</a:t>
            </a:r>
            <a:r>
              <a:rPr lang="en-US" altLang="it-IT" sz="1050" dirty="0"/>
              <a:t> </a:t>
            </a:r>
            <a:r>
              <a:rPr lang="en-US" altLang="it-IT" sz="1050" dirty="0" smtClean="0"/>
              <a:t>(</a:t>
            </a:r>
            <a:r>
              <a:rPr lang="en-US" altLang="it-IT" sz="1050" dirty="0" err="1" smtClean="0"/>
              <a:t>mbi</a:t>
            </a:r>
            <a:r>
              <a:rPr lang="en-US" altLang="it-IT" sz="1050" dirty="0" smtClean="0"/>
              <a:t> 6 </a:t>
            </a:r>
            <a:r>
              <a:rPr lang="en-US" altLang="it-IT" sz="1050" dirty="0" err="1" smtClean="0"/>
              <a:t>muaj</a:t>
            </a:r>
            <a:r>
              <a:rPr lang="en-US" altLang="it-IT" sz="1050" dirty="0" smtClean="0"/>
              <a:t>) </a:t>
            </a:r>
            <a:r>
              <a:rPr lang="en-US" altLang="it-IT" sz="1050" dirty="0" err="1" smtClean="0"/>
              <a:t>nga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momenti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nderprerjes</a:t>
            </a:r>
            <a:r>
              <a:rPr lang="en-US" altLang="it-IT" sz="1050" dirty="0" smtClean="0"/>
              <a:t> se </a:t>
            </a:r>
            <a:r>
              <a:rPr lang="en-US" altLang="it-IT" sz="1050" dirty="0" err="1" smtClean="0"/>
              <a:t>marredhenies</a:t>
            </a:r>
            <a:r>
              <a:rPr lang="en-US" altLang="it-IT" sz="1050" dirty="0" smtClean="0"/>
              <a:t> se </a:t>
            </a:r>
            <a:r>
              <a:rPr lang="en-US" altLang="it-IT" sz="1050" dirty="0" err="1" smtClean="0"/>
              <a:t>punes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humbin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statusin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punetorit</a:t>
            </a:r>
            <a:r>
              <a:rPr lang="en-US" altLang="it-IT" sz="1050" dirty="0" smtClean="0"/>
              <a:t>/</a:t>
            </a:r>
            <a:r>
              <a:rPr lang="en-US" altLang="it-IT" sz="1050" dirty="0" err="1" smtClean="0"/>
              <a:t>punemarresit</a:t>
            </a:r>
            <a:endParaRPr lang="en-US" altLang="it-IT" sz="1050" dirty="0" smtClean="0"/>
          </a:p>
          <a:p>
            <a:pPr lvl="2" algn="just"/>
            <a:r>
              <a:rPr lang="en-US" altLang="it-IT" sz="1400" dirty="0" err="1" smtClean="0"/>
              <a:t>Cfare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konsiderohet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asistence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sociale</a:t>
            </a:r>
            <a:r>
              <a:rPr lang="en-US" altLang="it-IT" sz="1400" dirty="0" smtClean="0"/>
              <a:t> – </a:t>
            </a:r>
            <a:r>
              <a:rPr lang="en-US" altLang="it-IT" sz="1400" dirty="0" err="1" smtClean="0"/>
              <a:t>sipas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direktives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24.2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aplikohet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endParaRPr lang="en-US" altLang="it-IT" sz="1400" dirty="0" smtClean="0"/>
          </a:p>
          <a:p>
            <a:pPr lvl="3" algn="just"/>
            <a:r>
              <a:rPr lang="en-US" altLang="it-IT" sz="1000" dirty="0" smtClean="0"/>
              <a:t>C-22/08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C-23/08 </a:t>
            </a:r>
            <a:r>
              <a:rPr lang="en-US" altLang="it-IT" sz="1000" dirty="0" err="1" smtClean="0"/>
              <a:t>Vatsouras</a:t>
            </a:r>
            <a:r>
              <a:rPr lang="en-US" altLang="it-IT" sz="1000" dirty="0" smtClean="0"/>
              <a:t> – </a:t>
            </a:r>
            <a:r>
              <a:rPr lang="en-US" altLang="it-IT" sz="1000" dirty="0" err="1" smtClean="0"/>
              <a:t>dhenia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asistence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punekerkuesit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qellim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lehtesimin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rihzrjen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tregun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punes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asistence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sociale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bie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jashte</a:t>
            </a:r>
            <a:r>
              <a:rPr lang="en-US" altLang="it-IT" sz="1000" dirty="0" smtClean="0"/>
              <a:t> 24.2 Dir. duke </a:t>
            </a:r>
            <a:r>
              <a:rPr lang="en-US" altLang="it-IT" sz="1000" dirty="0" err="1" smtClean="0"/>
              <a:t>ju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aplikuar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parimi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trajtimit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barabarte</a:t>
            </a:r>
            <a:r>
              <a:rPr lang="en-US" altLang="it-IT" sz="1000" dirty="0" smtClean="0"/>
              <a:t>  (</a:t>
            </a:r>
            <a:r>
              <a:rPr lang="en-US" altLang="it-IT" sz="1000" dirty="0" err="1" smtClean="0"/>
              <a:t>pika</a:t>
            </a:r>
            <a:r>
              <a:rPr lang="en-US" altLang="it-IT" sz="1000" dirty="0" smtClean="0"/>
              <a:t> 44, 45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38) </a:t>
            </a:r>
          </a:p>
          <a:p>
            <a:pPr lvl="2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70524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Trajtimi i barabarte IV – Diskriminimet e lejuara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Studentet</a:t>
            </a:r>
            <a:r>
              <a:rPr lang="en-US" altLang="it-IT" sz="1800" dirty="0" smtClean="0"/>
              <a:t> ne Dir. 2004/38/KE 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24.2</a:t>
            </a:r>
          </a:p>
          <a:p>
            <a:pPr lvl="1" algn="just"/>
            <a:r>
              <a:rPr lang="en-US" altLang="it-IT" sz="1400" dirty="0" err="1" smtClean="0"/>
              <a:t>Studenti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regjistrohet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tjeter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drejte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marre</a:t>
            </a:r>
            <a:r>
              <a:rPr lang="en-US" altLang="it-IT" sz="1400" dirty="0" smtClean="0"/>
              <a:t> burse </a:t>
            </a:r>
            <a:r>
              <a:rPr lang="en-US" altLang="it-IT" sz="1400" dirty="0" err="1" smtClean="0"/>
              <a:t>studimi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financim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studimet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rastet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statusin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punetorit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punetorit</a:t>
            </a:r>
            <a:r>
              <a:rPr lang="en-US" altLang="it-IT" sz="1000" dirty="0" smtClean="0"/>
              <a:t> autonomy </a:t>
            </a:r>
            <a:r>
              <a:rPr lang="en-US" altLang="it-IT" sz="1000" dirty="0" err="1" smtClean="0"/>
              <a:t>apo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familjar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tyre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Ka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fituar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drejten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qendrimit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perhershem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sipas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nenit</a:t>
            </a:r>
            <a:r>
              <a:rPr lang="en-US" altLang="it-IT" sz="1000" dirty="0" smtClean="0"/>
              <a:t> 16 </a:t>
            </a:r>
            <a:r>
              <a:rPr lang="en-US" altLang="it-IT" sz="1000" dirty="0" err="1" smtClean="0"/>
              <a:t>Direktives</a:t>
            </a:r>
            <a:r>
              <a:rPr lang="en-US" altLang="it-IT" sz="1000" dirty="0" smtClean="0"/>
              <a:t> 2004/38/KE</a:t>
            </a:r>
          </a:p>
          <a:p>
            <a:pPr lvl="1" algn="just"/>
            <a:r>
              <a:rPr lang="en-US" altLang="it-IT" sz="1400" dirty="0" smtClean="0"/>
              <a:t>C-209/03 </a:t>
            </a:r>
            <a:r>
              <a:rPr lang="en-US" altLang="it-IT" sz="1400" dirty="0" err="1" smtClean="0"/>
              <a:t>Bidar</a:t>
            </a:r>
            <a:r>
              <a:rPr lang="en-US" altLang="it-IT" sz="1400" dirty="0" smtClean="0"/>
              <a:t>  (</a:t>
            </a:r>
            <a:r>
              <a:rPr lang="en-US" altLang="it-IT" sz="1400" dirty="0" err="1" smtClean="0"/>
              <a:t>pikat</a:t>
            </a:r>
            <a:r>
              <a:rPr lang="en-US" altLang="it-IT" sz="1400" dirty="0" smtClean="0"/>
              <a:t> 57,60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62)</a:t>
            </a:r>
          </a:p>
          <a:p>
            <a:pPr lvl="2" algn="just"/>
            <a:r>
              <a:rPr lang="en-US" altLang="it-IT" sz="1000" dirty="0" err="1" smtClean="0"/>
              <a:t>Kerkohej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nga</a:t>
            </a:r>
            <a:r>
              <a:rPr lang="en-US" altLang="it-IT" sz="1000" dirty="0" smtClean="0"/>
              <a:t> an e </a:t>
            </a:r>
            <a:r>
              <a:rPr lang="en-US" altLang="it-IT" sz="1000" dirty="0" err="1" smtClean="0"/>
              <a:t>Britanise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rezidenca</a:t>
            </a:r>
            <a:r>
              <a:rPr lang="en-US" altLang="it-IT" sz="1000" dirty="0" smtClean="0"/>
              <a:t> stable me </a:t>
            </a:r>
            <a:r>
              <a:rPr lang="en-US" altLang="it-IT" sz="1000" dirty="0" err="1" smtClean="0"/>
              <a:t>qellim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perfitimin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financimi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universitet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konstaton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kushti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rezidences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qendrueshme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diskriminues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menyre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indirekte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Duhet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gjykuar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ky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dikriminim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objektiv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proporcional</a:t>
            </a:r>
            <a:r>
              <a:rPr lang="en-US" altLang="it-IT" sz="1000" dirty="0" smtClean="0"/>
              <a:t> </a:t>
            </a:r>
          </a:p>
          <a:p>
            <a:pPr lvl="2" algn="just"/>
            <a:r>
              <a:rPr lang="en-US" altLang="it-IT" sz="1000" dirty="0" err="1" smtClean="0"/>
              <a:t>GjD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percakton</a:t>
            </a:r>
            <a:r>
              <a:rPr lang="en-US" altLang="it-IT" sz="1000" dirty="0" smtClean="0"/>
              <a:t> se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eshte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proporcional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masen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qe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nuk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njeh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vite</a:t>
            </a:r>
            <a:r>
              <a:rPr lang="en-US" altLang="it-IT" sz="1000" dirty="0" smtClean="0"/>
              <a:t> residence </a:t>
            </a:r>
            <a:r>
              <a:rPr lang="en-US" altLang="it-IT" sz="1000" dirty="0" err="1" smtClean="0"/>
              <a:t>vitet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kaluara</a:t>
            </a:r>
            <a:r>
              <a:rPr lang="en-US" altLang="it-IT" sz="1000" dirty="0" smtClean="0"/>
              <a:t> ne </a:t>
            </a:r>
            <a:r>
              <a:rPr lang="en-US" altLang="it-IT" sz="1000" dirty="0" err="1" smtClean="0"/>
              <a:t>nje</a:t>
            </a:r>
            <a:r>
              <a:rPr lang="en-US" altLang="it-IT" sz="1000" dirty="0" smtClean="0"/>
              <a:t> vend </a:t>
            </a:r>
            <a:r>
              <a:rPr lang="en-US" altLang="it-IT" sz="1000" dirty="0" err="1" smtClean="0"/>
              <a:t>si</a:t>
            </a:r>
            <a:r>
              <a:rPr lang="en-US" altLang="it-IT" sz="1000" dirty="0" smtClean="0"/>
              <a:t> student </a:t>
            </a:r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riafirmon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studentet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parimin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analizes</a:t>
            </a:r>
            <a:r>
              <a:rPr lang="en-US" altLang="it-IT" sz="1400" dirty="0" smtClean="0"/>
              <a:t> se  </a:t>
            </a:r>
            <a:r>
              <a:rPr lang="en-US" altLang="it-IT" sz="1400" dirty="0" err="1" smtClean="0"/>
              <a:t>nje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diskriminimi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indirket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kushtet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qenit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objektiv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proporcional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smtClean="0"/>
              <a:t>Per </a:t>
            </a:r>
            <a:r>
              <a:rPr lang="en-US" altLang="it-IT" sz="1000" dirty="0" err="1" smtClean="0"/>
              <a:t>vendime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pak</a:t>
            </a:r>
            <a:r>
              <a:rPr lang="en-US" altLang="it-IT" sz="1000" dirty="0" smtClean="0"/>
              <a:t> me </a:t>
            </a:r>
            <a:r>
              <a:rPr lang="en-US" altLang="it-IT" sz="1000" dirty="0" err="1" smtClean="0"/>
              <a:t>shtrenguese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shiko</a:t>
            </a:r>
            <a:r>
              <a:rPr lang="en-US" altLang="it-IT" sz="1000" dirty="0" smtClean="0"/>
              <a:t> C-158/07 Foster </a:t>
            </a:r>
            <a:r>
              <a:rPr lang="en-US" altLang="it-IT" sz="1000" dirty="0" err="1" smtClean="0"/>
              <a:t>dhe</a:t>
            </a:r>
            <a:r>
              <a:rPr lang="en-US" altLang="it-IT" sz="1000" dirty="0" smtClean="0"/>
              <a:t> C-233/14 </a:t>
            </a:r>
            <a:r>
              <a:rPr lang="en-US" altLang="it-IT" sz="1000" dirty="0" err="1" smtClean="0"/>
              <a:t>Kom</a:t>
            </a:r>
            <a:r>
              <a:rPr lang="en-US" altLang="it-IT" sz="1000" dirty="0" smtClean="0"/>
              <a:t>. vs. </a:t>
            </a:r>
            <a:r>
              <a:rPr lang="en-US" altLang="it-IT" sz="1000" dirty="0" err="1" smtClean="0"/>
              <a:t>Holande</a:t>
            </a:r>
            <a:endParaRPr lang="en-US" altLang="it-IT" sz="1200" dirty="0" smtClean="0"/>
          </a:p>
          <a:p>
            <a:pPr algn="just"/>
            <a:r>
              <a:rPr lang="en-US" altLang="it-IT" sz="1800" dirty="0" err="1" smtClean="0"/>
              <a:t>Qytetaret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ekonomikisht</a:t>
            </a:r>
            <a:r>
              <a:rPr lang="en-US" altLang="it-IT" sz="1800" dirty="0" smtClean="0"/>
              <a:t> jo </a:t>
            </a:r>
            <a:r>
              <a:rPr lang="en-US" altLang="it-IT" sz="1800" dirty="0" err="1" smtClean="0"/>
              <a:t>aktive</a:t>
            </a:r>
            <a:r>
              <a:rPr lang="en-US" altLang="it-IT" sz="1800" dirty="0" smtClean="0"/>
              <a:t> </a:t>
            </a:r>
            <a:r>
              <a:rPr lang="en-US" altLang="it-IT" sz="1800" dirty="0"/>
              <a:t>ne Dir. 2004/38/KE </a:t>
            </a:r>
            <a:r>
              <a:rPr lang="en-US" altLang="it-IT" sz="1800" dirty="0" err="1"/>
              <a:t>neni</a:t>
            </a:r>
            <a:r>
              <a:rPr lang="en-US" altLang="it-IT" sz="1800" dirty="0"/>
              <a:t> </a:t>
            </a:r>
            <a:r>
              <a:rPr lang="en-US" altLang="it-IT" sz="1800" dirty="0" smtClean="0"/>
              <a:t>24.1</a:t>
            </a:r>
          </a:p>
          <a:p>
            <a:pPr lvl="1" algn="just"/>
            <a:r>
              <a:rPr lang="en-US" altLang="it-IT" sz="1400" dirty="0" err="1" smtClean="0"/>
              <a:t>Qe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jane student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punekerkues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GjD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percaktuar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ato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perjashtohen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</a:p>
          <a:p>
            <a:pPr lvl="2" algn="just"/>
            <a:r>
              <a:rPr lang="en-US" altLang="it-IT" sz="1000" dirty="0" err="1" smtClean="0"/>
              <a:t>Ndihma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sociale</a:t>
            </a:r>
            <a:r>
              <a:rPr lang="en-US" altLang="it-IT" sz="1000" dirty="0" smtClean="0"/>
              <a:t> C-333/13 </a:t>
            </a:r>
            <a:r>
              <a:rPr lang="en-US" altLang="it-IT" sz="1000" dirty="0" err="1" smtClean="0"/>
              <a:t>Dano</a:t>
            </a:r>
            <a:endParaRPr lang="en-US" altLang="it-IT" sz="1000" dirty="0" smtClean="0"/>
          </a:p>
          <a:p>
            <a:pPr lvl="2" algn="just"/>
            <a:r>
              <a:rPr lang="en-US" altLang="it-IT" sz="1000" dirty="0" err="1" smtClean="0"/>
              <a:t>Skema</a:t>
            </a:r>
            <a:r>
              <a:rPr lang="en-US" altLang="it-IT" sz="1000" dirty="0" smtClean="0"/>
              <a:t> e </a:t>
            </a:r>
            <a:r>
              <a:rPr lang="en-US" altLang="it-IT" sz="1000" dirty="0" err="1" smtClean="0"/>
              <a:t>sigurimeve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shoqerore</a:t>
            </a:r>
            <a:r>
              <a:rPr lang="en-US" altLang="it-IT" sz="1000" dirty="0" smtClean="0"/>
              <a:t> jo </a:t>
            </a:r>
            <a:r>
              <a:rPr lang="en-US" altLang="it-IT" sz="1000" dirty="0" err="1" smtClean="0"/>
              <a:t>kontributive</a:t>
            </a:r>
            <a:r>
              <a:rPr lang="en-US" altLang="it-IT" sz="1000" dirty="0" smtClean="0"/>
              <a:t> per </a:t>
            </a:r>
            <a:r>
              <a:rPr lang="en-US" altLang="it-IT" sz="1000" dirty="0" err="1" smtClean="0"/>
              <a:t>qytetaret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kombetare</a:t>
            </a:r>
            <a:r>
              <a:rPr lang="en-US" altLang="it-IT" sz="1000" dirty="0" smtClean="0"/>
              <a:t> C-308/14 </a:t>
            </a:r>
            <a:r>
              <a:rPr lang="en-US" altLang="it-IT" sz="1000" dirty="0" err="1" smtClean="0"/>
              <a:t>Kom</a:t>
            </a:r>
            <a:r>
              <a:rPr lang="en-US" altLang="it-IT" sz="1000" dirty="0" smtClean="0"/>
              <a:t>. vs. Britani</a:t>
            </a:r>
          </a:p>
          <a:p>
            <a:pPr lvl="1" algn="just"/>
            <a:r>
              <a:rPr lang="en-US" altLang="it-IT" sz="1400" dirty="0" err="1" smtClean="0"/>
              <a:t>Duhet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permbushur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kushti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qendrimit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ligjshem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konform</a:t>
            </a:r>
            <a:r>
              <a:rPr lang="en-US" altLang="it-IT" sz="1400" dirty="0" smtClean="0"/>
              <a:t> Dir. 2004/38/BE</a:t>
            </a:r>
          </a:p>
          <a:p>
            <a:pPr lvl="2" algn="just"/>
            <a:r>
              <a:rPr lang="en-US" altLang="it-IT" sz="1000" dirty="0" smtClean="0"/>
              <a:t>C-333/13 </a:t>
            </a:r>
            <a:r>
              <a:rPr lang="en-US" altLang="it-IT" sz="1000" dirty="0" err="1" smtClean="0"/>
              <a:t>Dano</a:t>
            </a:r>
            <a:r>
              <a:rPr lang="en-US" altLang="it-IT" sz="1000" dirty="0" smtClean="0"/>
              <a:t> </a:t>
            </a:r>
            <a:r>
              <a:rPr lang="en-US" altLang="it-IT" sz="1000" dirty="0" err="1" smtClean="0"/>
              <a:t>pikat</a:t>
            </a:r>
            <a:r>
              <a:rPr lang="en-US" altLang="it-IT" sz="1000" dirty="0" smtClean="0"/>
              <a:t> 63, 81, 82, 84</a:t>
            </a:r>
            <a:endParaRPr lang="en-US" altLang="it-IT" sz="1050" dirty="0" smtClean="0"/>
          </a:p>
          <a:p>
            <a:pPr algn="just"/>
            <a:r>
              <a:rPr lang="en-US" altLang="it-IT" sz="1800" dirty="0" err="1" smtClean="0"/>
              <a:t>Perjashtimi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gjuhesor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sipas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Rregullores</a:t>
            </a:r>
            <a:r>
              <a:rPr lang="en-US" altLang="it-IT" sz="1800" dirty="0" smtClean="0"/>
              <a:t> BE 492/2011 </a:t>
            </a:r>
          </a:p>
          <a:p>
            <a:pPr lvl="1" algn="just"/>
            <a:r>
              <a:rPr lang="en-US" altLang="it-IT" sz="1400" dirty="0" err="1" smtClean="0"/>
              <a:t>Mund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mos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trajtohen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menyre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eshte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rendesishme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gjuha</a:t>
            </a:r>
            <a:r>
              <a:rPr lang="en-US" altLang="it-IT" sz="1400" dirty="0" smtClean="0"/>
              <a:t>  </a:t>
            </a:r>
            <a:r>
              <a:rPr lang="en-US" altLang="it-IT" sz="1400" dirty="0" err="1" smtClean="0"/>
              <a:t>nisur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nga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natyra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punes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caktuar</a:t>
            </a:r>
            <a:r>
              <a:rPr lang="en-US" altLang="it-IT" sz="1400" dirty="0" smtClean="0"/>
              <a:t> 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379/87 </a:t>
            </a:r>
            <a:r>
              <a:rPr lang="en-US" altLang="it-IT" sz="1200" dirty="0" err="1" smtClean="0"/>
              <a:t>Groener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smtClean="0"/>
              <a:t>C-424/97 Haim</a:t>
            </a:r>
          </a:p>
        </p:txBody>
      </p:sp>
    </p:spTree>
    <p:extLst>
      <p:ext uri="{BB962C8B-B14F-4D97-AF65-F5344CB8AC3E}">
        <p14:creationId xmlns:p14="http://schemas.microsoft.com/office/powerpoint/2010/main" val="287961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Perjashtimet nga liria e levizjes se personave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1800" dirty="0" err="1" smtClean="0"/>
              <a:t>Te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parashikuara</a:t>
            </a:r>
            <a:r>
              <a:rPr lang="en-US" altLang="it-IT" sz="1800" dirty="0" smtClean="0"/>
              <a:t> ne TFBE 2 </a:t>
            </a:r>
            <a:r>
              <a:rPr lang="en-US" altLang="it-IT" sz="1800" dirty="0" err="1" smtClean="0"/>
              <a:t>lloje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perjashtimesh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kryesore</a:t>
            </a:r>
            <a:r>
              <a:rPr lang="en-US" altLang="it-IT" sz="1800" dirty="0" smtClean="0"/>
              <a:t> </a:t>
            </a:r>
          </a:p>
          <a:p>
            <a:pPr lvl="1" algn="just"/>
            <a:r>
              <a:rPr lang="en-US" altLang="it-IT" sz="1400" dirty="0" err="1" smtClean="0"/>
              <a:t>Kufizimet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vendosura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lidhje</a:t>
            </a:r>
            <a:r>
              <a:rPr lang="en-US" altLang="it-IT" sz="1400" dirty="0" smtClean="0"/>
              <a:t> me </a:t>
            </a:r>
            <a:r>
              <a:rPr lang="en-US" altLang="it-IT" sz="1400" dirty="0" err="1" smtClean="0"/>
              <a:t>rendin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, </a:t>
            </a:r>
            <a:r>
              <a:rPr lang="en-US" altLang="it-IT" sz="1400" dirty="0" err="1" smtClean="0"/>
              <a:t>sigurine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shendetin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45.3)</a:t>
            </a:r>
          </a:p>
          <a:p>
            <a:pPr lvl="1" algn="just"/>
            <a:r>
              <a:rPr lang="en-US" altLang="it-IT" sz="1400" dirty="0" err="1" smtClean="0"/>
              <a:t>Liria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levizjes</a:t>
            </a:r>
            <a:r>
              <a:rPr lang="en-US" altLang="it-IT" sz="1400" dirty="0" smtClean="0"/>
              <a:t> se </a:t>
            </a:r>
            <a:r>
              <a:rPr lang="en-US" altLang="it-IT" sz="1400" dirty="0" err="1" smtClean="0"/>
              <a:t>personave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nuk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aplikohet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punes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administraten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publike</a:t>
            </a:r>
            <a:r>
              <a:rPr lang="en-US" altLang="it-IT" sz="1400" dirty="0" smtClean="0"/>
              <a:t> (</a:t>
            </a:r>
            <a:r>
              <a:rPr lang="en-US" altLang="it-IT" sz="1400" dirty="0" err="1" smtClean="0"/>
              <a:t>neni</a:t>
            </a:r>
            <a:r>
              <a:rPr lang="en-US" altLang="it-IT" sz="1400" dirty="0" smtClean="0"/>
              <a:t> 45.4)</a:t>
            </a:r>
          </a:p>
          <a:p>
            <a:pPr algn="just"/>
            <a:r>
              <a:rPr lang="en-US" altLang="it-IT" sz="1800" dirty="0" err="1" smtClean="0"/>
              <a:t>Njesoj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edhe</a:t>
            </a:r>
            <a:r>
              <a:rPr lang="en-US" altLang="it-IT" sz="1800" dirty="0" smtClean="0"/>
              <a:t> per </a:t>
            </a:r>
            <a:r>
              <a:rPr lang="en-US" altLang="it-IT" sz="1800" dirty="0" err="1" smtClean="0"/>
              <a:t>lirine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vendosjes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52.1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52.2) </a:t>
            </a:r>
            <a:r>
              <a:rPr lang="en-US" altLang="it-IT" sz="1800" dirty="0" err="1" smtClean="0"/>
              <a:t>dhe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ofrimin</a:t>
            </a:r>
            <a:r>
              <a:rPr lang="en-US" altLang="it-IT" sz="1800" dirty="0" smtClean="0"/>
              <a:t> e </a:t>
            </a:r>
            <a:r>
              <a:rPr lang="en-US" altLang="it-IT" sz="1800" dirty="0" err="1" smtClean="0"/>
              <a:t>sherbimeve</a:t>
            </a:r>
            <a:r>
              <a:rPr lang="en-US" altLang="it-IT" sz="1800" dirty="0" smtClean="0"/>
              <a:t> (</a:t>
            </a:r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62)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51.1 </a:t>
            </a:r>
            <a:r>
              <a:rPr lang="en-US" altLang="it-IT" sz="1600" dirty="0" err="1" smtClean="0"/>
              <a:t>shprehet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rastet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ushtrimit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kompetencave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publike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pse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vazhdimisht</a:t>
            </a:r>
            <a:endParaRPr lang="en-US" altLang="it-IT" sz="1600" dirty="0" smtClean="0"/>
          </a:p>
          <a:p>
            <a:pPr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qytetareve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perjashtuese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mesipermet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nisur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</a:t>
            </a:r>
            <a:r>
              <a:rPr lang="en-US" altLang="it-IT" sz="1200" dirty="0" smtClean="0"/>
              <a:t> 21.1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thote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pjesen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fundit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gezohet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“</a:t>
            </a:r>
            <a:r>
              <a:rPr lang="en-US" altLang="it-IT" sz="1200" dirty="0" err="1" smtClean="0"/>
              <a:t>në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varësi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kufizimeve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kushteve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përcaktuara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Traktatet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masat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e </a:t>
            </a:r>
            <a:r>
              <a:rPr lang="en-US" altLang="it-IT" sz="1200" dirty="0" err="1" smtClean="0"/>
              <a:t>miratuara</a:t>
            </a:r>
            <a:r>
              <a:rPr lang="en-US" altLang="it-IT" sz="1200" dirty="0" smtClean="0"/>
              <a:t>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zbatim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tyre</a:t>
            </a:r>
            <a:r>
              <a:rPr lang="en-US" altLang="it-IT" sz="1200" dirty="0" smtClean="0"/>
              <a:t>”, ergo, </a:t>
            </a:r>
            <a:r>
              <a:rPr lang="en-US" altLang="it-IT" sz="1200" dirty="0" err="1" smtClean="0"/>
              <a:t>masat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arsye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rendi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sigurise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shendetit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</a:t>
            </a:r>
            <a:endParaRPr lang="en-US" altLang="it-IT" sz="1200" dirty="0"/>
          </a:p>
          <a:p>
            <a:pPr algn="just"/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Perjashtimet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aplikohen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interpretim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kufizues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institucionet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cila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gjetur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konfirmim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smtClean="0"/>
              <a:t>C-482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C-481/01 </a:t>
            </a:r>
            <a:r>
              <a:rPr lang="en-US" altLang="it-IT" sz="1600" dirty="0" err="1" smtClean="0"/>
              <a:t>Orfanopulos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Koncepti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qytetarise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sjelle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nevojen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intepretimi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vecanerisht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kufizues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perjashtimeve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liria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levizjes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personave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smtClean="0"/>
              <a:t>C-66/18 </a:t>
            </a:r>
            <a:r>
              <a:rPr lang="en-US" altLang="it-IT" sz="1600" dirty="0" err="1" smtClean="0"/>
              <a:t>Kom</a:t>
            </a:r>
            <a:r>
              <a:rPr lang="en-US" altLang="it-IT" sz="1600" dirty="0" smtClean="0"/>
              <a:t>. vs. </a:t>
            </a:r>
            <a:r>
              <a:rPr lang="en-US" altLang="it-IT" sz="1600" dirty="0" err="1" smtClean="0"/>
              <a:t>Hungari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Enseignment</a:t>
            </a:r>
            <a:r>
              <a:rPr lang="en-US" altLang="it-IT" sz="1600" dirty="0" smtClean="0"/>
              <a:t> Superior</a:t>
            </a:r>
            <a:r>
              <a:rPr lang="en-US" altLang="it-IT" sz="1200" dirty="0" smtClean="0"/>
              <a:t>)</a:t>
            </a:r>
          </a:p>
          <a:p>
            <a:pPr lvl="2" algn="just"/>
            <a:r>
              <a:rPr lang="en-US" altLang="it-IT" sz="800" dirty="0" err="1" smtClean="0"/>
              <a:t>Autoritetet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publike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duhet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vleresojne</a:t>
            </a:r>
            <a:r>
              <a:rPr lang="en-US" altLang="it-IT" sz="800" dirty="0" smtClean="0"/>
              <a:t> mire </a:t>
            </a:r>
            <a:r>
              <a:rPr lang="en-US" altLang="it-IT" sz="800" dirty="0" err="1" smtClean="0"/>
              <a:t>rast</a:t>
            </a:r>
            <a:r>
              <a:rPr lang="en-US" altLang="it-IT" sz="800" dirty="0" smtClean="0"/>
              <a:t> pas </a:t>
            </a:r>
            <a:r>
              <a:rPr lang="en-US" altLang="it-IT" sz="800" dirty="0" err="1" smtClean="0"/>
              <a:t>rasti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menyre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konkrete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bazuar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jemi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kushtet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perjashtimit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liria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levizjes</a:t>
            </a:r>
            <a:r>
              <a:rPr lang="en-US" altLang="it-IT" sz="800" dirty="0" smtClean="0"/>
              <a:t> (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180)</a:t>
            </a:r>
            <a:endParaRPr lang="en-US" altLang="it-IT" sz="800" dirty="0"/>
          </a:p>
          <a:p>
            <a:pPr algn="just"/>
            <a:endParaRPr lang="en-US" alt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9143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Kuadri normativ i </a:t>
            </a:r>
            <a:r>
              <a:rPr lang="it-IT" sz="3200" dirty="0"/>
              <a:t>l</a:t>
            </a:r>
            <a:r>
              <a:rPr lang="it-IT" sz="3200" dirty="0" smtClean="0"/>
              <a:t>evizjes se lire te personave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63822"/>
            <a:ext cx="8507288" cy="564177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Pjesa</a:t>
            </a:r>
            <a:r>
              <a:rPr lang="en-US" altLang="it-IT" sz="2000" dirty="0"/>
              <a:t> </a:t>
            </a:r>
            <a:r>
              <a:rPr lang="en-US" altLang="it-IT" sz="2000" dirty="0" smtClean="0"/>
              <a:t>III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IV “</a:t>
            </a:r>
            <a:r>
              <a:rPr lang="en-US" altLang="it-IT" sz="2000" dirty="0" err="1" smtClean="0"/>
              <a:t>Levizja</a:t>
            </a:r>
            <a:r>
              <a:rPr lang="en-US" altLang="it-IT" sz="2000" dirty="0" smtClean="0"/>
              <a:t> e lire e </a:t>
            </a:r>
            <a:r>
              <a:rPr lang="en-US" altLang="it-IT" sz="2000" dirty="0" err="1" smtClean="0"/>
              <a:t>personave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sherbimeve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kapitaleve</a:t>
            </a:r>
            <a:r>
              <a:rPr lang="en-US" altLang="it-IT" sz="2000" dirty="0" smtClean="0"/>
              <a:t>”</a:t>
            </a:r>
          </a:p>
          <a:p>
            <a:pPr lvl="1" algn="just"/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45-62</a:t>
            </a:r>
          </a:p>
          <a:p>
            <a:pPr algn="just"/>
            <a:r>
              <a:rPr lang="en-US" altLang="it-IT" sz="1800" dirty="0" err="1" smtClean="0"/>
              <a:t>Neni</a:t>
            </a:r>
            <a:r>
              <a:rPr lang="en-US" altLang="it-IT" sz="1800" dirty="0" smtClean="0"/>
              <a:t> 26.2 TFBE </a:t>
            </a:r>
            <a:r>
              <a:rPr lang="en-US" altLang="it-IT" sz="1800" dirty="0" err="1" smtClean="0"/>
              <a:t>mbasi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percaktohet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tregu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i</a:t>
            </a:r>
            <a:r>
              <a:rPr lang="en-US" altLang="it-IT" sz="1800" dirty="0" smtClean="0"/>
              <a:t> </a:t>
            </a:r>
            <a:r>
              <a:rPr lang="en-US" altLang="it-IT" sz="1800" dirty="0" err="1" smtClean="0"/>
              <a:t>perbashket</a:t>
            </a:r>
            <a:endParaRPr lang="en-US" altLang="it-IT" sz="1800" dirty="0" smtClean="0"/>
          </a:p>
          <a:p>
            <a:pPr lvl="1" algn="just"/>
            <a:r>
              <a:rPr lang="en-US" altLang="it-IT" sz="1200" dirty="0" err="1"/>
              <a:t>Tregu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brendshëm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përfshin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zonë</a:t>
            </a:r>
            <a:r>
              <a:rPr lang="en-US" altLang="it-IT" sz="1200" dirty="0"/>
              <a:t> pa </a:t>
            </a:r>
            <a:r>
              <a:rPr lang="en-US" altLang="it-IT" sz="1200" dirty="0" err="1"/>
              <a:t>kufij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brendshëm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cilën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sigurohet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lëvizja</a:t>
            </a:r>
            <a:r>
              <a:rPr lang="en-US" altLang="it-IT" sz="1200" dirty="0" smtClean="0"/>
              <a:t> e </a:t>
            </a:r>
            <a:r>
              <a:rPr lang="en-US" altLang="it-IT" sz="1200" dirty="0" err="1"/>
              <a:t>lirë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mallrave</a:t>
            </a:r>
            <a:r>
              <a:rPr lang="en-US" altLang="it-IT" sz="1200" dirty="0"/>
              <a:t>, </a:t>
            </a:r>
            <a:r>
              <a:rPr lang="en-US" altLang="it-IT" sz="1200" b="1" dirty="0" err="1"/>
              <a:t>personave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shërbimeve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kapitalit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në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përputhje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dispozitat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Traktateve</a:t>
            </a:r>
            <a:r>
              <a:rPr lang="en-US" altLang="it-IT" sz="1200" dirty="0" smtClean="0"/>
              <a:t>.</a:t>
            </a:r>
          </a:p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20.2 </a:t>
            </a:r>
            <a:r>
              <a:rPr lang="en-US" altLang="it-IT" sz="2000" dirty="0" err="1" smtClean="0"/>
              <a:t>ger.a</a:t>
            </a:r>
            <a:r>
              <a:rPr lang="en-US" altLang="it-IT" sz="2000" dirty="0" smtClean="0"/>
              <a:t>) TFBE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percakton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qytetarine</a:t>
            </a:r>
            <a:r>
              <a:rPr lang="en-US" altLang="it-IT" sz="2000" dirty="0" smtClean="0"/>
              <a:t> e BE </a:t>
            </a:r>
          </a:p>
          <a:p>
            <a:pPr lvl="1" algn="just"/>
            <a:r>
              <a:rPr lang="en-US" altLang="it-IT" sz="1600" dirty="0"/>
              <a:t>“</a:t>
            </a:r>
            <a:r>
              <a:rPr lang="en-US" altLang="it-IT" sz="1600" dirty="0" err="1"/>
              <a:t>kanë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drejtën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lëvizin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banojnë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lirisht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brenda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territorit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 smtClean="0"/>
              <a:t>”</a:t>
            </a:r>
          </a:p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21.1 TFBE</a:t>
            </a:r>
          </a:p>
          <a:p>
            <a:pPr lvl="1" algn="just"/>
            <a:r>
              <a:rPr lang="en-US" altLang="it-IT" sz="1600" dirty="0"/>
              <a:t>“</a:t>
            </a:r>
            <a:r>
              <a:rPr lang="en-US" altLang="it-IT" sz="1600" dirty="0" err="1"/>
              <a:t>Çdo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qytetar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drejtën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lëvizë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banojë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lirisht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brenda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territorit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të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varësi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kufizimeve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përcaktuara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Traktatet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masat</a:t>
            </a:r>
            <a:r>
              <a:rPr lang="en-US" altLang="it-IT" sz="1600" dirty="0"/>
              <a:t> </a:t>
            </a:r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miratuara</a:t>
            </a:r>
            <a:r>
              <a:rPr lang="en-US" altLang="it-IT" sz="1600" dirty="0" smtClean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tyre</a:t>
            </a:r>
            <a:r>
              <a:rPr lang="en-US" altLang="it-IT" sz="1600" dirty="0" smtClean="0"/>
              <a:t>”</a:t>
            </a:r>
          </a:p>
          <a:p>
            <a:pPr lvl="2" algn="just"/>
            <a:endParaRPr lang="en-US" altLang="it-IT" sz="1200" dirty="0"/>
          </a:p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qarkullimit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personave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nuk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lidhet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ngushtesisht</a:t>
            </a:r>
            <a:r>
              <a:rPr lang="en-US" altLang="it-IT" sz="2000" dirty="0" smtClean="0"/>
              <a:t> me </a:t>
            </a:r>
            <a:r>
              <a:rPr lang="en-US" altLang="it-IT" sz="2000" dirty="0" err="1" smtClean="0"/>
              <a:t>krijimin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tregut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perbashket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qellim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BE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punes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45.1 Karta </a:t>
            </a:r>
          </a:p>
          <a:p>
            <a:pPr algn="just"/>
            <a:r>
              <a:rPr lang="en-US" altLang="it-IT" sz="2000" dirty="0" err="1" smtClean="0"/>
              <a:t>Jurispridenca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GjD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percakton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levizjen</a:t>
            </a:r>
            <a:r>
              <a:rPr lang="en-US" altLang="it-IT" sz="2000" dirty="0" smtClean="0"/>
              <a:t> e lire </a:t>
            </a:r>
            <a:r>
              <a:rPr lang="en-US" altLang="it-IT" sz="2000" dirty="0" err="1" smtClean="0"/>
              <a:t>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themelore</a:t>
            </a:r>
            <a:r>
              <a:rPr lang="en-US" altLang="it-IT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Perjashtimet nga liria e levizjes se personave 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Perjashtimet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arsye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rendit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shendetit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Aktet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zbatuese</a:t>
            </a:r>
            <a:endParaRPr lang="en-US" altLang="it-IT" sz="1600" dirty="0" smtClean="0"/>
          </a:p>
          <a:p>
            <a:pPr lvl="2" algn="just"/>
            <a:r>
              <a:rPr lang="en-US" altLang="it-IT" sz="1050" dirty="0" smtClean="0"/>
              <a:t>Dir. 64/221/KEE </a:t>
            </a:r>
          </a:p>
          <a:p>
            <a:pPr lvl="2" algn="just"/>
            <a:r>
              <a:rPr lang="en-US" altLang="it-IT" sz="1050" dirty="0" smtClean="0"/>
              <a:t>Sot </a:t>
            </a:r>
            <a:r>
              <a:rPr lang="en-US" altLang="it-IT" sz="1050" dirty="0" err="1" smtClean="0"/>
              <a:t>nenet</a:t>
            </a:r>
            <a:r>
              <a:rPr lang="en-US" altLang="it-IT" sz="1050" dirty="0" smtClean="0"/>
              <a:t> 27-33 Dir. 2004/38/KE</a:t>
            </a:r>
          </a:p>
          <a:p>
            <a:pPr lvl="1" algn="just"/>
            <a:r>
              <a:rPr lang="en-US" altLang="it-IT" sz="1600" dirty="0" err="1" smtClean="0"/>
              <a:t>Ky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lloj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perashtimi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kryhet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arsye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qellime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27.1 Dir.)</a:t>
            </a:r>
          </a:p>
          <a:p>
            <a:pPr algn="just"/>
            <a:r>
              <a:rPr lang="en-US" altLang="it-IT" sz="2000" dirty="0" err="1" smtClean="0"/>
              <a:t>Kushtet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lejim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perjashtimeve</a:t>
            </a:r>
            <a:endParaRPr lang="en-US" altLang="it-IT" sz="2000" dirty="0" smtClean="0"/>
          </a:p>
          <a:p>
            <a:pPr lvl="1" algn="just"/>
            <a:r>
              <a:rPr lang="en-US" altLang="it-IT" sz="1450" dirty="0" err="1" smtClean="0"/>
              <a:t>Parimi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i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proporcionalitetit</a:t>
            </a:r>
            <a:r>
              <a:rPr lang="en-US" altLang="it-IT" sz="1450" dirty="0" smtClean="0"/>
              <a:t> </a:t>
            </a:r>
          </a:p>
          <a:p>
            <a:pPr lvl="2" algn="just"/>
            <a:r>
              <a:rPr lang="en-US" altLang="it-IT" sz="1050" dirty="0" smtClean="0"/>
              <a:t>C-331/16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C-366/16 K.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F. </a:t>
            </a:r>
            <a:r>
              <a:rPr lang="en-US" altLang="it-IT" sz="1050" dirty="0" err="1" smtClean="0"/>
              <a:t>pika</a:t>
            </a:r>
            <a:r>
              <a:rPr lang="en-US" altLang="it-IT" sz="1050" dirty="0" smtClean="0"/>
              <a:t> 62</a:t>
            </a:r>
          </a:p>
          <a:p>
            <a:pPr lvl="2" algn="just"/>
            <a:r>
              <a:rPr lang="en-US" altLang="it-IT" sz="1050" dirty="0" smtClean="0"/>
              <a:t>Ne </a:t>
            </a:r>
            <a:r>
              <a:rPr lang="en-US" altLang="it-IT" sz="1050" dirty="0" err="1" smtClean="0"/>
              <a:t>lidhje</a:t>
            </a:r>
            <a:r>
              <a:rPr lang="en-US" altLang="it-IT" sz="1050" dirty="0" smtClean="0"/>
              <a:t> me </a:t>
            </a:r>
            <a:r>
              <a:rPr lang="en-US" altLang="it-IT" sz="1050" dirty="0" err="1" smtClean="0"/>
              <a:t>llojin</a:t>
            </a:r>
            <a:r>
              <a:rPr lang="en-US" altLang="it-IT" sz="1050" dirty="0" smtClean="0"/>
              <a:t> e mases se </a:t>
            </a:r>
            <a:r>
              <a:rPr lang="en-US" altLang="it-IT" sz="1050" dirty="0" err="1" smtClean="0"/>
              <a:t>marre</a:t>
            </a:r>
            <a:endParaRPr lang="en-US" altLang="it-IT" sz="1050" dirty="0" smtClean="0"/>
          </a:p>
          <a:p>
            <a:pPr lvl="3" algn="just"/>
            <a:r>
              <a:rPr lang="en-US" altLang="it-IT" sz="650" dirty="0" smtClean="0"/>
              <a:t>C-348/96 </a:t>
            </a:r>
            <a:r>
              <a:rPr lang="en-US" altLang="it-IT" sz="650" dirty="0" err="1" smtClean="0"/>
              <a:t>Calfa</a:t>
            </a:r>
            <a:r>
              <a:rPr lang="en-US" altLang="it-IT" sz="650" dirty="0" smtClean="0"/>
              <a:t> ne </a:t>
            </a:r>
            <a:r>
              <a:rPr lang="en-US" altLang="it-IT" sz="650" dirty="0" err="1" smtClean="0"/>
              <a:t>lidhje</a:t>
            </a:r>
            <a:r>
              <a:rPr lang="en-US" altLang="it-IT" sz="650" dirty="0" smtClean="0"/>
              <a:t> me </a:t>
            </a:r>
            <a:r>
              <a:rPr lang="en-US" altLang="it-IT" sz="650" dirty="0" err="1" smtClean="0"/>
              <a:t>jetegjatesine</a:t>
            </a:r>
            <a:r>
              <a:rPr lang="en-US" altLang="it-IT" sz="650" dirty="0" smtClean="0"/>
              <a:t> e mases se </a:t>
            </a:r>
            <a:r>
              <a:rPr lang="en-US" altLang="it-IT" sz="650" dirty="0" err="1" smtClean="0"/>
              <a:t>debimit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te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marre</a:t>
            </a:r>
            <a:r>
              <a:rPr lang="en-US" altLang="it-IT" sz="650" dirty="0" smtClean="0"/>
              <a:t> – sot </a:t>
            </a:r>
            <a:r>
              <a:rPr lang="en-US" altLang="it-IT" sz="650" dirty="0" err="1" smtClean="0"/>
              <a:t>rreg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nga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Direktiva</a:t>
            </a:r>
            <a:r>
              <a:rPr lang="en-US" altLang="it-IT" sz="650" dirty="0" smtClean="0"/>
              <a:t> 2004/36/KE </a:t>
            </a:r>
            <a:r>
              <a:rPr lang="en-US" altLang="it-IT" sz="650" dirty="0" err="1" smtClean="0"/>
              <a:t>neni</a:t>
            </a:r>
            <a:r>
              <a:rPr lang="en-US" altLang="it-IT" sz="650" dirty="0" smtClean="0"/>
              <a:t> 32</a:t>
            </a:r>
          </a:p>
          <a:p>
            <a:pPr lvl="2" algn="just"/>
            <a:r>
              <a:rPr lang="en-US" altLang="it-IT" sz="1050" dirty="0" smtClean="0"/>
              <a:t>Ne </a:t>
            </a:r>
            <a:r>
              <a:rPr lang="en-US" altLang="it-IT" sz="1050" dirty="0" err="1" smtClean="0"/>
              <a:t>lidhje</a:t>
            </a:r>
            <a:r>
              <a:rPr lang="en-US" altLang="it-IT" sz="1050" dirty="0" smtClean="0"/>
              <a:t> me </a:t>
            </a:r>
            <a:r>
              <a:rPr lang="en-US" altLang="it-IT" sz="1050" dirty="0" err="1" smtClean="0"/>
              <a:t>graden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integrimit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personit</a:t>
            </a:r>
            <a:r>
              <a:rPr lang="en-US" altLang="it-IT" sz="1050" dirty="0" smtClean="0"/>
              <a:t> ne </a:t>
            </a:r>
            <a:r>
              <a:rPr lang="en-US" altLang="it-IT" sz="1050" dirty="0" err="1" smtClean="0"/>
              <a:t>Shtetin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antar</a:t>
            </a:r>
            <a:endParaRPr lang="en-US" altLang="it-IT" sz="1050" dirty="0"/>
          </a:p>
          <a:p>
            <a:pPr lvl="3" algn="just"/>
            <a:r>
              <a:rPr lang="en-US" altLang="it-IT" sz="650" dirty="0" err="1" smtClean="0"/>
              <a:t>Duhen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vleresuar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rendesia</a:t>
            </a:r>
            <a:r>
              <a:rPr lang="en-US" altLang="it-IT" sz="650" dirty="0" smtClean="0"/>
              <a:t> e </a:t>
            </a:r>
            <a:r>
              <a:rPr lang="en-US" altLang="it-IT" sz="650" dirty="0" err="1" smtClean="0"/>
              <a:t>arsyeve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te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redinti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publik</a:t>
            </a:r>
            <a:r>
              <a:rPr lang="en-US" altLang="it-IT" sz="650" dirty="0" smtClean="0"/>
              <a:t> ne </a:t>
            </a:r>
            <a:r>
              <a:rPr lang="en-US" altLang="it-IT" sz="650" dirty="0" err="1" smtClean="0"/>
              <a:t>balancim</a:t>
            </a:r>
            <a:r>
              <a:rPr lang="en-US" altLang="it-IT" sz="650" dirty="0" smtClean="0"/>
              <a:t> me </a:t>
            </a:r>
            <a:r>
              <a:rPr lang="en-US" altLang="it-IT" sz="650" dirty="0" err="1" smtClean="0"/>
              <a:t>integrimin</a:t>
            </a:r>
            <a:r>
              <a:rPr lang="en-US" altLang="it-IT" sz="650" dirty="0" smtClean="0"/>
              <a:t> e </a:t>
            </a:r>
            <a:r>
              <a:rPr lang="en-US" altLang="it-IT" sz="650" dirty="0" err="1" smtClean="0"/>
              <a:t>personit</a:t>
            </a:r>
            <a:r>
              <a:rPr lang="en-US" altLang="it-IT" sz="650" dirty="0" smtClean="0"/>
              <a:t> ne </a:t>
            </a:r>
            <a:r>
              <a:rPr lang="en-US" altLang="it-IT" sz="650" dirty="0" err="1" smtClean="0"/>
              <a:t>Shtetin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antar</a:t>
            </a:r>
            <a:r>
              <a:rPr lang="en-US" altLang="it-IT" sz="650" dirty="0" smtClean="0"/>
              <a:t> ne </a:t>
            </a:r>
            <a:r>
              <a:rPr lang="en-US" altLang="it-IT" sz="650" dirty="0" err="1" smtClean="0"/>
              <a:t>fjale</a:t>
            </a:r>
            <a:r>
              <a:rPr lang="en-US" altLang="it-IT" sz="650" dirty="0" smtClean="0"/>
              <a:t> (</a:t>
            </a:r>
            <a:r>
              <a:rPr lang="en-US" altLang="it-IT" sz="650" dirty="0" err="1" smtClean="0"/>
              <a:t>neni</a:t>
            </a:r>
            <a:r>
              <a:rPr lang="en-US" altLang="it-IT" sz="650" dirty="0" smtClean="0"/>
              <a:t> 28 Dir.)</a:t>
            </a:r>
          </a:p>
          <a:p>
            <a:pPr lvl="3" algn="just"/>
            <a:r>
              <a:rPr lang="en-US" altLang="it-IT" sz="650" dirty="0" smtClean="0"/>
              <a:t>C-145/09 </a:t>
            </a:r>
            <a:r>
              <a:rPr lang="en-US" altLang="it-IT" sz="650" dirty="0" err="1" smtClean="0"/>
              <a:t>Tsakouridis</a:t>
            </a:r>
            <a:endParaRPr lang="en-US" altLang="it-IT" sz="650" dirty="0" smtClean="0"/>
          </a:p>
          <a:p>
            <a:pPr lvl="3" algn="just"/>
            <a:r>
              <a:rPr lang="en-US" altLang="it-IT" sz="650" dirty="0" smtClean="0"/>
              <a:t>C-316/16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C-424/16 B.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Vomero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pika</a:t>
            </a:r>
            <a:r>
              <a:rPr lang="en-US" altLang="it-IT" sz="650" dirty="0" smtClean="0"/>
              <a:t> 61 71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72</a:t>
            </a:r>
          </a:p>
          <a:p>
            <a:pPr lvl="3" algn="just"/>
            <a:r>
              <a:rPr lang="en-US" altLang="it-IT" sz="650" dirty="0"/>
              <a:t>C-482 </a:t>
            </a:r>
            <a:r>
              <a:rPr lang="en-US" altLang="it-IT" sz="650" dirty="0" err="1"/>
              <a:t>dhe</a:t>
            </a:r>
            <a:r>
              <a:rPr lang="en-US" altLang="it-IT" sz="650" dirty="0"/>
              <a:t> C-481/01 </a:t>
            </a:r>
            <a:r>
              <a:rPr lang="en-US" altLang="it-IT" sz="650" dirty="0" err="1"/>
              <a:t>Orfanopulos</a:t>
            </a:r>
            <a:r>
              <a:rPr lang="en-US" altLang="it-IT" sz="650" dirty="0"/>
              <a:t> </a:t>
            </a:r>
            <a:r>
              <a:rPr lang="en-US" altLang="it-IT" sz="650" dirty="0" smtClean="0"/>
              <a:t> </a:t>
            </a:r>
            <a:r>
              <a:rPr lang="en-US" altLang="it-IT" sz="650" dirty="0" err="1" smtClean="0"/>
              <a:t>pikat</a:t>
            </a:r>
            <a:r>
              <a:rPr lang="en-US" altLang="it-IT" sz="650" dirty="0" smtClean="0"/>
              <a:t> 95, 98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99</a:t>
            </a:r>
          </a:p>
          <a:p>
            <a:pPr lvl="2" algn="just"/>
            <a:r>
              <a:rPr lang="en-US" altLang="it-IT" sz="1050" dirty="0" err="1" smtClean="0"/>
              <a:t>Asnje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kusht</a:t>
            </a:r>
            <a:r>
              <a:rPr lang="en-US" altLang="it-IT" sz="1050" dirty="0" smtClean="0"/>
              <a:t> personal </a:t>
            </a:r>
            <a:r>
              <a:rPr lang="en-US" altLang="it-IT" sz="1050" dirty="0" err="1" smtClean="0"/>
              <a:t>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rastit</a:t>
            </a:r>
            <a:r>
              <a:rPr lang="en-US" altLang="it-IT" sz="1050" dirty="0" smtClean="0"/>
              <a:t> ne </a:t>
            </a:r>
            <a:r>
              <a:rPr lang="en-US" altLang="it-IT" sz="1050" dirty="0" err="1" smtClean="0"/>
              <a:t>shqyrtim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nuk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eaktivizon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automatikisht</a:t>
            </a:r>
            <a:r>
              <a:rPr lang="en-US" altLang="it-IT" sz="1050" dirty="0" smtClean="0"/>
              <a:t> procedure e </a:t>
            </a:r>
            <a:r>
              <a:rPr lang="en-US" altLang="it-IT" sz="1050" dirty="0" err="1" smtClean="0"/>
              <a:t>perjashtimit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nga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liria</a:t>
            </a:r>
            <a:r>
              <a:rPr lang="en-US" altLang="it-IT" sz="1050" dirty="0" smtClean="0"/>
              <a:t> e </a:t>
            </a:r>
            <a:r>
              <a:rPr lang="en-US" altLang="it-IT" sz="1050" dirty="0" err="1" smtClean="0"/>
              <a:t>levizjes</a:t>
            </a:r>
            <a:r>
              <a:rPr lang="en-US" altLang="it-IT" sz="1050" dirty="0" smtClean="0"/>
              <a:t> per </a:t>
            </a:r>
            <a:r>
              <a:rPr lang="en-US" altLang="it-IT" sz="1050" dirty="0" err="1" smtClean="0"/>
              <a:t>arsye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rendi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publik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sigurie</a:t>
            </a:r>
            <a:endParaRPr lang="en-US" altLang="it-IT" sz="1050" dirty="0" smtClean="0"/>
          </a:p>
          <a:p>
            <a:pPr lvl="3" algn="just"/>
            <a:r>
              <a:rPr lang="en-US" altLang="it-IT" sz="650" dirty="0" smtClean="0"/>
              <a:t>C-331/16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C-336/16 K. F.  </a:t>
            </a:r>
            <a:r>
              <a:rPr lang="en-US" altLang="it-IT" sz="650" dirty="0" err="1" smtClean="0"/>
              <a:t>Pikat</a:t>
            </a:r>
            <a:r>
              <a:rPr lang="en-US" altLang="it-IT" sz="650" dirty="0" smtClean="0"/>
              <a:t> 46, 51 </a:t>
            </a:r>
            <a:r>
              <a:rPr lang="en-US" altLang="it-IT" sz="650" dirty="0" err="1" smtClean="0"/>
              <a:t>dhe</a:t>
            </a:r>
            <a:r>
              <a:rPr lang="en-US" altLang="it-IT" sz="650" dirty="0" smtClean="0"/>
              <a:t> 54</a:t>
            </a:r>
            <a:endParaRPr lang="en-US" altLang="it-IT" sz="650" dirty="0"/>
          </a:p>
          <a:p>
            <a:pPr lvl="3" algn="just"/>
            <a:endParaRPr lang="en-US" altLang="it-IT" sz="650" dirty="0" smtClean="0"/>
          </a:p>
          <a:p>
            <a:pPr lvl="1" algn="just"/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merren</a:t>
            </a:r>
            <a:r>
              <a:rPr lang="en-US" altLang="it-IT" sz="1450" dirty="0" smtClean="0"/>
              <a:t> duke </a:t>
            </a:r>
            <a:r>
              <a:rPr lang="en-US" altLang="it-IT" sz="1450" dirty="0" err="1" smtClean="0"/>
              <a:t>patur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parasysh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sjelljen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personale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personit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ndaj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te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cilit</a:t>
            </a:r>
            <a:r>
              <a:rPr lang="en-US" altLang="it-IT" sz="1450" dirty="0" smtClean="0"/>
              <a:t> </a:t>
            </a:r>
            <a:r>
              <a:rPr lang="en-US" altLang="it-IT" sz="1450" dirty="0" err="1" smtClean="0"/>
              <a:t>merret</a:t>
            </a:r>
            <a:r>
              <a:rPr lang="en-US" altLang="it-IT" sz="1450" dirty="0" smtClean="0"/>
              <a:t> masa</a:t>
            </a:r>
          </a:p>
          <a:p>
            <a:pPr lvl="2" algn="just"/>
            <a:r>
              <a:rPr lang="en-US" altLang="it-IT" sz="1200" dirty="0" err="1" smtClean="0"/>
              <a:t>Kushtet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personale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paraqesin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rrezik</a:t>
            </a:r>
            <a:r>
              <a:rPr lang="en-US" altLang="it-IT" sz="1200" dirty="0" smtClean="0"/>
              <a:t> real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rende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mund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bjere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ndesh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interes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thelbesor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komunitetit</a:t>
            </a:r>
            <a:endParaRPr lang="en-US" altLang="it-IT" sz="1200" dirty="0"/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67/74 </a:t>
            </a:r>
            <a:r>
              <a:rPr lang="en-US" altLang="it-IT" sz="1200" dirty="0" err="1" smtClean="0"/>
              <a:t>Bonsignore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30/77 </a:t>
            </a:r>
            <a:r>
              <a:rPr lang="en-US" altLang="it-IT" sz="1200" dirty="0" err="1" smtClean="0"/>
              <a:t>Bouchereau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smtClean="0"/>
              <a:t>C-33/07 </a:t>
            </a:r>
            <a:r>
              <a:rPr lang="en-US" altLang="it-IT" sz="1200" dirty="0" err="1" smtClean="0"/>
              <a:t>Jipa</a:t>
            </a:r>
            <a:endParaRPr lang="en-US" altLang="it-IT" sz="1200" dirty="0"/>
          </a:p>
          <a:p>
            <a:pPr lvl="2" algn="just"/>
            <a:r>
              <a:rPr lang="en-US" altLang="it-IT" sz="1200" dirty="0" smtClean="0"/>
              <a:t>C-673/16 </a:t>
            </a:r>
            <a:r>
              <a:rPr lang="en-US" altLang="it-IT" sz="1200" dirty="0" err="1" smtClean="0"/>
              <a:t>Coman</a:t>
            </a:r>
            <a:endParaRPr lang="en-US" altLang="it-IT" sz="12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raport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parimin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mosdiskriminimit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Duhen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mbajtur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parasysh</a:t>
            </a:r>
            <a:endParaRPr lang="en-US" altLang="it-IT" sz="1200" dirty="0" smtClean="0"/>
          </a:p>
          <a:p>
            <a:pPr lvl="1" algn="just"/>
            <a:endParaRPr lang="en-US" altLang="it-IT" sz="1500" dirty="0" smtClean="0"/>
          </a:p>
        </p:txBody>
      </p:sp>
    </p:spTree>
    <p:extLst>
      <p:ext uri="{BB962C8B-B14F-4D97-AF65-F5344CB8AC3E}">
        <p14:creationId xmlns:p14="http://schemas.microsoft.com/office/powerpoint/2010/main" val="8880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 </a:t>
            </a:r>
            <a:r>
              <a:rPr lang="it-IT" sz="2800" dirty="0" smtClean="0"/>
              <a:t>Perjashtimet nga liria e levizjes se personave II 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992178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Perjashtimet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arsye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rendit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r>
              <a:rPr lang="en-US" altLang="it-IT" sz="2000" dirty="0" smtClean="0"/>
              <a:t>, </a:t>
            </a:r>
            <a:r>
              <a:rPr lang="en-US" altLang="it-IT" sz="2000" dirty="0" err="1" smtClean="0"/>
              <a:t>sigurise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shendetit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publik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Garancite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procedurale</a:t>
            </a:r>
            <a:r>
              <a:rPr lang="en-US" altLang="it-IT" sz="1600" dirty="0" smtClean="0"/>
              <a:t> ne favor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personit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merret</a:t>
            </a:r>
            <a:r>
              <a:rPr lang="en-US" altLang="it-IT" sz="1600" dirty="0" smtClean="0"/>
              <a:t> masa (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31 Dir.)</a:t>
            </a:r>
          </a:p>
          <a:p>
            <a:pPr lvl="2" algn="just"/>
            <a:r>
              <a:rPr lang="en-US" altLang="it-IT" sz="1100" dirty="0" err="1" smtClean="0"/>
              <a:t>Njoftimi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i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motiveve</a:t>
            </a:r>
            <a:r>
              <a:rPr lang="en-US" altLang="it-IT" sz="1100" dirty="0" smtClean="0"/>
              <a:t> </a:t>
            </a:r>
          </a:p>
          <a:p>
            <a:pPr lvl="2" algn="just"/>
            <a:r>
              <a:rPr lang="en-US" altLang="it-IT" sz="1100" dirty="0" err="1" smtClean="0"/>
              <a:t>Mjetet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ankimimit</a:t>
            </a:r>
            <a:endParaRPr lang="en-US" altLang="it-IT" sz="1100" dirty="0" smtClean="0"/>
          </a:p>
          <a:p>
            <a:pPr lvl="2" algn="just"/>
            <a:r>
              <a:rPr lang="en-US" altLang="it-IT" sz="1100" dirty="0" smtClean="0"/>
              <a:t>Koha </a:t>
            </a:r>
            <a:r>
              <a:rPr lang="en-US" altLang="it-IT" sz="1100" dirty="0" err="1" smtClean="0"/>
              <a:t>minimale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prej</a:t>
            </a:r>
            <a:r>
              <a:rPr lang="en-US" altLang="it-IT" sz="1100" dirty="0" smtClean="0"/>
              <a:t> 1 </a:t>
            </a:r>
            <a:r>
              <a:rPr lang="en-US" altLang="it-IT" sz="1100" dirty="0" err="1" smtClean="0"/>
              <a:t>muaji</a:t>
            </a:r>
            <a:r>
              <a:rPr lang="en-US" altLang="it-IT" sz="1100" dirty="0" smtClean="0"/>
              <a:t> per </a:t>
            </a:r>
            <a:r>
              <a:rPr lang="en-US" altLang="it-IT" sz="1100" dirty="0" err="1" smtClean="0"/>
              <a:t>tu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larguar</a:t>
            </a:r>
            <a:r>
              <a:rPr lang="en-US" altLang="it-IT" sz="1100" dirty="0" smtClean="0"/>
              <a:t> me </a:t>
            </a:r>
            <a:r>
              <a:rPr lang="en-US" altLang="it-IT" sz="1100" dirty="0" err="1" smtClean="0"/>
              <a:t>deshire</a:t>
            </a:r>
            <a:endParaRPr lang="en-US" altLang="it-IT" sz="1100" dirty="0" smtClean="0"/>
          </a:p>
          <a:p>
            <a:pPr lvl="2" algn="just"/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drejten</a:t>
            </a:r>
            <a:r>
              <a:rPr lang="en-US" altLang="it-IT" sz="1100" dirty="0" smtClean="0"/>
              <a:t> per </a:t>
            </a:r>
            <a:r>
              <a:rPr lang="en-US" altLang="it-IT" sz="1100" dirty="0" err="1" smtClean="0"/>
              <a:t>akses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mjetet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juridiksionale</a:t>
            </a:r>
            <a:r>
              <a:rPr lang="en-US" altLang="it-IT" sz="1100" dirty="0" smtClean="0"/>
              <a:t> per </a:t>
            </a:r>
            <a:r>
              <a:rPr lang="en-US" altLang="it-IT" sz="1100" dirty="0" err="1" smtClean="0"/>
              <a:t>kundershtim</a:t>
            </a:r>
            <a:r>
              <a:rPr lang="en-US" altLang="it-IT" sz="1100" dirty="0" smtClean="0"/>
              <a:t> </a:t>
            </a:r>
          </a:p>
          <a:p>
            <a:pPr lvl="1" algn="just"/>
            <a:r>
              <a:rPr lang="en-US" altLang="it-IT" sz="1500" dirty="0" err="1" smtClean="0"/>
              <a:t>Mbetet</a:t>
            </a:r>
            <a:r>
              <a:rPr lang="en-US" altLang="it-IT" sz="1500" dirty="0" smtClean="0"/>
              <a:t> problem </a:t>
            </a:r>
            <a:r>
              <a:rPr lang="en-US" altLang="it-IT" sz="1500" dirty="0" err="1" smtClean="0"/>
              <a:t>rastet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sigurise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kombetare</a:t>
            </a:r>
            <a:r>
              <a:rPr lang="en-US" altLang="it-IT" sz="1500" dirty="0" smtClean="0"/>
              <a:t> </a:t>
            </a:r>
          </a:p>
          <a:p>
            <a:pPr lvl="2" algn="just"/>
            <a:r>
              <a:rPr lang="en-US" altLang="it-IT" sz="1100" dirty="0" smtClean="0"/>
              <a:t>C-300/11 ZZ, </a:t>
            </a:r>
            <a:r>
              <a:rPr lang="en-US" altLang="it-IT" sz="1100" dirty="0" err="1" smtClean="0"/>
              <a:t>pika</a:t>
            </a:r>
            <a:r>
              <a:rPr lang="en-US" altLang="it-IT" sz="1100" dirty="0" smtClean="0"/>
              <a:t> 57</a:t>
            </a:r>
          </a:p>
          <a:p>
            <a:pPr lvl="2" algn="just"/>
            <a:endParaRPr lang="en-US" altLang="it-IT" sz="1100" dirty="0"/>
          </a:p>
          <a:p>
            <a:pPr lvl="2" algn="just"/>
            <a:endParaRPr lang="en-US" altLang="it-IT" sz="1100" dirty="0" smtClean="0"/>
          </a:p>
          <a:p>
            <a:pPr algn="just"/>
            <a:r>
              <a:rPr lang="en-US" altLang="it-IT" sz="1900" dirty="0" err="1" smtClean="0"/>
              <a:t>Perjashtimet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nga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liria</a:t>
            </a:r>
            <a:r>
              <a:rPr lang="en-US" altLang="it-IT" sz="1900" dirty="0" smtClean="0"/>
              <a:t> e </a:t>
            </a:r>
            <a:r>
              <a:rPr lang="en-US" altLang="it-IT" sz="1900" dirty="0" err="1" smtClean="0"/>
              <a:t>levijes</a:t>
            </a:r>
            <a:r>
              <a:rPr lang="en-US" altLang="it-IT" sz="1900" dirty="0" smtClean="0"/>
              <a:t> per </a:t>
            </a:r>
            <a:r>
              <a:rPr lang="en-US" altLang="it-IT" sz="1900" dirty="0" err="1" smtClean="0"/>
              <a:t>pune</a:t>
            </a:r>
            <a:r>
              <a:rPr lang="en-US" altLang="it-IT" sz="1900" dirty="0" smtClean="0"/>
              <a:t> ne </a:t>
            </a:r>
            <a:r>
              <a:rPr lang="en-US" altLang="it-IT" sz="1900" dirty="0" err="1" smtClean="0"/>
              <a:t>administraten</a:t>
            </a:r>
            <a:r>
              <a:rPr lang="en-US" altLang="it-IT" sz="1900" dirty="0" smtClean="0"/>
              <a:t> </a:t>
            </a:r>
            <a:r>
              <a:rPr lang="en-US" altLang="it-IT" sz="1900" dirty="0" err="1" smtClean="0"/>
              <a:t>publike</a:t>
            </a:r>
            <a:endParaRPr lang="en-US" altLang="it-IT" sz="1900" dirty="0" smtClean="0"/>
          </a:p>
          <a:p>
            <a:pPr lvl="1" algn="just"/>
            <a:r>
              <a:rPr lang="en-US" altLang="it-IT" sz="1500" dirty="0" err="1" smtClean="0"/>
              <a:t>Interpretuar</a:t>
            </a:r>
            <a:r>
              <a:rPr lang="en-US" altLang="it-IT" sz="1500" dirty="0" smtClean="0"/>
              <a:t> ne </a:t>
            </a:r>
            <a:r>
              <a:rPr lang="en-US" altLang="it-IT" sz="1500" dirty="0" err="1" smtClean="0"/>
              <a:t>menyre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kufizuese</a:t>
            </a:r>
            <a:endParaRPr lang="en-US" altLang="it-IT" sz="1500" dirty="0" smtClean="0"/>
          </a:p>
          <a:p>
            <a:pPr lvl="2" algn="just"/>
            <a:r>
              <a:rPr lang="en-US" altLang="it-IT" sz="1100" dirty="0" err="1" smtClean="0"/>
              <a:t>Ceshtja</a:t>
            </a:r>
            <a:r>
              <a:rPr lang="en-US" altLang="it-IT" sz="1100" dirty="0" smtClean="0"/>
              <a:t> 149/79 </a:t>
            </a:r>
            <a:r>
              <a:rPr lang="en-US" altLang="it-IT" sz="1100" dirty="0" err="1" smtClean="0"/>
              <a:t>Kom</a:t>
            </a:r>
            <a:r>
              <a:rPr lang="en-US" altLang="it-IT" sz="1100" dirty="0" smtClean="0"/>
              <a:t>. vs. </a:t>
            </a:r>
            <a:r>
              <a:rPr lang="en-US" altLang="it-IT" sz="1100" dirty="0" err="1" smtClean="0"/>
              <a:t>Belgjike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pika</a:t>
            </a:r>
            <a:r>
              <a:rPr lang="en-US" altLang="it-IT" sz="1100" dirty="0" smtClean="0"/>
              <a:t> 10 </a:t>
            </a:r>
          </a:p>
          <a:p>
            <a:pPr lvl="3" algn="just"/>
            <a:r>
              <a:rPr lang="en-US" altLang="it-IT" sz="700" dirty="0" err="1" smtClean="0"/>
              <a:t>Percakton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vetem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ato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detyra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pune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cilat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kanete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bejne</a:t>
            </a:r>
            <a:r>
              <a:rPr lang="en-US" altLang="it-IT" sz="700" dirty="0" smtClean="0"/>
              <a:t> me </a:t>
            </a:r>
            <a:r>
              <a:rPr lang="en-US" altLang="it-IT" sz="700" dirty="0" err="1" smtClean="0"/>
              <a:t>interesin</a:t>
            </a:r>
            <a:r>
              <a:rPr lang="en-US" altLang="it-IT" sz="700" dirty="0" smtClean="0"/>
              <a:t> e </a:t>
            </a:r>
            <a:r>
              <a:rPr lang="en-US" altLang="it-IT" sz="700" dirty="0" err="1" smtClean="0"/>
              <a:t>pergjithshem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shtetit</a:t>
            </a:r>
            <a:r>
              <a:rPr lang="en-US" altLang="it-IT" sz="700" dirty="0" smtClean="0"/>
              <a:t>  </a:t>
            </a:r>
            <a:r>
              <a:rPr lang="en-US" altLang="it-IT" sz="700" dirty="0" err="1" smtClean="0"/>
              <a:t>apo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organizmave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publike</a:t>
            </a:r>
            <a:endParaRPr lang="en-US" altLang="it-IT" sz="700" dirty="0" smtClean="0"/>
          </a:p>
          <a:p>
            <a:pPr lvl="2" algn="just"/>
            <a:r>
              <a:rPr lang="en-US" altLang="it-IT" sz="1100" dirty="0" smtClean="0"/>
              <a:t>Jurisprudence e </a:t>
            </a:r>
            <a:r>
              <a:rPr lang="en-US" altLang="it-IT" sz="1100" dirty="0" err="1" smtClean="0"/>
              <a:t>gjere</a:t>
            </a:r>
            <a:r>
              <a:rPr lang="en-US" altLang="it-IT" sz="1100" dirty="0" smtClean="0"/>
              <a:t> : </a:t>
            </a:r>
            <a:r>
              <a:rPr lang="en-US" altLang="it-IT" sz="1100" dirty="0" err="1" smtClean="0"/>
              <a:t>infermiere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mesues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kerkues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shkencore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sektoret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telekomunikacionit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energjise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gazit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apo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transportit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etj</a:t>
            </a:r>
            <a:r>
              <a:rPr lang="en-US" altLang="it-IT" sz="1100" dirty="0" smtClean="0"/>
              <a:t>.</a:t>
            </a:r>
          </a:p>
          <a:p>
            <a:pPr lvl="1" algn="just"/>
            <a:r>
              <a:rPr lang="en-US" altLang="it-IT" sz="1500" dirty="0" smtClean="0"/>
              <a:t>Ne </a:t>
            </a:r>
            <a:r>
              <a:rPr lang="en-US" altLang="it-IT" sz="1500" dirty="0" err="1" smtClean="0"/>
              <a:t>menyre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kufizuese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edhe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interepetimi</a:t>
            </a:r>
            <a:r>
              <a:rPr lang="en-US" altLang="it-IT" sz="1500" dirty="0" smtClean="0"/>
              <a:t> ne </a:t>
            </a:r>
            <a:r>
              <a:rPr lang="en-US" altLang="it-IT" sz="1500" dirty="0" err="1" smtClean="0"/>
              <a:t>lidhje</a:t>
            </a:r>
            <a:r>
              <a:rPr lang="en-US" altLang="it-IT" sz="1500" dirty="0" smtClean="0"/>
              <a:t> me </a:t>
            </a:r>
            <a:r>
              <a:rPr lang="en-US" altLang="it-IT" sz="1500" dirty="0" err="1" smtClean="0"/>
              <a:t>neni</a:t>
            </a:r>
            <a:r>
              <a:rPr lang="en-US" altLang="it-IT" sz="1500" dirty="0" smtClean="0"/>
              <a:t> 51 ne </a:t>
            </a:r>
            <a:r>
              <a:rPr lang="en-US" altLang="it-IT" sz="1500" dirty="0" err="1" smtClean="0"/>
              <a:t>fushen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drejtes</a:t>
            </a:r>
            <a:r>
              <a:rPr lang="en-US" altLang="it-IT" sz="1500" dirty="0" smtClean="0"/>
              <a:t> se </a:t>
            </a:r>
            <a:r>
              <a:rPr lang="en-US" altLang="it-IT" sz="1500" dirty="0" err="1" smtClean="0"/>
              <a:t>vendosjes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dhe</a:t>
            </a:r>
            <a:r>
              <a:rPr lang="en-US" altLang="it-IT" sz="1500" dirty="0" smtClean="0"/>
              <a:t>, </a:t>
            </a:r>
            <a:r>
              <a:rPr lang="en-US" altLang="it-IT" sz="1500" dirty="0" err="1" smtClean="0"/>
              <a:t>sipas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nenit</a:t>
            </a:r>
            <a:r>
              <a:rPr lang="en-US" altLang="it-IT" sz="1500" dirty="0" smtClean="0"/>
              <a:t> 62, </a:t>
            </a:r>
            <a:r>
              <a:rPr lang="en-US" altLang="it-IT" sz="1500" dirty="0" err="1" smtClean="0"/>
              <a:t>edhe</a:t>
            </a:r>
            <a:r>
              <a:rPr lang="en-US" altLang="it-IT" sz="1500" dirty="0" smtClean="0"/>
              <a:t> ne </a:t>
            </a:r>
            <a:r>
              <a:rPr lang="en-US" altLang="it-IT" sz="1500" dirty="0" err="1" smtClean="0"/>
              <a:t>fushen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ofrimit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sherbimeve</a:t>
            </a:r>
            <a:endParaRPr lang="en-US" altLang="it-IT" sz="1500" dirty="0" smtClean="0"/>
          </a:p>
          <a:p>
            <a:pPr lvl="2" algn="just"/>
            <a:r>
              <a:rPr lang="en-US" altLang="it-IT" sz="1100" dirty="0" err="1" smtClean="0"/>
              <a:t>Vetem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rastet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kur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keto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sherbime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kerkojne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marrjen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pjese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direkte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nje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ushtrim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kompetencave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publike</a:t>
            </a:r>
            <a:r>
              <a:rPr lang="en-US" altLang="it-IT" sz="1100" dirty="0" smtClean="0"/>
              <a:t> </a:t>
            </a:r>
          </a:p>
          <a:p>
            <a:pPr lvl="3" algn="just"/>
            <a:r>
              <a:rPr lang="en-US" altLang="it-IT" sz="700" dirty="0" err="1" smtClean="0"/>
              <a:t>Ceshtja</a:t>
            </a:r>
            <a:r>
              <a:rPr lang="en-US" altLang="it-IT" sz="700" dirty="0" smtClean="0"/>
              <a:t> 2/74 </a:t>
            </a:r>
            <a:r>
              <a:rPr lang="en-US" altLang="it-IT" sz="700" dirty="0" err="1" smtClean="0"/>
              <a:t>Reynes</a:t>
            </a:r>
            <a:r>
              <a:rPr lang="en-US" altLang="it-IT" sz="700" dirty="0" smtClean="0"/>
              <a:t> </a:t>
            </a:r>
          </a:p>
          <a:p>
            <a:pPr lvl="3" algn="just"/>
            <a:r>
              <a:rPr lang="en-US" altLang="it-IT" sz="700" dirty="0" err="1" smtClean="0"/>
              <a:t>Ceshtja</a:t>
            </a:r>
            <a:r>
              <a:rPr lang="en-US" altLang="it-IT" sz="700" dirty="0" smtClean="0"/>
              <a:t> 147.86 </a:t>
            </a:r>
            <a:r>
              <a:rPr lang="en-US" altLang="it-IT" sz="700" dirty="0" err="1" smtClean="0"/>
              <a:t>Kom</a:t>
            </a:r>
            <a:r>
              <a:rPr lang="en-US" altLang="it-IT" sz="700" dirty="0" smtClean="0"/>
              <a:t>. vs. </a:t>
            </a:r>
            <a:r>
              <a:rPr lang="en-US" altLang="it-IT" sz="700" dirty="0" err="1" smtClean="0"/>
              <a:t>Greqi</a:t>
            </a:r>
            <a:endParaRPr lang="en-US" altLang="it-IT" sz="700" dirty="0" smtClean="0"/>
          </a:p>
          <a:p>
            <a:pPr lvl="2" algn="just"/>
            <a:r>
              <a:rPr lang="en-US" altLang="it-IT" sz="1100" dirty="0" err="1" smtClean="0"/>
              <a:t>Jurisprudenca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perjashtuar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raste</a:t>
            </a:r>
            <a:r>
              <a:rPr lang="en-US" altLang="it-IT" sz="1100" dirty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: </a:t>
            </a:r>
            <a:r>
              <a:rPr lang="en-US" altLang="it-IT" sz="1100" dirty="0" err="1" smtClean="0"/>
              <a:t>avokatise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konsulentet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aksidente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rrugore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koncesionin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lojrave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fatit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ndermarrjet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qe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ofrojne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sherbimet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rojes</a:t>
            </a:r>
            <a:r>
              <a:rPr lang="en-US" altLang="it-IT" sz="1100" dirty="0" smtClean="0"/>
              <a:t> private, </a:t>
            </a:r>
            <a:r>
              <a:rPr lang="en-US" altLang="it-IT" sz="1100" dirty="0" err="1" smtClean="0"/>
              <a:t>perkthyesve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gjykata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notereve</a:t>
            </a:r>
            <a:r>
              <a:rPr lang="en-US" altLang="it-IT" sz="1100" dirty="0" smtClean="0"/>
              <a:t>, </a:t>
            </a:r>
            <a:r>
              <a:rPr lang="en-US" altLang="it-IT" sz="1100" dirty="0" err="1" smtClean="0"/>
              <a:t>etj</a:t>
            </a:r>
            <a:r>
              <a:rPr lang="en-US" altLang="it-IT" sz="1100" dirty="0" smtClean="0"/>
              <a:t>. </a:t>
            </a:r>
          </a:p>
          <a:p>
            <a:pPr lvl="2" algn="just"/>
            <a:r>
              <a:rPr lang="en-US" altLang="it-IT" sz="1100" dirty="0" smtClean="0"/>
              <a:t>Ne </a:t>
            </a:r>
            <a:r>
              <a:rPr lang="en-US" altLang="it-IT" sz="1100" dirty="0" err="1" smtClean="0"/>
              <a:t>sens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kundert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lidhje</a:t>
            </a:r>
            <a:r>
              <a:rPr lang="en-US" altLang="it-IT" sz="1100" dirty="0" smtClean="0"/>
              <a:t> me </a:t>
            </a:r>
            <a:r>
              <a:rPr lang="en-US" altLang="it-IT" sz="1100" dirty="0" err="1" smtClean="0"/>
              <a:t>akreditimin</a:t>
            </a:r>
            <a:r>
              <a:rPr lang="en-US" altLang="it-IT" sz="1100" dirty="0" smtClean="0"/>
              <a:t> e institutive </a:t>
            </a:r>
            <a:r>
              <a:rPr lang="en-US" altLang="it-IT" sz="1100" dirty="0" err="1" smtClean="0"/>
              <a:t>qe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kryejne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vleresimin</a:t>
            </a:r>
            <a:r>
              <a:rPr lang="en-US" altLang="it-IT" sz="1100" dirty="0" smtClean="0"/>
              <a:t> e </a:t>
            </a:r>
            <a:r>
              <a:rPr lang="en-US" altLang="it-IT" sz="1100" dirty="0" err="1" smtClean="0"/>
              <a:t>konformitetit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te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produkteve</a:t>
            </a:r>
            <a:r>
              <a:rPr lang="en-US" altLang="it-IT" sz="1100" dirty="0" smtClean="0"/>
              <a:t> ne </a:t>
            </a:r>
            <a:r>
              <a:rPr lang="en-US" altLang="it-IT" sz="1100" dirty="0" err="1" smtClean="0"/>
              <a:t>qarkullim</a:t>
            </a:r>
            <a:r>
              <a:rPr lang="en-US" altLang="it-IT" sz="1100" dirty="0" smtClean="0"/>
              <a:t> </a:t>
            </a:r>
          </a:p>
          <a:p>
            <a:pPr lvl="3" algn="just"/>
            <a:r>
              <a:rPr lang="en-US" altLang="it-IT" sz="700" dirty="0" smtClean="0"/>
              <a:t>C-142/20 </a:t>
            </a:r>
            <a:r>
              <a:rPr lang="en-US" altLang="it-IT" sz="700" dirty="0" err="1" smtClean="0"/>
              <a:t>Analisi</a:t>
            </a:r>
            <a:r>
              <a:rPr lang="en-US" altLang="it-IT" sz="700" dirty="0" smtClean="0"/>
              <a:t> G. </a:t>
            </a:r>
            <a:r>
              <a:rPr lang="en-US" altLang="it-IT" sz="700" dirty="0" err="1" smtClean="0"/>
              <a:t>Caracciolo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pika</a:t>
            </a:r>
            <a:r>
              <a:rPr lang="en-US" altLang="it-IT" sz="700" dirty="0" smtClean="0"/>
              <a:t> 37, 48-53</a:t>
            </a:r>
          </a:p>
          <a:p>
            <a:pPr lvl="3" algn="just"/>
            <a:r>
              <a:rPr lang="en-US" altLang="it-IT" sz="700" dirty="0" err="1" smtClean="0"/>
              <a:t>Ushtrim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i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kompetencave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ngushtesisht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publike</a:t>
            </a:r>
            <a:r>
              <a:rPr lang="en-US" altLang="it-IT" sz="700" dirty="0" smtClean="0"/>
              <a:t>  </a:t>
            </a:r>
            <a:r>
              <a:rPr lang="en-US" altLang="it-IT" sz="700" dirty="0" err="1" smtClean="0"/>
              <a:t>dhe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nuk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lejohet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liria</a:t>
            </a:r>
            <a:r>
              <a:rPr lang="en-US" altLang="it-IT" sz="700" dirty="0" smtClean="0"/>
              <a:t> e </a:t>
            </a:r>
            <a:r>
              <a:rPr lang="en-US" altLang="it-IT" sz="700" dirty="0" err="1" smtClean="0"/>
              <a:t>vendosjes</a:t>
            </a:r>
            <a:r>
              <a:rPr lang="en-US" altLang="it-IT" sz="700" dirty="0" smtClean="0"/>
              <a:t> </a:t>
            </a:r>
          </a:p>
          <a:p>
            <a:pPr lvl="1" algn="just"/>
            <a:endParaRPr lang="en-US" altLang="it-IT" sz="1500" dirty="0" smtClean="0"/>
          </a:p>
          <a:p>
            <a:pPr lvl="1" algn="just"/>
            <a:endParaRPr lang="en-US" altLang="it-IT" sz="1500" dirty="0" smtClean="0"/>
          </a:p>
          <a:p>
            <a:pPr lvl="2" algn="just"/>
            <a:endParaRPr lang="en-US" altLang="it-IT" sz="1100" dirty="0" smtClean="0"/>
          </a:p>
        </p:txBody>
      </p:sp>
    </p:spTree>
    <p:extLst>
      <p:ext uri="{BB962C8B-B14F-4D97-AF65-F5344CB8AC3E}">
        <p14:creationId xmlns:p14="http://schemas.microsoft.com/office/powerpoint/2010/main" val="8710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(VII)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sz="2400" dirty="0" err="1" smtClean="0">
                <a:solidFill>
                  <a:srgbClr val="2F2B20"/>
                </a:solidFill>
              </a:rPr>
              <a:t>Levizja</a:t>
            </a:r>
            <a:r>
              <a:rPr lang="en-US" sz="2400" dirty="0" smtClean="0">
                <a:solidFill>
                  <a:srgbClr val="2F2B20"/>
                </a:solidFill>
              </a:rPr>
              <a:t> e lire e </a:t>
            </a:r>
            <a:r>
              <a:rPr lang="en-US" sz="2400" dirty="0" err="1" smtClean="0">
                <a:solidFill>
                  <a:srgbClr val="2F2B20"/>
                </a:solidFill>
              </a:rPr>
              <a:t>personave</a:t>
            </a:r>
            <a:endParaRPr lang="en-US" sz="2400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Liria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ofrimit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sherbimeve</a:t>
            </a:r>
            <a:r>
              <a:rPr lang="en-US" dirty="0" smtClean="0">
                <a:solidFill>
                  <a:srgbClr val="2F2B20"/>
                </a:solidFill>
              </a:rPr>
              <a:t>; E </a:t>
            </a:r>
            <a:r>
              <a:rPr lang="en-US" dirty="0" err="1" smtClean="0">
                <a:solidFill>
                  <a:srgbClr val="2F2B20"/>
                </a:solidFill>
              </a:rPr>
              <a:t>drejta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vendosjes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23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Kuadri normativ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TFBE </a:t>
            </a:r>
            <a:r>
              <a:rPr lang="en-US" altLang="it-IT" sz="2000" dirty="0" err="1" smtClean="0"/>
              <a:t>percakton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parime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pergjithshme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aktualizimin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lirise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/>
              <a:t>Nenet</a:t>
            </a:r>
            <a:r>
              <a:rPr lang="en-US" altLang="it-IT" sz="1600" dirty="0"/>
              <a:t> 45-48 ne </a:t>
            </a:r>
            <a:r>
              <a:rPr lang="en-US" altLang="it-IT" sz="1600" dirty="0" err="1"/>
              <a:t>lidhje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levizjen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punetoreve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Nenet</a:t>
            </a:r>
            <a:r>
              <a:rPr lang="en-US" altLang="it-IT" sz="1600" dirty="0"/>
              <a:t> 49-55 me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vendosjes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Nenet</a:t>
            </a:r>
            <a:r>
              <a:rPr lang="en-US" altLang="it-IT" sz="1600" dirty="0"/>
              <a:t> 56-62 ne </a:t>
            </a:r>
            <a:r>
              <a:rPr lang="en-US" altLang="it-IT" sz="1600" dirty="0" err="1"/>
              <a:t>lidhje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ofrimin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sherbimeve</a:t>
            </a:r>
            <a:r>
              <a:rPr lang="en-US" altLang="it-IT" sz="1600" dirty="0"/>
              <a:t> 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Ndalimi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diskriminimit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18 </a:t>
            </a:r>
            <a:r>
              <a:rPr lang="en-US" altLang="it-IT" sz="1600" dirty="0" err="1" smtClean="0"/>
              <a:t>ndalon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diskriminimin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baza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kombesie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qytetaret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45.2 per </a:t>
            </a:r>
            <a:r>
              <a:rPr lang="en-US" altLang="it-IT" sz="1600" dirty="0" err="1" smtClean="0"/>
              <a:t>punetoret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49.2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57.2 per </a:t>
            </a:r>
            <a:r>
              <a:rPr lang="en-US" altLang="it-IT" sz="1600" dirty="0" err="1" smtClean="0"/>
              <a:t>sherbimet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Mundesia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vendosjes</a:t>
            </a:r>
            <a:r>
              <a:rPr lang="en-US" altLang="it-IT" sz="2000" dirty="0" smtClean="0"/>
              <a:t> se </a:t>
            </a:r>
          </a:p>
          <a:p>
            <a:pPr lvl="1" algn="just"/>
            <a:r>
              <a:rPr lang="en-US" altLang="it-IT" sz="1600" dirty="0" err="1" smtClean="0"/>
              <a:t>Perjashtimeve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Kufizimeve</a:t>
            </a:r>
            <a:endParaRPr lang="en-US" altLang="it-IT" sz="1600" dirty="0"/>
          </a:p>
          <a:p>
            <a:pPr algn="just"/>
            <a:r>
              <a:rPr lang="en-US" altLang="it-IT" sz="2000" dirty="0" err="1" smtClean="0"/>
              <a:t>Normat</a:t>
            </a:r>
            <a:r>
              <a:rPr lang="en-US" altLang="it-IT" sz="2000" dirty="0" smtClean="0"/>
              <a:t> e TFBE jane me </a:t>
            </a:r>
            <a:r>
              <a:rPr lang="en-US" altLang="it-IT" sz="2000" dirty="0" err="1" smtClean="0"/>
              <a:t>efekt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direkt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kete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fushe</a:t>
            </a:r>
            <a:endParaRPr lang="en-US" altLang="it-IT" sz="2000" dirty="0" smtClean="0"/>
          </a:p>
          <a:p>
            <a:pPr lvl="1" algn="just"/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lirine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Ceshtja</a:t>
            </a:r>
            <a:r>
              <a:rPr lang="en-US" altLang="it-IT" sz="1600" dirty="0" smtClean="0"/>
              <a:t> 2/74 </a:t>
            </a:r>
            <a:r>
              <a:rPr lang="en-US" altLang="it-IT" sz="1600" dirty="0" err="1" smtClean="0"/>
              <a:t>Reyners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shprehet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megjithese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programatike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njehere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implementuar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49 </a:t>
            </a:r>
            <a:r>
              <a:rPr lang="en-US" altLang="it-IT" sz="1600" dirty="0" err="1" smtClean="0"/>
              <a:t>eshte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norme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drejteperdrejte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Shteteve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pikat</a:t>
            </a:r>
            <a:r>
              <a:rPr lang="en-US" altLang="it-IT" sz="1600" dirty="0" smtClean="0"/>
              <a:t> 24-27)</a:t>
            </a:r>
          </a:p>
          <a:p>
            <a:pPr lvl="1" algn="just"/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45 </a:t>
            </a:r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Ceshtja</a:t>
            </a:r>
            <a:r>
              <a:rPr lang="en-US" altLang="it-IT" sz="1600" dirty="0" smtClean="0"/>
              <a:t> 41/74 Van </a:t>
            </a:r>
            <a:r>
              <a:rPr lang="en-US" altLang="it-IT" sz="1600" dirty="0" err="1" smtClean="0"/>
              <a:t>Duyn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Kuadri normativ 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Normat</a:t>
            </a:r>
            <a:r>
              <a:rPr lang="en-US" altLang="it-IT" sz="2000" dirty="0" smtClean="0"/>
              <a:t> e TFBE </a:t>
            </a:r>
            <a:r>
              <a:rPr lang="en-US" altLang="it-IT" sz="2000" dirty="0" err="1" smtClean="0"/>
              <a:t>duhet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interpretohen</a:t>
            </a:r>
            <a:r>
              <a:rPr lang="en-US" altLang="it-IT" sz="2000" dirty="0" smtClean="0"/>
              <a:t> duke </a:t>
            </a:r>
            <a:r>
              <a:rPr lang="en-US" altLang="it-IT" sz="2000" dirty="0" err="1" smtClean="0"/>
              <a:t>respektuar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Drejtat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Themelore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njeriut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Shiko</a:t>
            </a:r>
            <a:r>
              <a:rPr lang="en-US" altLang="it-IT" sz="1600" dirty="0" smtClean="0"/>
              <a:t> C-60/00 Carpenter per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analize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endParaRPr lang="en-US" altLang="it-IT" sz="1600" dirty="0"/>
          </a:p>
          <a:p>
            <a:pPr lvl="2" algn="just"/>
            <a:r>
              <a:rPr lang="en-US" altLang="it-IT" sz="1200" dirty="0" err="1" smtClean="0"/>
              <a:t>Pikat</a:t>
            </a:r>
            <a:r>
              <a:rPr lang="en-US" altLang="it-IT" sz="1200" dirty="0" smtClean="0"/>
              <a:t> 32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44</a:t>
            </a:r>
            <a:endParaRPr lang="en-US" altLang="it-IT" sz="1600" dirty="0" smtClean="0"/>
          </a:p>
          <a:p>
            <a:pPr algn="just"/>
            <a:r>
              <a:rPr lang="en-US" altLang="it-IT" sz="2000" dirty="0" err="1" smtClean="0"/>
              <a:t>Normat</a:t>
            </a:r>
            <a:r>
              <a:rPr lang="en-US" altLang="it-IT" sz="2000" dirty="0" smtClean="0"/>
              <a:t> e TFBE jane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baza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ligjore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nxjerre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dytesore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rregulluar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lirine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personave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18.2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21.1 e 2.</a:t>
            </a:r>
            <a:r>
              <a:rPr lang="en-US" altLang="it-IT" sz="1600" dirty="0" smtClean="0"/>
              <a:t>  per </a:t>
            </a:r>
            <a:r>
              <a:rPr lang="en-US" altLang="it-IT" sz="1600" dirty="0" err="1" smtClean="0"/>
              <a:t>qytetaret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</a:t>
            </a:r>
            <a:r>
              <a:rPr lang="en-US" altLang="it-IT" sz="1600" dirty="0"/>
              <a:t>46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48 per </a:t>
            </a:r>
            <a:r>
              <a:rPr lang="en-US" altLang="it-IT" sz="1600" dirty="0" err="1" smtClean="0"/>
              <a:t>punetoret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50, 51.2, 52.3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53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sherbimet</a:t>
            </a:r>
            <a:endParaRPr lang="en-US" altLang="it-IT" sz="1600" dirty="0"/>
          </a:p>
          <a:p>
            <a:pPr algn="just"/>
            <a:r>
              <a:rPr lang="en-US" altLang="it-IT" sz="2000" dirty="0" err="1" smtClean="0"/>
              <a:t>Prodhimi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legjislativ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meparshem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ishte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ndryshem</a:t>
            </a:r>
            <a:r>
              <a:rPr lang="en-US" altLang="it-IT" sz="2000" dirty="0" smtClean="0"/>
              <a:t>  per </a:t>
            </a:r>
            <a:r>
              <a:rPr lang="en-US" altLang="it-IT" sz="2000" dirty="0" err="1" smtClean="0"/>
              <a:t>lirite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ndryshme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Psh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KEE 1612/68 per </a:t>
            </a:r>
            <a:r>
              <a:rPr lang="en-US" altLang="it-IT" sz="1600" dirty="0" err="1" smtClean="0"/>
              <a:t>lirine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punetoreve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etj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Aktualisht</a:t>
            </a:r>
            <a:r>
              <a:rPr lang="en-US" altLang="it-IT" sz="1600" dirty="0" smtClean="0"/>
              <a:t> Dir. 2004/38/KE</a:t>
            </a:r>
          </a:p>
          <a:p>
            <a:pPr lvl="2" algn="just"/>
            <a:r>
              <a:rPr lang="en-US" altLang="it-IT" sz="1200" dirty="0" err="1" smtClean="0"/>
              <a:t>Flet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qytetare</a:t>
            </a:r>
            <a:r>
              <a:rPr lang="en-US" altLang="it-IT" sz="1200" dirty="0" smtClean="0"/>
              <a:t> BE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jo </a:t>
            </a:r>
            <a:r>
              <a:rPr lang="en-US" altLang="it-IT" sz="1200" dirty="0" err="1" smtClean="0"/>
              <a:t>punetore</a:t>
            </a:r>
            <a:r>
              <a:rPr lang="en-US" altLang="it-IT" sz="1200" dirty="0" smtClean="0"/>
              <a:t>, </a:t>
            </a:r>
            <a:r>
              <a:rPr lang="en-US" altLang="it-IT" sz="1200" dirty="0" err="1" smtClean="0"/>
              <a:t>punetore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autonome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student</a:t>
            </a:r>
          </a:p>
          <a:p>
            <a:pPr lvl="2" algn="just"/>
            <a:r>
              <a:rPr lang="en-US" altLang="it-IT" sz="1200" dirty="0" err="1" smtClean="0"/>
              <a:t>Kodifikon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gjithe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prodhimin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legjislativ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mepershem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jurisprudence e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Bazohet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normat</a:t>
            </a:r>
            <a:r>
              <a:rPr lang="en-US" altLang="it-IT" sz="1200" dirty="0" smtClean="0"/>
              <a:t> 18, 21, 4, 51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59 TFBE </a:t>
            </a:r>
          </a:p>
          <a:p>
            <a:pPr algn="just"/>
            <a:r>
              <a:rPr lang="en-US" altLang="it-IT" sz="2000" dirty="0" err="1" smtClean="0"/>
              <a:t>Mbas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hyrjes</a:t>
            </a:r>
            <a:r>
              <a:rPr lang="en-US" altLang="it-IT" sz="2000" dirty="0" smtClean="0"/>
              <a:t> ne </a:t>
            </a:r>
            <a:r>
              <a:rPr lang="en-US" altLang="it-IT" sz="2000" dirty="0" err="1" smtClean="0"/>
              <a:t>fuqi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qytetarise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europiane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Legjislacioni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behet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patur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parasysh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cdo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kategorive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vecanta</a:t>
            </a:r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426212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Kuadri normativ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Me </a:t>
            </a:r>
            <a:r>
              <a:rPr lang="en-US" altLang="it-IT" sz="2000" dirty="0" err="1" smtClean="0"/>
              <a:t>rendesi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vecante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aktet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ligjore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nxjerra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nga</a:t>
            </a:r>
            <a:r>
              <a:rPr lang="en-US" altLang="it-IT" sz="2000" dirty="0" smtClean="0"/>
              <a:t> BE ne </a:t>
            </a:r>
            <a:r>
              <a:rPr lang="en-US" altLang="it-IT" sz="2000" dirty="0" err="1" smtClean="0"/>
              <a:t>fushen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sigurimeve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shoqerore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sipas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nenit</a:t>
            </a:r>
            <a:r>
              <a:rPr lang="en-US" altLang="it-IT" sz="2000" dirty="0" smtClean="0"/>
              <a:t> 48 TFBE </a:t>
            </a:r>
          </a:p>
          <a:p>
            <a:pPr lvl="1" algn="just"/>
            <a:r>
              <a:rPr lang="en-US" altLang="it-IT" sz="1600" dirty="0" smtClean="0"/>
              <a:t>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periudhat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kontributive</a:t>
            </a:r>
            <a:r>
              <a:rPr lang="en-US" altLang="it-IT" sz="1600" dirty="0" smtClean="0"/>
              <a:t> – </a:t>
            </a:r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qarkullimit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sigurimeve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shoqerore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48 TFBE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se ne </a:t>
            </a:r>
            <a:r>
              <a:rPr lang="en-US" altLang="it-IT" sz="1600" dirty="0" err="1" smtClean="0"/>
              <a:t>Keshill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vendose</a:t>
            </a:r>
            <a:r>
              <a:rPr lang="en-US" altLang="it-IT" sz="1600" dirty="0" smtClean="0"/>
              <a:t> veto</a:t>
            </a:r>
          </a:p>
          <a:p>
            <a:pPr lvl="2" algn="just"/>
            <a:r>
              <a:rPr lang="en-US" altLang="it-IT" sz="1200" dirty="0" err="1" smtClean="0"/>
              <a:t>Pezullohet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procedura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zakonshme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Rreg</a:t>
            </a:r>
            <a:r>
              <a:rPr lang="en-US" altLang="it-IT" sz="1600" dirty="0" smtClean="0"/>
              <a:t>. KE 883/2004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koordinimin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sistemeve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sigurimeve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shoqerore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Parimi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trajtimit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  <a:endParaRPr lang="en-US" altLang="it-IT" sz="1200" dirty="0"/>
          </a:p>
          <a:p>
            <a:pPr algn="just"/>
            <a:endParaRPr lang="en-US" altLang="it-IT" sz="2000" dirty="0" smtClean="0"/>
          </a:p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Brexit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600" dirty="0" err="1" smtClean="0"/>
              <a:t>Humbje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qarkulluar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qendruar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lirisht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Marreveshja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daljen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percakton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periudhe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tranzitore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Me </a:t>
            </a:r>
            <a:r>
              <a:rPr lang="en-US" altLang="it-IT" sz="1600" dirty="0" err="1" smtClean="0"/>
              <a:t>marreveshje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kane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aktualisht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vendodhjen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respective e </a:t>
            </a:r>
            <a:r>
              <a:rPr lang="en-US" altLang="it-IT" sz="1600" dirty="0" err="1" smtClean="0"/>
              <a:t>mbajne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pas </a:t>
            </a:r>
            <a:r>
              <a:rPr lang="en-US" altLang="it-IT" sz="1600" dirty="0" err="1" smtClean="0"/>
              <a:t>periudhes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tranzitore</a:t>
            </a:r>
            <a:endParaRPr lang="en-US" altLang="it-IT" sz="1600" dirty="0" smtClean="0"/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50, 51.2, 52.3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53 per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vendosjes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sherbimet</a:t>
            </a:r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34255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Subjektet perfituese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Qytetaret</a:t>
            </a:r>
            <a:r>
              <a:rPr lang="en-US" altLang="it-IT" sz="2000" dirty="0" smtClean="0"/>
              <a:t> e BE 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20 </a:t>
            </a:r>
            <a:r>
              <a:rPr lang="en-US" altLang="it-IT" sz="2000" dirty="0" err="1" smtClean="0"/>
              <a:t>dhe</a:t>
            </a:r>
            <a:r>
              <a:rPr lang="en-US" altLang="it-IT" sz="2000" dirty="0" smtClean="0"/>
              <a:t> 21 TFBE)</a:t>
            </a:r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analizen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ne C-413/99 </a:t>
            </a:r>
            <a:r>
              <a:rPr lang="en-US" altLang="it-IT" sz="1600" dirty="0" err="1" smtClean="0"/>
              <a:t>Baumbast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81-83</a:t>
            </a:r>
          </a:p>
          <a:p>
            <a:pPr algn="just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per </a:t>
            </a:r>
            <a:r>
              <a:rPr lang="en-US" altLang="it-IT" sz="2000" dirty="0" err="1" smtClean="0"/>
              <a:t>levizur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lirisht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2000" dirty="0" err="1" smtClean="0"/>
              <a:t>Punetoret</a:t>
            </a:r>
            <a:r>
              <a:rPr lang="en-US" altLang="it-IT" sz="2000" dirty="0" smtClean="0"/>
              <a:t>/</a:t>
            </a:r>
            <a:r>
              <a:rPr lang="en-US" altLang="it-IT" sz="2000" dirty="0" err="1" smtClean="0"/>
              <a:t>Punemarresit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Punetoret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autonome</a:t>
            </a:r>
            <a:r>
              <a:rPr lang="en-US" altLang="it-IT" sz="2000" dirty="0" smtClean="0"/>
              <a:t> – </a:t>
            </a:r>
            <a:r>
              <a:rPr lang="en-US" altLang="it-IT" sz="2000" dirty="0" err="1" smtClean="0"/>
              <a:t>qe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ofrojne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sherbime</a:t>
            </a:r>
            <a:endParaRPr lang="en-US" altLang="it-IT" sz="2000" dirty="0" smtClean="0"/>
          </a:p>
          <a:p>
            <a:pPr lvl="2" algn="just"/>
            <a:r>
              <a:rPr lang="en-US" altLang="it-IT" sz="1600" dirty="0" err="1" smtClean="0"/>
              <a:t>Sipas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ato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marrin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sherbimet</a:t>
            </a:r>
            <a:r>
              <a:rPr lang="en-US" altLang="it-IT" sz="1600" dirty="0" smtClean="0"/>
              <a:t> </a:t>
            </a:r>
          </a:p>
          <a:p>
            <a:pPr lvl="3" algn="just"/>
            <a:r>
              <a:rPr lang="en-US" altLang="it-IT" sz="1200" dirty="0" err="1" smtClean="0"/>
              <a:t>Ceshtjet</a:t>
            </a:r>
            <a:r>
              <a:rPr lang="en-US" altLang="it-IT" sz="1200" dirty="0" smtClean="0"/>
              <a:t> 286/82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26/83 </a:t>
            </a:r>
            <a:r>
              <a:rPr lang="en-US" altLang="it-IT" sz="1200" dirty="0" err="1" smtClean="0"/>
              <a:t>Luisi</a:t>
            </a:r>
            <a:endParaRPr lang="en-US" altLang="it-IT" sz="1200" dirty="0" smtClean="0"/>
          </a:p>
          <a:p>
            <a:pPr lvl="3" algn="just"/>
            <a:r>
              <a:rPr lang="en-US" altLang="it-IT" sz="1200" dirty="0" smtClean="0"/>
              <a:t>C-169/08 </a:t>
            </a:r>
            <a:r>
              <a:rPr lang="en-US" altLang="it-IT" sz="1200" dirty="0" err="1" smtClean="0"/>
              <a:t>Keshilli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Ministrave</a:t>
            </a:r>
            <a:r>
              <a:rPr lang="en-US" altLang="it-IT" sz="1200" dirty="0" smtClean="0"/>
              <a:t> Italian </a:t>
            </a:r>
          </a:p>
          <a:p>
            <a:pPr lvl="2" algn="just"/>
            <a:r>
              <a:rPr lang="en-US" altLang="it-IT" sz="2000" dirty="0" err="1" smtClean="0"/>
              <a:t>Vazhdon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perdoret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edhe</a:t>
            </a:r>
            <a:r>
              <a:rPr lang="en-US" altLang="it-IT" sz="2000" dirty="0" smtClean="0"/>
              <a:t> pas </a:t>
            </a:r>
            <a:r>
              <a:rPr lang="en-US" altLang="it-IT" sz="2000" dirty="0" err="1" smtClean="0"/>
              <a:t>qytetarise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pasi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ka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interes</a:t>
            </a:r>
            <a:r>
              <a:rPr lang="en-US" altLang="it-IT" sz="2000" dirty="0" smtClean="0"/>
              <a:t> </a:t>
            </a:r>
          </a:p>
          <a:p>
            <a:pPr lvl="3" algn="just"/>
            <a:r>
              <a:rPr lang="en-US" altLang="it-IT" sz="1600" dirty="0" err="1" smtClean="0"/>
              <a:t>Sidomos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lidhje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per </a:t>
            </a:r>
            <a:r>
              <a:rPr lang="en-US" altLang="it-IT" sz="1600" dirty="0" err="1" smtClean="0"/>
              <a:t>qendrim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vetem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qarkullimin</a:t>
            </a:r>
            <a:r>
              <a:rPr lang="en-US" altLang="it-IT" sz="1600" dirty="0" smtClean="0"/>
              <a:t> e lire</a:t>
            </a:r>
          </a:p>
          <a:p>
            <a:pPr lvl="1" algn="just"/>
            <a:r>
              <a:rPr lang="en-US" altLang="it-IT" sz="2000" dirty="0" err="1" smtClean="0"/>
              <a:t>Qytetaret</a:t>
            </a:r>
            <a:endParaRPr lang="en-US" altLang="it-IT" sz="2000" dirty="0" smtClean="0"/>
          </a:p>
          <a:p>
            <a:pPr lvl="1" algn="just"/>
            <a:r>
              <a:rPr lang="en-US" altLang="it-IT" sz="2000" dirty="0" err="1" smtClean="0"/>
              <a:t>Familjaret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tyre</a:t>
            </a:r>
            <a:r>
              <a:rPr lang="en-US" altLang="it-IT" sz="2000" dirty="0" smtClean="0"/>
              <a:t> </a:t>
            </a:r>
          </a:p>
          <a:p>
            <a:pPr algn="just"/>
            <a:r>
              <a:rPr lang="en-US" altLang="it-IT" sz="2000" dirty="0" err="1" smtClean="0"/>
              <a:t>Punetoret</a:t>
            </a:r>
            <a:r>
              <a:rPr lang="en-US" altLang="it-IT" sz="2000" dirty="0" smtClean="0"/>
              <a:t>/</a:t>
            </a:r>
            <a:r>
              <a:rPr lang="en-US" altLang="it-IT" sz="2000" dirty="0" err="1" smtClean="0"/>
              <a:t>Punemarresit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Llogjika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fillestare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ishte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funksion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tregut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perbashket</a:t>
            </a:r>
            <a:r>
              <a:rPr lang="en-US" altLang="it-IT" sz="1600" dirty="0" smtClean="0"/>
              <a:t> BE – </a:t>
            </a:r>
            <a:r>
              <a:rPr lang="en-US" altLang="it-IT" sz="1600" dirty="0" err="1" smtClean="0"/>
              <a:t>objetiv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ekonomik</a:t>
            </a:r>
            <a:endParaRPr lang="en-US" altLang="it-IT" sz="1600" dirty="0" smtClean="0"/>
          </a:p>
          <a:p>
            <a:pPr lvl="1" algn="just"/>
            <a:r>
              <a:rPr lang="en-US" altLang="it-IT" sz="1600" dirty="0" smtClean="0"/>
              <a:t>Ne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moment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dyte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llogjika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puntorit</a:t>
            </a:r>
            <a:r>
              <a:rPr lang="en-US" altLang="it-IT" sz="1600" dirty="0" smtClean="0"/>
              <a:t>  ne </a:t>
            </a:r>
            <a:r>
              <a:rPr lang="en-US" altLang="it-IT" sz="1600" dirty="0" err="1" smtClean="0"/>
              <a:t>dimensionin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njerezor</a:t>
            </a:r>
            <a:r>
              <a:rPr lang="en-US" altLang="it-IT" sz="1600" dirty="0" smtClean="0"/>
              <a:t> 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9194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Subjektet perfituese II - Punemarresi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33500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Punemarresit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Nocioni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juridik</a:t>
            </a:r>
            <a:r>
              <a:rPr lang="en-US" altLang="it-IT" sz="1600" dirty="0" smtClean="0"/>
              <a:t> jo </a:t>
            </a:r>
            <a:r>
              <a:rPr lang="en-US" altLang="it-IT" sz="1600" dirty="0" err="1" smtClean="0"/>
              <a:t>domosdoshmerisht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njejte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nocionin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vendeve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75/63 Unger </a:t>
            </a:r>
          </a:p>
          <a:p>
            <a:pPr lvl="1" algn="just"/>
            <a:r>
              <a:rPr lang="en-US" altLang="it-IT" sz="1600" dirty="0" err="1" smtClean="0"/>
              <a:t>Ceshtja</a:t>
            </a:r>
            <a:r>
              <a:rPr lang="en-US" altLang="it-IT" sz="1600" dirty="0" smtClean="0"/>
              <a:t> 66/85 Lawrie/Blum </a:t>
            </a:r>
            <a:r>
              <a:rPr lang="en-US" altLang="it-IT" sz="1600" dirty="0" err="1" smtClean="0"/>
              <a:t>pika</a:t>
            </a:r>
            <a:r>
              <a:rPr lang="en-US" altLang="it-IT" sz="1600" dirty="0" smtClean="0"/>
              <a:t> 17</a:t>
            </a:r>
          </a:p>
          <a:p>
            <a:pPr lvl="2" algn="just"/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nenpunesie</a:t>
            </a:r>
            <a:endParaRPr lang="en-US" altLang="it-IT" sz="1200" dirty="0" smtClean="0"/>
          </a:p>
          <a:p>
            <a:pPr lvl="2" algn="just"/>
            <a:r>
              <a:rPr lang="en-US" altLang="it-IT" sz="1200" dirty="0" err="1" smtClean="0"/>
              <a:t>Kohezgjatje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Kunderpagese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shperblim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punen</a:t>
            </a:r>
            <a:endParaRPr lang="en-US" altLang="it-IT" sz="1200" dirty="0" smtClean="0"/>
          </a:p>
          <a:p>
            <a:pPr lvl="1" algn="just"/>
            <a:r>
              <a:rPr lang="en-US" altLang="it-IT" sz="1600" dirty="0" err="1" smtClean="0"/>
              <a:t>Perfshihet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ish-punetori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humb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cilesimin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punemarres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nderpritet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marredheniet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punes</a:t>
            </a:r>
            <a:r>
              <a:rPr lang="en-US" altLang="it-IT" sz="1200" dirty="0" smtClean="0"/>
              <a:t>  </a:t>
            </a:r>
          </a:p>
          <a:p>
            <a:pPr lvl="1" algn="just"/>
            <a:r>
              <a:rPr lang="en-US" altLang="it-IT" sz="1600" dirty="0" err="1" smtClean="0"/>
              <a:t>Perfshihet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punekerkuesi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papune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percatuar</a:t>
            </a:r>
            <a:r>
              <a:rPr lang="en-US" altLang="it-IT" sz="1200" dirty="0" smtClean="0"/>
              <a:t> se e </a:t>
            </a:r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levize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kerkuar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kanevoje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ftese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efektive</a:t>
            </a:r>
            <a:endParaRPr lang="en-US" altLang="it-IT" sz="1200" dirty="0"/>
          </a:p>
          <a:p>
            <a:pPr lvl="2" algn="just"/>
            <a:r>
              <a:rPr lang="en-US" altLang="it-IT" sz="1200" dirty="0" smtClean="0"/>
              <a:t>C-292/89 </a:t>
            </a:r>
            <a:r>
              <a:rPr lang="en-US" altLang="it-IT" sz="1200" dirty="0" err="1" smtClean="0"/>
              <a:t>Antonissen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13</a:t>
            </a:r>
          </a:p>
          <a:p>
            <a:pPr algn="just"/>
            <a:r>
              <a:rPr lang="en-US" altLang="it-IT" sz="2000" dirty="0" err="1" smtClean="0"/>
              <a:t>Punetori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autonom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ofrimit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sherbimeve</a:t>
            </a:r>
            <a:r>
              <a:rPr lang="en-US" altLang="it-IT" sz="1600" dirty="0" smtClean="0"/>
              <a:t> </a:t>
            </a:r>
          </a:p>
          <a:p>
            <a:pPr algn="just"/>
            <a:r>
              <a:rPr lang="en-US" altLang="it-IT" sz="2000" dirty="0" err="1" smtClean="0"/>
              <a:t>Familjaret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punemarresve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derivojne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drejta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punemarresit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nese</a:t>
            </a:r>
            <a:r>
              <a:rPr lang="en-US" altLang="it-IT" sz="1600" dirty="0" smtClean="0"/>
              <a:t> jane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treta</a:t>
            </a:r>
            <a:r>
              <a:rPr lang="en-US" altLang="it-IT" sz="1600" dirty="0" smtClean="0"/>
              <a:t>)</a:t>
            </a:r>
          </a:p>
          <a:p>
            <a:pPr lvl="2" algn="just"/>
            <a:r>
              <a:rPr lang="en-US" altLang="it-IT" sz="1200" dirty="0" err="1" smtClean="0"/>
              <a:t>Mbas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lindjes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drejte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autonome</a:t>
            </a:r>
            <a:r>
              <a:rPr lang="en-US" altLang="it-IT" sz="1200" dirty="0" smtClean="0"/>
              <a:t> pa </a:t>
            </a:r>
            <a:r>
              <a:rPr lang="en-US" altLang="it-IT" sz="1200" dirty="0" err="1" smtClean="0"/>
              <a:t>patur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nevoje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lidhja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punemarresin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2.2. Dir. 2004/38/KE </a:t>
            </a:r>
            <a:r>
              <a:rPr lang="en-US" altLang="it-IT" sz="1600" dirty="0" err="1" smtClean="0"/>
              <a:t>perfshihet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bashkeshorti</a:t>
            </a:r>
            <a:r>
              <a:rPr lang="en-US" altLang="it-IT" sz="1600" dirty="0" smtClean="0"/>
              <a:t>/ja, </a:t>
            </a:r>
            <a:r>
              <a:rPr lang="en-US" altLang="it-IT" sz="1600" dirty="0" err="1" smtClean="0"/>
              <a:t>partneri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bashkimet</a:t>
            </a:r>
            <a:r>
              <a:rPr lang="en-US" altLang="it-IT" sz="1600" dirty="0" smtClean="0"/>
              <a:t>  e </a:t>
            </a:r>
            <a:r>
              <a:rPr lang="en-US" altLang="it-IT" sz="1600" dirty="0" err="1" smtClean="0"/>
              <a:t>regjistruara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femijet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personat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ngarkim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nen</a:t>
            </a:r>
            <a:r>
              <a:rPr lang="en-US" altLang="it-IT" sz="1600" dirty="0" smtClean="0"/>
              <a:t> 21 </a:t>
            </a:r>
            <a:r>
              <a:rPr lang="en-US" altLang="it-IT" sz="1600" dirty="0" err="1" smtClean="0"/>
              <a:t>vjec</a:t>
            </a:r>
            <a:r>
              <a:rPr lang="en-US" altLang="it-IT" sz="1600" dirty="0" smtClean="0"/>
              <a:t>, </a:t>
            </a:r>
            <a:r>
              <a:rPr lang="en-US" altLang="it-IT" sz="1600" dirty="0" err="1" smtClean="0"/>
              <a:t>paraardhesit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ngarkim</a:t>
            </a:r>
            <a:endParaRPr lang="en-US" altLang="it-IT" sz="1600" dirty="0" smtClean="0"/>
          </a:p>
          <a:p>
            <a:pPr lvl="2" algn="just"/>
            <a:r>
              <a:rPr lang="en-US" altLang="it-IT" sz="1200" dirty="0" err="1" smtClean="0"/>
              <a:t>Koncepti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bashkeshortit</a:t>
            </a:r>
            <a:r>
              <a:rPr lang="en-US" altLang="it-IT" sz="1200" dirty="0" smtClean="0"/>
              <a:t> (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shprehet</a:t>
            </a:r>
            <a:r>
              <a:rPr lang="en-US" altLang="it-IT" sz="1200" dirty="0" smtClean="0"/>
              <a:t> C-673/16 </a:t>
            </a:r>
            <a:r>
              <a:rPr lang="en-US" altLang="it-IT" sz="1200" dirty="0" err="1" smtClean="0"/>
              <a:t>Coman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24, 34-35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48-50)</a:t>
            </a:r>
          </a:p>
          <a:p>
            <a:pPr lvl="1" algn="just"/>
            <a:endParaRPr lang="en-US" altLang="it-IT" sz="1600" dirty="0" smtClean="0"/>
          </a:p>
          <a:p>
            <a:pPr lvl="1" algn="just"/>
            <a:endParaRPr lang="en-US" altLang="it-IT" sz="1600" dirty="0" smtClean="0"/>
          </a:p>
          <a:p>
            <a:pPr marL="1371600" lvl="3" indent="0" algn="just">
              <a:buNone/>
            </a:pPr>
            <a:endParaRPr lang="en-US" altLang="it-IT" sz="8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0306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Subjektet perfituese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33500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Kushti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transnacionalitetit</a:t>
            </a:r>
            <a:r>
              <a:rPr lang="en-US" altLang="it-IT" sz="2000" dirty="0"/>
              <a:t> 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merren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parasysh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situatat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brendshme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brend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Jurisprudence e </a:t>
            </a:r>
            <a:r>
              <a:rPr lang="en-US" altLang="it-IT" sz="1200" dirty="0" err="1" smtClean="0"/>
              <a:t>gjere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jurisprudencen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rastet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pergatitet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gati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ekperience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115/78 </a:t>
            </a:r>
            <a:r>
              <a:rPr lang="en-US" altLang="it-IT" sz="1200" dirty="0" err="1" smtClean="0"/>
              <a:t>Knoors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14</a:t>
            </a:r>
          </a:p>
          <a:p>
            <a:pPr lvl="2" algn="just"/>
            <a:r>
              <a:rPr lang="en-US" altLang="it-IT" sz="1200" dirty="0" smtClean="0"/>
              <a:t>C-415/93 Bosman </a:t>
            </a:r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4286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 smtClean="0"/>
              <a:t> Subjektet perfituese III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33500" y="1124744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Kushti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i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transnacionalitetit</a:t>
            </a:r>
            <a:r>
              <a:rPr lang="en-US" altLang="it-IT" sz="2000" dirty="0"/>
              <a:t> </a:t>
            </a:r>
            <a:endParaRPr lang="en-US" altLang="it-IT" sz="2000" dirty="0" smtClean="0"/>
          </a:p>
          <a:p>
            <a:pPr lvl="1" algn="just"/>
            <a:r>
              <a:rPr lang="en-US" altLang="it-IT" sz="1600" dirty="0" err="1" smtClean="0"/>
              <a:t>Nuk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merren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parasysh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situatat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brendshme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nje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</a:t>
            </a:r>
            <a:r>
              <a:rPr lang="en-US" altLang="it-IT" sz="1600" dirty="0" smtClean="0"/>
              <a:t> </a:t>
            </a:r>
          </a:p>
          <a:p>
            <a:pPr lvl="2" algn="just"/>
            <a:r>
              <a:rPr lang="en-US" altLang="it-IT" sz="1200" dirty="0" smtClean="0"/>
              <a:t>Jurisprudence e </a:t>
            </a:r>
            <a:r>
              <a:rPr lang="en-US" altLang="it-IT" sz="1200" dirty="0" err="1" smtClean="0"/>
              <a:t>gjere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 (</a:t>
            </a:r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C-434/09 McCarthy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39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42)</a:t>
            </a:r>
          </a:p>
          <a:p>
            <a:pPr lvl="1" algn="just"/>
            <a:r>
              <a:rPr lang="en-US" altLang="it-IT" sz="1600" dirty="0" smtClean="0"/>
              <a:t>Per </a:t>
            </a:r>
            <a:r>
              <a:rPr lang="en-US" altLang="it-IT" sz="1600" dirty="0" err="1" smtClean="0"/>
              <a:t>jurisprudencen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liria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ndaj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Shtetit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tij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qytetari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BE </a:t>
            </a:r>
          </a:p>
          <a:p>
            <a:pPr lvl="2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rastet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pergatitet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gati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ekperience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pune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tjeter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vjen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tij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kombetar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1200" dirty="0" err="1" smtClean="0"/>
              <a:t>Ceshtja</a:t>
            </a:r>
            <a:r>
              <a:rPr lang="en-US" altLang="it-IT" sz="1200" dirty="0" smtClean="0"/>
              <a:t> 115/78 </a:t>
            </a:r>
            <a:r>
              <a:rPr lang="en-US" altLang="it-IT" sz="1200" dirty="0" err="1" smtClean="0"/>
              <a:t>Knoors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14</a:t>
            </a:r>
          </a:p>
          <a:p>
            <a:pPr lvl="2" algn="just"/>
            <a:r>
              <a:rPr lang="en-US" altLang="it-IT" sz="1200" dirty="0" smtClean="0"/>
              <a:t>C-415/93 Bosman </a:t>
            </a:r>
          </a:p>
          <a:p>
            <a:pPr lvl="1" algn="just"/>
            <a:endParaRPr lang="en-US" altLang="it-IT" sz="1600" dirty="0" smtClean="0"/>
          </a:p>
          <a:p>
            <a:pPr lvl="2" algn="just"/>
            <a:endParaRPr lang="en-US" altLang="it-IT" sz="1200" dirty="0"/>
          </a:p>
          <a:p>
            <a:pPr algn="just"/>
            <a:r>
              <a:rPr lang="en-US" altLang="it-IT" sz="2000" dirty="0" err="1" smtClean="0"/>
              <a:t>Liria</a:t>
            </a:r>
            <a:r>
              <a:rPr lang="en-US" altLang="it-IT" sz="2000" dirty="0" smtClean="0"/>
              <a:t> e </a:t>
            </a:r>
            <a:r>
              <a:rPr lang="en-US" altLang="it-IT" sz="2000" dirty="0" err="1" smtClean="0"/>
              <a:t>levizjes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personave</a:t>
            </a:r>
            <a:r>
              <a:rPr lang="en-US" altLang="it-IT" sz="20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dale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tu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kthyer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shtetin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kombetar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qendruar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punuar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si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punemarres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apo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autonom</a:t>
            </a:r>
            <a:endParaRPr lang="en-US" altLang="it-IT" sz="1400" dirty="0" smtClean="0"/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epr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kerkuar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pune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shtetet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tjera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antare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bashkimit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familjar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qendrimit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familjareve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trajtimit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barabarte</a:t>
            </a:r>
            <a:r>
              <a:rPr lang="en-US" altLang="it-IT" sz="1400" dirty="0" smtClean="0"/>
              <a:t> per </a:t>
            </a:r>
            <a:r>
              <a:rPr lang="en-US" altLang="it-IT" sz="1400" dirty="0" err="1" smtClean="0"/>
              <a:t>vete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familjaret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err="1" smtClean="0"/>
              <a:t>Edrejta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aksesit</a:t>
            </a:r>
            <a:r>
              <a:rPr lang="en-US" altLang="it-IT" sz="1400" dirty="0" smtClean="0"/>
              <a:t> ne </a:t>
            </a:r>
            <a:r>
              <a:rPr lang="en-US" altLang="it-IT" sz="1400" dirty="0" err="1" smtClean="0"/>
              <a:t>sistemin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arsimor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dhe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formimin</a:t>
            </a:r>
            <a:r>
              <a:rPr lang="en-US" altLang="it-IT" sz="1400" dirty="0" smtClean="0"/>
              <a:t> </a:t>
            </a:r>
            <a:r>
              <a:rPr lang="en-US" altLang="it-IT" sz="1400" dirty="0" err="1" smtClean="0"/>
              <a:t>profesional</a:t>
            </a:r>
            <a:r>
              <a:rPr lang="en-US" altLang="it-IT" sz="1400" dirty="0" smtClean="0"/>
              <a:t> </a:t>
            </a:r>
          </a:p>
          <a:p>
            <a:pPr lvl="1" algn="just"/>
            <a:r>
              <a:rPr lang="en-US" altLang="it-IT" sz="1400" dirty="0" smtClean="0"/>
              <a:t>E </a:t>
            </a:r>
            <a:r>
              <a:rPr lang="en-US" altLang="it-IT" sz="1400" dirty="0" err="1" smtClean="0"/>
              <a:t>drejta</a:t>
            </a:r>
            <a:r>
              <a:rPr lang="en-US" altLang="it-IT" sz="1400" dirty="0" smtClean="0"/>
              <a:t> e </a:t>
            </a:r>
            <a:r>
              <a:rPr lang="en-US" altLang="it-IT" sz="1400" dirty="0" err="1" smtClean="0"/>
              <a:t>qendrimit</a:t>
            </a:r>
            <a:endParaRPr lang="en-US" altLang="it-IT" sz="1400" dirty="0" smtClean="0"/>
          </a:p>
          <a:p>
            <a:pPr lvl="1" algn="just"/>
            <a:endParaRPr lang="en-US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20202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4097</Words>
  <Application>Microsoft Office PowerPoint</Application>
  <PresentationFormat>On-screen Show (4:3)</PresentationFormat>
  <Paragraphs>423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276</cp:revision>
  <dcterms:created xsi:type="dcterms:W3CDTF">2016-10-18T10:02:39Z</dcterms:created>
  <dcterms:modified xsi:type="dcterms:W3CDTF">2023-01-24T16:22:29Z</dcterms:modified>
</cp:coreProperties>
</file>