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82" r:id="rId4"/>
    <p:sldId id="286" r:id="rId5"/>
    <p:sldId id="287" r:id="rId6"/>
    <p:sldId id="292" r:id="rId7"/>
    <p:sldId id="284" r:id="rId8"/>
    <p:sldId id="288" r:id="rId9"/>
    <p:sldId id="289" r:id="rId10"/>
    <p:sldId id="291" r:id="rId11"/>
    <p:sldId id="290" r:id="rId12"/>
    <p:sldId id="280" r:id="rId13"/>
    <p:sldId id="276" r:id="rId1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18.4.2023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Konkurrenca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ndihmat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shteterore</a:t>
            </a:r>
            <a:r>
              <a:rPr lang="en-US" sz="2800" dirty="0" smtClean="0">
                <a:solidFill>
                  <a:prstClr val="black"/>
                </a:solidFill>
              </a:rPr>
              <a:t> ne </a:t>
            </a:r>
            <a:r>
              <a:rPr lang="en-US" sz="2800" dirty="0" err="1" smtClean="0">
                <a:solidFill>
                  <a:prstClr val="black"/>
                </a:solidFill>
              </a:rPr>
              <a:t>fushen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transportit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drejta e konkurences ne BE (VII)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rregullat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antitrust 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sektorin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Kontrolli i Bashkimeve (VII)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Ndihmat Shteterore (VII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18 Prill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Normat e Traktatit per konkurrencen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106</a:t>
            </a:r>
          </a:p>
          <a:p>
            <a:pPr marL="800100" lvl="1" indent="-342900" algn="just">
              <a:buAutoNum type="arabicPeriod"/>
            </a:pPr>
            <a:r>
              <a:rPr lang="en-US" altLang="it-IT" sz="1800" dirty="0" err="1" smtClean="0"/>
              <a:t>Në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rast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ndërmarrjeve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publike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ndërmarrjeve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cilave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Shtetet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Anëtare</a:t>
            </a:r>
            <a:r>
              <a:rPr lang="en-US" altLang="it-IT" sz="1800" dirty="0"/>
              <a:t> u </a:t>
            </a:r>
            <a:r>
              <a:rPr lang="en-US" altLang="it-IT" sz="1800" dirty="0" err="1"/>
              <a:t>japin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të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drejta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veçanta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ekskluzive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Shtetet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Anëtare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nuk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miratojnë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as </a:t>
            </a:r>
            <a:r>
              <a:rPr lang="en-US" altLang="it-IT" sz="1800" dirty="0" err="1"/>
              <a:t>nuk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mbajnë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fuqi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masa </a:t>
            </a:r>
            <a:r>
              <a:rPr lang="en-US" altLang="it-IT" sz="1800" dirty="0" err="1" smtClean="0"/>
              <a:t>që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bien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ndesh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rregullat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përmbajnë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Traktatet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veçanti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ato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rregulla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parashikohen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në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nenin</a:t>
            </a:r>
            <a:r>
              <a:rPr lang="en-US" altLang="it-IT" sz="1800" dirty="0" smtClean="0"/>
              <a:t> </a:t>
            </a:r>
            <a:r>
              <a:rPr lang="en-US" altLang="it-IT" sz="1800" dirty="0"/>
              <a:t>18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nga</a:t>
            </a:r>
            <a:r>
              <a:rPr lang="en-US" altLang="it-IT" sz="1800" dirty="0"/>
              <a:t> 101 </a:t>
            </a:r>
            <a:r>
              <a:rPr lang="en-US" altLang="it-IT" sz="1800" dirty="0" err="1"/>
              <a:t>deri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109</a:t>
            </a:r>
            <a:r>
              <a:rPr lang="en-US" altLang="it-IT" sz="1800" dirty="0" smtClean="0"/>
              <a:t>.</a:t>
            </a:r>
          </a:p>
          <a:p>
            <a:pPr marL="800100" lvl="1" indent="-342900" algn="just">
              <a:buAutoNum type="arabicPeriod"/>
            </a:pPr>
            <a:r>
              <a:rPr lang="en-US" altLang="it-IT" sz="1800" dirty="0" err="1"/>
              <a:t>Ndërmarrjet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cilave</a:t>
            </a:r>
            <a:r>
              <a:rPr lang="en-US" altLang="it-IT" sz="1800" dirty="0"/>
              <a:t> u </a:t>
            </a:r>
            <a:r>
              <a:rPr lang="en-US" altLang="it-IT" sz="1800" dirty="0" err="1"/>
              <a:t>është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besuar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kryerja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shërbimeve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interes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përgjithshëm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ekonomik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kanë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një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karakter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monopoli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fitimprurës</a:t>
            </a:r>
            <a:r>
              <a:rPr lang="en-US" altLang="it-IT" sz="1800" dirty="0"/>
              <a:t> u </a:t>
            </a:r>
            <a:r>
              <a:rPr lang="en-US" altLang="it-IT" sz="1800" dirty="0" err="1"/>
              <a:t>nënshtrohen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rregullave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përmbajnë</a:t>
            </a:r>
            <a:r>
              <a:rPr lang="en-US" altLang="it-IT" sz="1800" dirty="0" smtClean="0"/>
              <a:t>  </a:t>
            </a:r>
            <a:r>
              <a:rPr lang="en-US" altLang="it-IT" sz="1800" dirty="0" err="1" smtClean="0"/>
              <a:t>Traktatet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veçanti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rregullave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konkurrencën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aq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zbatimi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këtyre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rregullave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nuk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pengon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kryerjen</a:t>
            </a:r>
            <a:r>
              <a:rPr lang="en-US" altLang="it-IT" sz="1800" dirty="0"/>
              <a:t>, de jure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de facto,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detyrave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veçanta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u </a:t>
            </a:r>
            <a:r>
              <a:rPr lang="en-US" altLang="it-IT" sz="1800" dirty="0" err="1"/>
              <a:t>janë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ngarkuar</a:t>
            </a:r>
            <a:r>
              <a:rPr lang="en-US" altLang="it-IT" sz="1800" dirty="0"/>
              <a:t>. </a:t>
            </a:r>
            <a:r>
              <a:rPr lang="en-US" altLang="it-IT" sz="1800" dirty="0" err="1"/>
              <a:t>Zhvillimi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tregtisë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nuk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preket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deri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shkallë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sa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bjerë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ndesh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interesat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Bashkimit</a:t>
            </a:r>
            <a:r>
              <a:rPr lang="en-US" altLang="it-IT" sz="1800" dirty="0"/>
              <a:t>.</a:t>
            </a:r>
          </a:p>
          <a:p>
            <a:pPr marL="800100" lvl="1" indent="-342900" algn="just">
              <a:buAutoNum type="arabicPeriod"/>
            </a:pPr>
            <a:r>
              <a:rPr lang="en-US" altLang="it-IT" sz="1800" dirty="0" err="1" smtClean="0"/>
              <a:t>Komisioni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siguron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zbatimin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dispozitave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këtij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neni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kur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është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nevoja</a:t>
            </a:r>
            <a:r>
              <a:rPr lang="en-US" altLang="it-IT" sz="1800" dirty="0"/>
              <a:t>, u </a:t>
            </a:r>
            <a:r>
              <a:rPr lang="en-US" altLang="it-IT" sz="1800" dirty="0" err="1" smtClean="0"/>
              <a:t>drejton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Shteteve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Anëtare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direktivat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vendimet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duhura</a:t>
            </a:r>
            <a:r>
              <a:rPr lang="en-US" altLang="it-IT" sz="1800" dirty="0"/>
              <a:t>.</a:t>
            </a: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4782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Normat e Traktatit per konkurrencen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00380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107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1. Me </a:t>
            </a:r>
            <a:r>
              <a:rPr lang="en-US" altLang="it-IT" sz="1400" dirty="0" err="1"/>
              <a:t>përjashtim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rasteve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kur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Traktatet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parashikojnë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ndryshe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jep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Anëtar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jepet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përmes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burimeve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shtetërore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çfarëdolloj</a:t>
            </a:r>
            <a:r>
              <a:rPr lang="en-US" altLang="it-IT" sz="1400" dirty="0"/>
              <a:t> </a:t>
            </a:r>
            <a:r>
              <a:rPr lang="en-US" altLang="it-IT" sz="1400" dirty="0" err="1"/>
              <a:t>forme</a:t>
            </a:r>
            <a:r>
              <a:rPr lang="en-US" altLang="it-IT" sz="1400" dirty="0"/>
              <a:t>, e </a:t>
            </a:r>
            <a:r>
              <a:rPr lang="en-US" altLang="it-IT" sz="1400" dirty="0" err="1"/>
              <a:t>cila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shtrembëron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ose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rrezikon</a:t>
            </a:r>
            <a:r>
              <a:rPr lang="en-US" altLang="it-IT" sz="1400" dirty="0" smtClean="0"/>
              <a:t> </a:t>
            </a:r>
            <a:r>
              <a:rPr lang="en-US" altLang="it-IT" sz="1400" dirty="0"/>
              <a:t>ta </a:t>
            </a:r>
            <a:r>
              <a:rPr lang="en-US" altLang="it-IT" sz="1400" dirty="0" err="1"/>
              <a:t>shtrembërojë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konkurrencën</a:t>
            </a:r>
            <a:r>
              <a:rPr lang="en-US" altLang="it-IT" sz="1400" dirty="0"/>
              <a:t> duke </a:t>
            </a:r>
            <a:r>
              <a:rPr lang="en-US" altLang="it-IT" sz="1400" dirty="0" err="1"/>
              <a:t>favorizuar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disa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ndërmarrje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caktuara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prodhimin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disa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mallrave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caktuara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është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papajtueshme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tregun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brendshëm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aq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kohë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prek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tregtinë</a:t>
            </a:r>
            <a:r>
              <a:rPr lang="en-US" altLang="it-IT" sz="1400" dirty="0" smtClean="0"/>
              <a:t> midis </a:t>
            </a:r>
            <a:r>
              <a:rPr lang="en-US" altLang="it-IT" sz="1400" dirty="0" err="1"/>
              <a:t>Shteteve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Anëtare</a:t>
            </a:r>
            <a:r>
              <a:rPr lang="en-US" altLang="it-IT" sz="1400" dirty="0"/>
              <a:t>.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2. Sa </a:t>
            </a:r>
            <a:r>
              <a:rPr lang="en-US" altLang="it-IT" sz="1400" dirty="0" err="1"/>
              <a:t>më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poshtë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janë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pajtueshme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tregun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brendshëm</a:t>
            </a:r>
            <a:r>
              <a:rPr lang="en-US" altLang="it-IT" sz="1400" dirty="0"/>
              <a:t>: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(a)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karakter</a:t>
            </a:r>
            <a:r>
              <a:rPr lang="en-US" altLang="it-IT" sz="1400" dirty="0"/>
              <a:t> social,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u </a:t>
            </a:r>
            <a:r>
              <a:rPr lang="en-US" altLang="it-IT" sz="1400" dirty="0" err="1"/>
              <a:t>jepet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konsumatorëve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individualë</a:t>
            </a:r>
            <a:r>
              <a:rPr lang="en-US" altLang="it-IT" sz="1400" dirty="0"/>
              <a:t>, me </a:t>
            </a:r>
            <a:r>
              <a:rPr lang="en-US" altLang="it-IT" sz="1400" dirty="0" err="1"/>
              <a:t>kusht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kjo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ndihmë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të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jepet</a:t>
            </a:r>
            <a:r>
              <a:rPr lang="en-US" altLang="it-IT" sz="1400" dirty="0" smtClean="0"/>
              <a:t> </a:t>
            </a:r>
            <a:r>
              <a:rPr lang="en-US" altLang="it-IT" sz="1400" dirty="0"/>
              <a:t>pa </a:t>
            </a:r>
            <a:r>
              <a:rPr lang="en-US" altLang="it-IT" sz="1400" dirty="0" err="1"/>
              <a:t>diskriminim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lidhur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origjinën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produkteve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prek</a:t>
            </a:r>
            <a:r>
              <a:rPr lang="en-US" altLang="it-IT" sz="14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(b)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shlyerjen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dëmit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shkaktuar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nga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fatkeqësitë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natyrore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ngjarjet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jashtëzakonshme</a:t>
            </a:r>
            <a:r>
              <a:rPr lang="en-US" altLang="it-IT" sz="14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</a:t>
            </a:r>
            <a:r>
              <a:rPr lang="en-US" altLang="it-IT" sz="1100" dirty="0"/>
              <a:t>c) </a:t>
            </a:r>
            <a:r>
              <a:rPr lang="en-US" altLang="it-IT" sz="1100" dirty="0" err="1"/>
              <a:t>ndihma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që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jepet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ekonomisë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disa</a:t>
            </a:r>
            <a:r>
              <a:rPr lang="en-US" altLang="it-IT" sz="1100" dirty="0"/>
              <a:t> zona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caktuara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Republikës</a:t>
            </a:r>
            <a:r>
              <a:rPr lang="en-US" altLang="it-IT" sz="1100" dirty="0"/>
              <a:t> </a:t>
            </a:r>
            <a:r>
              <a:rPr lang="en-US" altLang="it-IT" sz="1100" dirty="0" err="1"/>
              <a:t>Federale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Gjermanisë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të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prekura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nga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ndarja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Gjermanisë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për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aq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kohë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kjo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ndihmë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është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nevojshme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për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të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kompensuar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pozitën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pafavorshme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ekonomike</a:t>
            </a:r>
            <a:r>
              <a:rPr lang="en-US" altLang="it-IT" sz="1100" dirty="0"/>
              <a:t> </a:t>
            </a:r>
            <a:r>
              <a:rPr lang="en-US" altLang="it-IT" sz="1100" dirty="0" err="1"/>
              <a:t>që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ka</a:t>
            </a:r>
            <a:r>
              <a:rPr lang="en-US" altLang="it-IT" sz="1100" dirty="0"/>
              <a:t> </a:t>
            </a:r>
            <a:r>
              <a:rPr lang="en-US" altLang="it-IT" sz="1100" dirty="0" err="1"/>
              <a:t>shkaktuar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kjo</a:t>
            </a:r>
            <a:r>
              <a:rPr lang="en-US" altLang="it-IT" sz="1100" dirty="0"/>
              <a:t> </a:t>
            </a:r>
            <a:r>
              <a:rPr lang="en-US" altLang="it-IT" sz="1100" dirty="0" err="1"/>
              <a:t>ndarje</a:t>
            </a:r>
            <a:r>
              <a:rPr lang="en-US" altLang="it-IT" sz="1100" dirty="0"/>
              <a:t>. </a:t>
            </a:r>
            <a:r>
              <a:rPr lang="en-US" altLang="it-IT" sz="1100" dirty="0" err="1"/>
              <a:t>Pesë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vjet</a:t>
            </a:r>
            <a:r>
              <a:rPr lang="en-US" altLang="it-IT" sz="1100" dirty="0"/>
              <a:t> pas </a:t>
            </a:r>
            <a:r>
              <a:rPr lang="en-US" altLang="it-IT" sz="1100" dirty="0" err="1" smtClean="0"/>
              <a:t>hyrjes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në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fuqi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Traktatit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Lisbonës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Këshilli</a:t>
            </a:r>
            <a:r>
              <a:rPr lang="en-US" altLang="it-IT" sz="1100" dirty="0"/>
              <a:t>, me </a:t>
            </a:r>
            <a:r>
              <a:rPr lang="en-US" altLang="it-IT" sz="1100" dirty="0" err="1"/>
              <a:t>propozim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Komisionit</a:t>
            </a:r>
            <a:r>
              <a:rPr lang="en-US" altLang="it-IT" sz="1100" dirty="0"/>
              <a:t>, </a:t>
            </a:r>
            <a:r>
              <a:rPr lang="en-US" altLang="it-IT" sz="1100" dirty="0" err="1"/>
              <a:t>mund</a:t>
            </a:r>
            <a:r>
              <a:rPr lang="en-US" altLang="it-IT" sz="1100" dirty="0"/>
              <a:t> </a:t>
            </a:r>
            <a:r>
              <a:rPr lang="en-US" altLang="it-IT" sz="1100" dirty="0" err="1"/>
              <a:t>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miratojë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një</a:t>
            </a:r>
            <a:r>
              <a:rPr lang="en-US" altLang="it-IT" sz="1100" dirty="0" smtClean="0"/>
              <a:t>  </a:t>
            </a:r>
            <a:r>
              <a:rPr lang="en-US" altLang="it-IT" sz="1100" dirty="0" err="1" smtClean="0"/>
              <a:t>vendim</a:t>
            </a:r>
            <a:r>
              <a:rPr lang="en-US" altLang="it-IT" sz="1100" dirty="0" smtClean="0"/>
              <a:t> </a:t>
            </a:r>
            <a:r>
              <a:rPr lang="en-US" altLang="it-IT" sz="1100" dirty="0" err="1"/>
              <a:t>që</a:t>
            </a:r>
            <a:r>
              <a:rPr lang="en-US" altLang="it-IT" sz="1100" dirty="0"/>
              <a:t> e </a:t>
            </a:r>
            <a:r>
              <a:rPr lang="en-US" altLang="it-IT" sz="1100" dirty="0" err="1"/>
              <a:t>shfuqizon</a:t>
            </a:r>
            <a:r>
              <a:rPr lang="en-US" altLang="it-IT" sz="1100" dirty="0"/>
              <a:t> </a:t>
            </a:r>
            <a:r>
              <a:rPr lang="en-US" altLang="it-IT" sz="1100" dirty="0" err="1"/>
              <a:t>këtë</a:t>
            </a:r>
            <a:r>
              <a:rPr lang="en-US" altLang="it-IT" sz="1100" dirty="0"/>
              <a:t> </a:t>
            </a:r>
            <a:r>
              <a:rPr lang="en-US" altLang="it-IT" sz="1100" dirty="0" err="1"/>
              <a:t>germë</a:t>
            </a:r>
            <a:r>
              <a:rPr lang="en-US" altLang="it-IT" sz="1100" dirty="0"/>
              <a:t>.</a:t>
            </a:r>
            <a:endParaRPr lang="en-US" altLang="it-IT" sz="1400" dirty="0"/>
          </a:p>
          <a:p>
            <a:pPr marL="457200" lvl="1" indent="0" algn="just">
              <a:buNone/>
            </a:pPr>
            <a:r>
              <a:rPr lang="en-US" altLang="it-IT" sz="1400" dirty="0"/>
              <a:t>3. Sa </a:t>
            </a:r>
            <a:r>
              <a:rPr lang="en-US" altLang="it-IT" sz="1400" dirty="0" err="1"/>
              <a:t>më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poshtë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mund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konsiderohen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pajtueshme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tregun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brendshëm</a:t>
            </a:r>
            <a:r>
              <a:rPr lang="en-US" altLang="it-IT" sz="1400" dirty="0"/>
              <a:t>: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(a)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nxitjen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zhvillimin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ekonomik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zonave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ku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standardi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jetesës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është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ulët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mënyrë</a:t>
            </a:r>
            <a:r>
              <a:rPr lang="en-US" altLang="it-IT" sz="1400" dirty="0" smtClean="0"/>
              <a:t> jo </a:t>
            </a:r>
            <a:r>
              <a:rPr lang="en-US" altLang="it-IT" sz="1400" dirty="0" err="1"/>
              <a:t>normale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ku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papunësi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theksuar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rajoneve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përmendura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nenin</a:t>
            </a:r>
            <a:r>
              <a:rPr lang="en-US" altLang="it-IT" sz="1400" dirty="0"/>
              <a:t> 349, </a:t>
            </a:r>
            <a:r>
              <a:rPr lang="en-US" altLang="it-IT" sz="1400" dirty="0" smtClean="0"/>
              <a:t>duke </a:t>
            </a:r>
            <a:r>
              <a:rPr lang="en-US" altLang="it-IT" sz="1400" dirty="0" err="1" smtClean="0"/>
              <a:t>mbajtur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parasysh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situatën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tyre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strukturore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ekonomike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sociale</a:t>
            </a:r>
            <a:r>
              <a:rPr lang="en-US" altLang="it-IT" sz="14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(b)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nxitjen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realizimit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projekti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rëndësishëm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interes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përbashkët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europian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ose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ndreqjen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çrregullimi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rëndë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ekonominë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Anëtar</a:t>
            </a:r>
            <a:r>
              <a:rPr lang="en-US" altLang="it-IT" sz="14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(c)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lehtësimin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zhvillimit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disa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aktiviteteve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caktuara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ekonomike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disa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fushave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të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caktuara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ekonomike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ku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ndihmë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tillë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nuk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prek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aq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keq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kushtet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tregtimit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bien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ndesh</a:t>
            </a:r>
            <a:r>
              <a:rPr lang="en-US" altLang="it-IT" sz="1400" dirty="0" smtClean="0"/>
              <a:t> </a:t>
            </a:r>
            <a:r>
              <a:rPr lang="en-US" altLang="it-IT" sz="1400" dirty="0"/>
              <a:t>me </a:t>
            </a:r>
            <a:r>
              <a:rPr lang="en-US" altLang="it-IT" sz="1400" dirty="0" err="1"/>
              <a:t>interesin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përbashkët</a:t>
            </a:r>
            <a:r>
              <a:rPr lang="en-US" altLang="it-IT" sz="1400" dirty="0" smtClean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(d) </a:t>
            </a:r>
            <a:r>
              <a:rPr lang="en-US" altLang="it-IT" sz="1400" dirty="0" err="1"/>
              <a:t>ndihma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nxitjen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ruajtjes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kulturës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trashëgimisë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kur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ndihmë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tillë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nuk</a:t>
            </a:r>
            <a:r>
              <a:rPr lang="en-US" altLang="it-IT" sz="1400" dirty="0"/>
              <a:t> </a:t>
            </a:r>
            <a:r>
              <a:rPr lang="en-US" altLang="it-IT" sz="1400" dirty="0" err="1"/>
              <a:t>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prek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aq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kushtet</a:t>
            </a:r>
            <a:r>
              <a:rPr lang="en-US" altLang="it-IT" sz="1400" dirty="0" smtClean="0"/>
              <a:t> </a:t>
            </a:r>
            <a:r>
              <a:rPr lang="en-US" altLang="it-IT" sz="1400" dirty="0"/>
              <a:t>e </a:t>
            </a:r>
            <a:r>
              <a:rPr lang="en-US" altLang="it-IT" sz="1400" dirty="0" err="1"/>
              <a:t>tregtimit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konkurrencën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Bashkimin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bien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ndesh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interesin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përbashkët</a:t>
            </a:r>
            <a:r>
              <a:rPr lang="en-US" altLang="it-IT" sz="14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400" dirty="0"/>
              <a:t>(e) </a:t>
            </a:r>
            <a:r>
              <a:rPr lang="en-US" altLang="it-IT" sz="1400" dirty="0" err="1"/>
              <a:t>kategori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tjera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tilla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ndihme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cilat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mund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përcaktohen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vendim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Këshillit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me </a:t>
            </a:r>
            <a:r>
              <a:rPr lang="en-US" altLang="it-IT" sz="1400" dirty="0" err="1" smtClean="0"/>
              <a:t>propozim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Komisionit</a:t>
            </a:r>
            <a:r>
              <a:rPr lang="en-US" altLang="it-IT" sz="1400" dirty="0"/>
              <a:t>.</a:t>
            </a:r>
            <a:endParaRPr lang="en-US" altLang="it-IT" sz="1400" dirty="0" smtClean="0"/>
          </a:p>
        </p:txBody>
      </p:sp>
    </p:spTree>
    <p:extLst>
      <p:ext uri="{BB962C8B-B14F-4D97-AF65-F5344CB8AC3E}">
        <p14:creationId xmlns:p14="http://schemas.microsoft.com/office/powerpoint/2010/main" val="264127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Konkurrenca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dhe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ndihmat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shteterore</a:t>
            </a:r>
            <a:r>
              <a:rPr lang="en-US" sz="2400" dirty="0" smtClean="0">
                <a:solidFill>
                  <a:srgbClr val="2F2B20"/>
                </a:solidFill>
              </a:rPr>
              <a:t> ne </a:t>
            </a:r>
            <a:r>
              <a:rPr lang="en-US" sz="2400" dirty="0" err="1" smtClean="0">
                <a:solidFill>
                  <a:srgbClr val="2F2B20"/>
                </a:solidFill>
              </a:rPr>
              <a:t>fushen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transportit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Sektori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hekurudhor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rregullimi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ligjor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BE </a:t>
            </a: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Hyrje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Fuqia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tregut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dhe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perkufizimi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tregut</a:t>
            </a:r>
            <a:r>
              <a:rPr lang="en-US" altLang="it-IT" sz="2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Konkurence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edhe</a:t>
            </a:r>
            <a:r>
              <a:rPr lang="en-US" altLang="it-IT" sz="1400" dirty="0" smtClean="0"/>
              <a:t> midis </a:t>
            </a:r>
            <a:r>
              <a:rPr lang="en-US" altLang="it-IT" sz="1400" dirty="0" err="1" smtClean="0"/>
              <a:t>menyrave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konkurrences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rregullon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sjelljen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sipermarrjeve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sjellja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rendesi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Fuqia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operatori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mbajtur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cmimet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lart</a:t>
            </a:r>
            <a:r>
              <a:rPr lang="en-US" altLang="it-IT" sz="1400" dirty="0" smtClean="0"/>
              <a:t> se ne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perfitime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fusha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sasia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cilesia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inovacioni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poshte</a:t>
            </a:r>
            <a:r>
              <a:rPr lang="en-US" altLang="it-IT" sz="1400" dirty="0" smtClean="0"/>
              <a:t> se ne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konkurence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Fuqia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tregut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smtClean="0"/>
              <a:t>Jo ne </a:t>
            </a:r>
            <a:r>
              <a:rPr lang="en-US" altLang="it-IT" sz="1000" dirty="0" err="1" smtClean="0"/>
              <a:t>perputhje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konkurrencen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efektive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Mungese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avantazhi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konsumatoret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err="1" smtClean="0"/>
              <a:t>Percaktimi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tregut</a:t>
            </a:r>
            <a:r>
              <a:rPr lang="en-US" altLang="it-IT" sz="1800" dirty="0" smtClean="0"/>
              <a:t> – TREGU RELEVANT </a:t>
            </a:r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Komunikimin</a:t>
            </a:r>
            <a:r>
              <a:rPr lang="en-US" altLang="it-IT" sz="1400" dirty="0" smtClean="0"/>
              <a:t> e 1997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Komisionit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percaktimin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 relevant </a:t>
            </a:r>
          </a:p>
          <a:p>
            <a:pPr lvl="2" algn="just"/>
            <a:r>
              <a:rPr lang="en-US" altLang="it-IT" sz="1000" dirty="0" smtClean="0"/>
              <a:t>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prodhimin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fjale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smtClean="0"/>
              <a:t>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percaktimin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gjeografik</a:t>
            </a:r>
            <a:endParaRPr lang="en-US" altLang="it-IT" sz="1000" dirty="0" smtClean="0"/>
          </a:p>
          <a:p>
            <a:pPr lvl="1" algn="just"/>
            <a:r>
              <a:rPr lang="en-US" altLang="it-IT" sz="1400" dirty="0" smtClean="0"/>
              <a:t>SNSNIP test – Small but Significant Non-Transitory Increase in Price</a:t>
            </a:r>
          </a:p>
          <a:p>
            <a:pPr algn="just"/>
            <a:r>
              <a:rPr lang="en-US" altLang="it-IT" sz="1800" dirty="0" err="1" smtClean="0"/>
              <a:t>Percaktimi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TREGUT RELEVANT ne </a:t>
            </a:r>
            <a:r>
              <a:rPr lang="en-US" altLang="it-IT" sz="1800" dirty="0" err="1" smtClean="0"/>
              <a:t>fushen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transportit</a:t>
            </a:r>
            <a:endParaRPr lang="en-US" altLang="it-IT" sz="1800" dirty="0" smtClean="0"/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Sherbimin</a:t>
            </a:r>
            <a:r>
              <a:rPr lang="en-US" altLang="it-IT" sz="1400" dirty="0" smtClean="0"/>
              <a:t> – format e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transportit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njejetin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Percaktimi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gjeografik</a:t>
            </a:r>
            <a:r>
              <a:rPr lang="en-US" altLang="it-IT" sz="1400" dirty="0" smtClean="0"/>
              <a:t> -  element </a:t>
            </a:r>
            <a:r>
              <a:rPr lang="en-US" altLang="it-IT" sz="1400" dirty="0" err="1" smtClean="0"/>
              <a:t>thelbesor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800" dirty="0" err="1" smtClean="0"/>
              <a:t>Percaktimi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sjellja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kompanive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rrezikon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konkurrencen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jo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101.3 TFBE)</a:t>
            </a:r>
          </a:p>
          <a:p>
            <a:pPr lvl="1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abuzim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pozicionin</a:t>
            </a:r>
            <a:r>
              <a:rPr lang="en-US" altLang="it-IT" sz="1400" dirty="0" smtClean="0"/>
              <a:t> dominant (102 TFBE)</a:t>
            </a:r>
          </a:p>
          <a:p>
            <a:pPr lvl="1" algn="just"/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perqendrim</a:t>
            </a:r>
            <a:r>
              <a:rPr lang="en-US" altLang="it-IT" sz="1400" dirty="0" smtClean="0"/>
              <a:t> do </a:t>
            </a:r>
            <a:r>
              <a:rPr lang="en-US" altLang="it-IT" sz="1400" dirty="0" err="1" smtClean="0"/>
              <a:t>rrezikoje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konkurrencen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efektive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bredshem</a:t>
            </a:r>
            <a:r>
              <a:rPr lang="en-US" altLang="it-IT" sz="1400" dirty="0" smtClean="0"/>
              <a:t> </a:t>
            </a:r>
            <a:endParaRPr lang="en-US" altLang="it-IT" sz="1400" dirty="0"/>
          </a:p>
          <a:p>
            <a:pPr algn="just"/>
            <a:r>
              <a:rPr lang="en-US" altLang="it-IT" sz="1800" dirty="0" err="1" smtClean="0"/>
              <a:t>Kriteret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testuar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fuqine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treg</a:t>
            </a:r>
            <a:r>
              <a:rPr lang="en-US" altLang="it-IT" sz="1800" dirty="0" smtClean="0"/>
              <a:t> – </a:t>
            </a:r>
            <a:r>
              <a:rPr lang="en-US" altLang="it-IT" sz="1400" dirty="0" err="1" smtClean="0"/>
              <a:t>pjesa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sasiore</a:t>
            </a:r>
            <a:r>
              <a:rPr lang="en-US" altLang="it-IT" sz="1400" dirty="0" smtClean="0"/>
              <a:t> absolute 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pjesa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sasiore</a:t>
            </a:r>
            <a:r>
              <a:rPr lang="en-US" altLang="it-IT" sz="1400" dirty="0" smtClean="0"/>
              <a:t> relative e </a:t>
            </a:r>
            <a:r>
              <a:rPr lang="en-US" altLang="it-IT" sz="1400" dirty="0" err="1" smtClean="0"/>
              <a:t>tregut</a:t>
            </a:r>
            <a:r>
              <a:rPr lang="en-US" altLang="it-IT" sz="1400" dirty="0" smtClean="0"/>
              <a:t>; masa e </a:t>
            </a:r>
            <a:r>
              <a:rPr lang="en-US" altLang="it-IT" sz="1400" dirty="0" err="1" smtClean="0"/>
              <a:t>perqendrimit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konkurrenca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potenciale</a:t>
            </a:r>
            <a:r>
              <a:rPr lang="en-US" altLang="it-IT" sz="1400" dirty="0" smtClean="0"/>
              <a:t>; </a:t>
            </a:r>
            <a:r>
              <a:rPr lang="en-US" altLang="it-IT" sz="1400" dirty="0" err="1" smtClean="0"/>
              <a:t>etj</a:t>
            </a:r>
            <a:r>
              <a:rPr lang="en-US" altLang="it-IT" sz="1400" dirty="0" smtClean="0"/>
              <a:t>.</a:t>
            </a:r>
            <a:r>
              <a:rPr lang="en-US" altLang="it-IT" sz="1800" dirty="0" smtClean="0"/>
              <a:t> </a:t>
            </a:r>
          </a:p>
          <a:p>
            <a:pPr lvl="1" algn="just"/>
            <a:endParaRPr lang="en-US" altLang="it-IT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Rregullat antitrust dhe politika ne sektorin e transportit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Historikisht</a:t>
            </a:r>
            <a:r>
              <a:rPr lang="en-US" altLang="it-IT" sz="2000" dirty="0" smtClean="0"/>
              <a:t> ne BE </a:t>
            </a:r>
          </a:p>
          <a:p>
            <a:pPr lvl="1" algn="just"/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Traktatit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17/62</a:t>
            </a:r>
          </a:p>
          <a:p>
            <a:pPr lvl="1" algn="just"/>
            <a:r>
              <a:rPr lang="en-US" altLang="it-IT" sz="1600" dirty="0" err="1" smtClean="0"/>
              <a:t>Teorikisht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fushes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transportit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Adoptimi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rregullores</a:t>
            </a:r>
            <a:r>
              <a:rPr lang="en-US" altLang="it-IT" sz="1600" dirty="0" smtClean="0"/>
              <a:t> 141/62 </a:t>
            </a:r>
            <a:r>
              <a:rPr lang="en-US" altLang="it-IT" sz="1600" dirty="0" err="1" smtClean="0"/>
              <a:t>perjashtimi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rregullores</a:t>
            </a:r>
            <a:r>
              <a:rPr lang="en-US" altLang="it-IT" sz="1600" dirty="0" smtClean="0"/>
              <a:t> 17/62 </a:t>
            </a:r>
          </a:p>
          <a:p>
            <a:pPr lvl="1" algn="just"/>
            <a:r>
              <a:rPr lang="en-US" altLang="it-IT" sz="1600" dirty="0" err="1" smtClean="0"/>
              <a:t>Rregullimi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konkurrences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transportit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1017/68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 me toke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4056/86 </a:t>
            </a:r>
            <a:r>
              <a:rPr lang="en-US" altLang="it-IT" sz="1600" dirty="0" err="1" smtClean="0"/>
              <a:t>perfshin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detar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3975/87 per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1/2003</a:t>
            </a:r>
          </a:p>
          <a:p>
            <a:pPr algn="just"/>
            <a:r>
              <a:rPr lang="en-US" altLang="it-IT" sz="2000" dirty="0" err="1" smtClean="0"/>
              <a:t>Rregulla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ndryshme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baze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menyres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transportit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rregullave</a:t>
            </a:r>
            <a:r>
              <a:rPr lang="en-US" altLang="it-IT" sz="1600" dirty="0" smtClean="0"/>
              <a:t> procedural me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1/2003, 411/2004,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1416/2006</a:t>
            </a:r>
          </a:p>
          <a:p>
            <a:pPr lvl="1" algn="just"/>
            <a:r>
              <a:rPr lang="en-US" altLang="it-IT" sz="1600" dirty="0" err="1" smtClean="0"/>
              <a:t>Integrimi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substanciale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sektorin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ajror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ndersa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transportin</a:t>
            </a:r>
            <a:r>
              <a:rPr lang="en-US" altLang="it-IT" sz="1600" dirty="0" smtClean="0"/>
              <a:t> Brenda (</a:t>
            </a:r>
            <a:r>
              <a:rPr lang="en-US" altLang="it-IT" sz="1600" dirty="0" err="1" smtClean="0"/>
              <a:t>ujor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brendshem</a:t>
            </a:r>
            <a:r>
              <a:rPr lang="en-US" altLang="it-IT" sz="1600" dirty="0" smtClean="0"/>
              <a:t>, me toke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hekurudhor</a:t>
            </a:r>
            <a:r>
              <a:rPr lang="en-US" altLang="it-IT" sz="1600" dirty="0" smtClean="0"/>
              <a:t>) me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169/2009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konsolidon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amendimin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1017/68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36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1/2003 – per </a:t>
            </a:r>
            <a:r>
              <a:rPr lang="en-US" altLang="it-IT" sz="1600" dirty="0" err="1" smtClean="0"/>
              <a:t>marreveshjet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teknike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kompanite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vogla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mesme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keto</a:t>
            </a:r>
            <a:r>
              <a:rPr lang="en-US" altLang="it-IT" sz="1600" dirty="0" smtClean="0"/>
              <a:t> sector </a:t>
            </a:r>
            <a:r>
              <a:rPr lang="en-US" altLang="it-IT" sz="1600" dirty="0" err="1" smtClean="0"/>
              <a:t>transporti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Rregullat</a:t>
            </a:r>
            <a:r>
              <a:rPr lang="en-US" altLang="it-IT" sz="2000" dirty="0" smtClean="0"/>
              <a:t> procedural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1/2003</a:t>
            </a:r>
          </a:p>
          <a:p>
            <a:pPr lvl="1" algn="just"/>
            <a:r>
              <a:rPr lang="en-US" altLang="it-IT" sz="1600" dirty="0" smtClean="0"/>
              <a:t>Procedure </a:t>
            </a:r>
            <a:r>
              <a:rPr lang="en-US" altLang="it-IT" sz="1600" dirty="0" err="1" smtClean="0"/>
              <a:t>shkeljeje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nisur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qofte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inciativen</a:t>
            </a:r>
            <a:r>
              <a:rPr lang="en-US" altLang="it-IT" sz="1600" dirty="0" smtClean="0"/>
              <a:t> e vet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Rregullat antitrust dhe politika ne sektorin e transportit II – Kontrolli i Bashkimeve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</a:t>
            </a:r>
            <a:r>
              <a:rPr lang="en-US" altLang="it-IT" sz="2000" dirty="0" smtClean="0"/>
              <a:t> BE 139/2004 </a:t>
            </a:r>
          </a:p>
          <a:p>
            <a:pPr lvl="1" algn="just"/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kontrollin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perqendrimeve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ndermjet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sipermarrjeve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Zevendeson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4064/89</a:t>
            </a:r>
          </a:p>
          <a:p>
            <a:pPr lvl="1" algn="just"/>
            <a:r>
              <a:rPr lang="en-US" altLang="it-IT" sz="1600" dirty="0" err="1" smtClean="0"/>
              <a:t>Qellimi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transaksionet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koorporatave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pakesojne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konkurrencen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Infromim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detyrueshem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cdo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transaksion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kalon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pragun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Dimensioni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aprovimin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pastaj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Komisionit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Rregullorja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perqendrimeve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3 forma </a:t>
            </a:r>
            <a:r>
              <a:rPr lang="en-US" altLang="it-IT" sz="1600" dirty="0" err="1" smtClean="0"/>
              <a:t>perqendrimi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Bashkime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sipermarrjesh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Marrja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paketes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vetme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Marrja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kontrollit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plote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Joint Venture</a:t>
            </a:r>
          </a:p>
          <a:p>
            <a:pPr lvl="1" algn="just"/>
            <a:r>
              <a:rPr lang="en-US" altLang="it-IT" sz="1600" dirty="0" err="1" smtClean="0"/>
              <a:t>Komisioni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nxjerre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udherrefyes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bashkimet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horizontale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Vleresimi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behet</a:t>
            </a:r>
            <a:r>
              <a:rPr lang="en-US" altLang="it-IT" sz="1600" dirty="0" smtClean="0"/>
              <a:t> ex ante para se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ndodhe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ndikimi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treg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normat</a:t>
            </a:r>
            <a:r>
              <a:rPr lang="en-US" altLang="it-IT" sz="1600" dirty="0" smtClean="0"/>
              <a:t> antitrust </a:t>
            </a:r>
          </a:p>
          <a:p>
            <a:pPr lvl="1" algn="just"/>
            <a:r>
              <a:rPr lang="en-US" altLang="it-IT" sz="1600" dirty="0" err="1" smtClean="0"/>
              <a:t>Rregullat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procedurale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Lajmerim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para se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ndodhe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implementimi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perfunduar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marreveshja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qellim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aprovimin</a:t>
            </a:r>
            <a:r>
              <a:rPr lang="en-US" altLang="it-IT" sz="1200" dirty="0" smtClean="0"/>
              <a:t> </a:t>
            </a:r>
          </a:p>
          <a:p>
            <a:pPr lvl="2" algn="just"/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7902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Rregullat antitrust dhe politika ne sektorin e transportit III – Ndihmat Shteterore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106.1 TFBE </a:t>
            </a:r>
            <a:r>
              <a:rPr lang="en-US" altLang="it-IT" sz="2000" dirty="0" err="1" smtClean="0"/>
              <a:t>parashikon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rregullat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Traktati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konkurencen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ndermarrjeve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ndermarrjeve</a:t>
            </a:r>
            <a:r>
              <a:rPr lang="en-US" altLang="it-IT" sz="2000" dirty="0" smtClean="0"/>
              <a:t> private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ekskluzive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veprojne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tregun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private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iniciativen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shkelur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18 (</a:t>
            </a:r>
            <a:r>
              <a:rPr lang="en-US" altLang="it-IT" sz="1600" dirty="0" err="1" smtClean="0"/>
              <a:t>mosdiskriminimi</a:t>
            </a:r>
            <a:r>
              <a:rPr lang="en-US" altLang="it-IT" sz="1600" dirty="0" smtClean="0"/>
              <a:t>)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101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109</a:t>
            </a:r>
          </a:p>
          <a:p>
            <a:pPr algn="just"/>
            <a:r>
              <a:rPr lang="en-US" altLang="it-IT" sz="2000" dirty="0" err="1" smtClean="0"/>
              <a:t>Shkeljet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106 </a:t>
            </a:r>
            <a:r>
              <a:rPr lang="en-US" altLang="it-IT" sz="2000" dirty="0" err="1" smtClean="0"/>
              <a:t>shoqerohen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shkelje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tjeter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Traktatit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err="1" smtClean="0"/>
              <a:t>Fusha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veprimit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106 </a:t>
            </a:r>
            <a:r>
              <a:rPr lang="en-US" altLang="it-IT" sz="2000" dirty="0" err="1" smtClean="0"/>
              <a:t>shkon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pertej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cenimit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konkurences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nenet</a:t>
            </a:r>
            <a:r>
              <a:rPr lang="en-US" altLang="it-IT" sz="2000" dirty="0" smtClean="0"/>
              <a:t> 101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109</a:t>
            </a:r>
          </a:p>
          <a:p>
            <a:pPr lvl="1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shkleje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psh</a:t>
            </a:r>
            <a:r>
              <a:rPr lang="en-US" altLang="it-IT" sz="1600" dirty="0" smtClean="0"/>
              <a:t>. </a:t>
            </a:r>
          </a:p>
          <a:p>
            <a:pPr algn="just"/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jepet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percaktim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nocionit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Sipermarrjes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Sipermarrje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eksluzive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apo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speciale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106.2 </a:t>
            </a:r>
            <a:r>
              <a:rPr lang="en-US" altLang="it-IT" sz="2000" dirty="0" err="1" smtClean="0"/>
              <a:t>Perjashtimet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interes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pergjithshem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Monopolet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prodhimit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mare </a:t>
            </a:r>
            <a:r>
              <a:rPr lang="en-US" altLang="it-IT" sz="1600" dirty="0" err="1" smtClean="0"/>
              <a:t>keto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perjashtime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menyre</a:t>
            </a:r>
            <a:r>
              <a:rPr lang="en-US" altLang="it-IT" sz="1600" dirty="0" smtClean="0"/>
              <a:t> restrictive </a:t>
            </a:r>
          </a:p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106.3 – </a:t>
            </a:r>
            <a:r>
              <a:rPr lang="en-US" altLang="it-IT" sz="2000" dirty="0" err="1" smtClean="0"/>
              <a:t>Fuqia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Komisionit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zbatuar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Nisje</a:t>
            </a:r>
            <a:r>
              <a:rPr lang="en-US" altLang="it-IT" sz="1600" dirty="0" smtClean="0"/>
              <a:t> e procedure </a:t>
            </a:r>
            <a:r>
              <a:rPr lang="en-US" altLang="it-IT" sz="1600" dirty="0" err="1" smtClean="0"/>
              <a:t>shkelje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Sipermarrja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ndiqet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procedures me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 1/2003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19348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Rregullat antitrust dhe politika ne sektorin e transportit III – Ndihmat Shteterore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18857" y="12954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107 </a:t>
            </a:r>
            <a:r>
              <a:rPr lang="en-US" altLang="it-IT" sz="2000" dirty="0" err="1" smtClean="0"/>
              <a:t>deri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/>
              <a:t> 109 </a:t>
            </a:r>
            <a:r>
              <a:rPr lang="en-US" altLang="it-IT" sz="2000" dirty="0" smtClean="0"/>
              <a:t>TFBE</a:t>
            </a:r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 smtClean="0"/>
              <a:t>Koncepti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ndihmes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Ndihmat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lejuara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err="1" smtClean="0"/>
              <a:t>Procedura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dhenies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ndihmes</a:t>
            </a:r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Legjislacion</a:t>
            </a:r>
            <a:r>
              <a:rPr lang="en-US" altLang="it-IT" sz="2000" dirty="0" smtClean="0"/>
              <a:t> specific per </a:t>
            </a:r>
            <a:r>
              <a:rPr lang="en-US" altLang="it-IT" sz="2000" dirty="0" err="1" smtClean="0"/>
              <a:t>ndihmat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shteterore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transporteve</a:t>
            </a:r>
            <a:r>
              <a:rPr lang="en-US" altLang="it-IT" sz="2000" smtClean="0"/>
              <a:t>  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9481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Normat e Traktatit per konkurrencen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101  </a:t>
            </a:r>
          </a:p>
          <a:p>
            <a:pPr marL="685800" lvl="1" indent="-228600" algn="just">
              <a:buAutoNum type="arabicPeriod"/>
            </a:pPr>
            <a:r>
              <a:rPr lang="en-US" altLang="it-IT" sz="1200" dirty="0" smtClean="0"/>
              <a:t>Sa </a:t>
            </a:r>
            <a:r>
              <a:rPr lang="en-US" altLang="it-IT" sz="1200" dirty="0" err="1"/>
              <a:t>më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poshtë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janë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ndaluara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papajtueshme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tregun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brendshëm</a:t>
            </a:r>
            <a:r>
              <a:rPr lang="en-US" altLang="it-IT" sz="1200" dirty="0"/>
              <a:t>: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gjitha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marrëveshjet</a:t>
            </a:r>
            <a:r>
              <a:rPr lang="en-US" altLang="it-IT" sz="1200" dirty="0" smtClean="0"/>
              <a:t> midis </a:t>
            </a:r>
            <a:r>
              <a:rPr lang="en-US" altLang="it-IT" sz="1200" dirty="0" err="1"/>
              <a:t>ndërmarrjeve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vendimet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shoqatave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ndërmarrjeve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praktikat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bashkërenduara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cilat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prekin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tregtinë</a:t>
            </a:r>
            <a:r>
              <a:rPr lang="en-US" altLang="it-IT" sz="1200" dirty="0"/>
              <a:t> midis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cilat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objekt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pasojë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tyre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pengimin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kufizimin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shtrembërimin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konkurrencës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tregut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brendshëm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veçanti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ato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cilat</a:t>
            </a:r>
            <a:r>
              <a:rPr lang="en-US" altLang="it-IT" sz="1200" dirty="0" smtClean="0"/>
              <a:t>:   </a:t>
            </a:r>
          </a:p>
          <a:p>
            <a:pPr marL="457200" lvl="1" indent="0" algn="just">
              <a:buNone/>
            </a:pPr>
            <a:r>
              <a:rPr lang="en-US" altLang="it-IT" sz="1200" dirty="0" smtClean="0"/>
              <a:t>-        (</a:t>
            </a:r>
            <a:r>
              <a:rPr lang="en-US" altLang="it-IT" sz="1200" dirty="0"/>
              <a:t>a) </a:t>
            </a:r>
            <a:r>
              <a:rPr lang="en-US" altLang="it-IT" sz="1200" dirty="0" err="1"/>
              <a:t>vendosin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drejtpërdrejt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tërthorazi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çmimet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shitjes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blerjes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kusht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tjetër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tregtimi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(b) </a:t>
            </a:r>
            <a:r>
              <a:rPr lang="en-US" altLang="it-IT" sz="1200" dirty="0" err="1"/>
              <a:t>kufizojnë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mbajnë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kontroll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prodhimin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tregjet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zhvillimin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teknik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investimet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(c) </a:t>
            </a:r>
            <a:r>
              <a:rPr lang="en-US" altLang="it-IT" sz="1200" dirty="0" err="1"/>
              <a:t>ndajnë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burimet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furnizimit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(d) </a:t>
            </a:r>
            <a:r>
              <a:rPr lang="en-US" altLang="it-IT" sz="1200" dirty="0" err="1"/>
              <a:t>zbatojnë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kushte</a:t>
            </a:r>
            <a:r>
              <a:rPr lang="en-US" altLang="it-IT" sz="1200" dirty="0"/>
              <a:t> jo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njëjta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transaksione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barasvlefshme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palë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tjera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tregtare</a:t>
            </a:r>
            <a:r>
              <a:rPr lang="en-US" altLang="it-IT" sz="1200" dirty="0"/>
              <a:t>, duke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ato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pozitë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pafavorshme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konkurruese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(e) </a:t>
            </a:r>
            <a:r>
              <a:rPr lang="en-US" altLang="it-IT" sz="1200" dirty="0" err="1"/>
              <a:t>lidhjen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kontratave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kushtëzojnë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pranimin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palëve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tjera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detyrimeve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shtesë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të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cilat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natyra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përdorimi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tregtar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nuk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lidhje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objektin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kontratave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tilla</a:t>
            </a:r>
            <a:r>
              <a:rPr lang="en-US" altLang="it-IT" sz="1200" dirty="0" smtClean="0"/>
              <a:t>. </a:t>
            </a:r>
            <a:endParaRPr lang="en-US" altLang="it-IT" sz="1200" dirty="0"/>
          </a:p>
          <a:p>
            <a:pPr marL="457200" lvl="1" indent="0" algn="just">
              <a:buNone/>
            </a:pPr>
            <a:r>
              <a:rPr lang="en-US" altLang="it-IT" sz="1200" dirty="0"/>
              <a:t>2.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marrëveshje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apo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cili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është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ndaluar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zbatim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këtij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neni</a:t>
            </a:r>
            <a:r>
              <a:rPr lang="en-US" altLang="it-IT" sz="1200" dirty="0"/>
              <a:t>, </a:t>
            </a:r>
            <a:r>
              <a:rPr lang="en-US" altLang="it-IT" sz="1200" dirty="0" err="1" smtClean="0"/>
              <a:t>është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automatikisht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pa </a:t>
            </a:r>
            <a:r>
              <a:rPr lang="en-US" altLang="it-IT" sz="1200" dirty="0" err="1" smtClean="0"/>
              <a:t>vlerë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ligjore </a:t>
            </a:r>
            <a:endParaRPr lang="en-US" altLang="it-IT" sz="1200" dirty="0" smtClean="0"/>
          </a:p>
          <a:p>
            <a:pPr marL="457200" lvl="1" indent="0" algn="just">
              <a:buNone/>
            </a:pPr>
            <a:r>
              <a:rPr lang="en-US" altLang="it-IT" sz="1200" dirty="0" smtClean="0"/>
              <a:t>3</a:t>
            </a:r>
            <a:r>
              <a:rPr lang="en-US" altLang="it-IT" sz="1200" dirty="0"/>
              <a:t>. </a:t>
            </a:r>
            <a:r>
              <a:rPr lang="en-US" altLang="it-IT" sz="1200" dirty="0" err="1"/>
              <a:t>Por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dispozitat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paragrafit</a:t>
            </a:r>
            <a:r>
              <a:rPr lang="en-US" altLang="it-IT" sz="1200" dirty="0"/>
              <a:t> 1 </a:t>
            </a:r>
            <a:r>
              <a:rPr lang="en-US" altLang="it-IT" sz="1200" dirty="0" err="1"/>
              <a:t>mund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deklarohen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pazbatueshme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rast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:</a:t>
            </a:r>
          </a:p>
          <a:p>
            <a:pPr marL="457200" lvl="1" indent="0" algn="just">
              <a:buNone/>
            </a:pPr>
            <a:r>
              <a:rPr lang="en-US" altLang="it-IT" sz="1200" dirty="0"/>
              <a:t>–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marrëveshjeje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kategorie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marrëveshjesh</a:t>
            </a:r>
            <a:r>
              <a:rPr lang="en-US" altLang="it-IT" sz="1200" dirty="0"/>
              <a:t> midis </a:t>
            </a:r>
            <a:r>
              <a:rPr lang="en-US" altLang="it-IT" sz="1200" dirty="0" err="1"/>
              <a:t>ndërmarrjeve</a:t>
            </a:r>
            <a:r>
              <a:rPr lang="en-US" altLang="it-IT" sz="1200" dirty="0"/>
              <a:t>,</a:t>
            </a:r>
          </a:p>
          <a:p>
            <a:pPr marL="457200" lvl="1" indent="0" algn="just">
              <a:buNone/>
            </a:pPr>
            <a:r>
              <a:rPr lang="en-US" altLang="it-IT" sz="1200" dirty="0"/>
              <a:t>–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kategorie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vendimesh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shoqatave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ndërmarrjeve</a:t>
            </a:r>
            <a:r>
              <a:rPr lang="en-US" altLang="it-IT" sz="1200" dirty="0"/>
              <a:t>,</a:t>
            </a:r>
          </a:p>
          <a:p>
            <a:pPr marL="457200" lvl="1" indent="0" algn="just">
              <a:buNone/>
            </a:pPr>
            <a:r>
              <a:rPr lang="en-US" altLang="it-IT" sz="1200" dirty="0"/>
              <a:t>–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praktike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bashkërenduar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kategorie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praktikash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bashkërenduara</a:t>
            </a:r>
            <a:r>
              <a:rPr lang="en-US" altLang="it-IT" sz="1200" dirty="0"/>
              <a:t>,</a:t>
            </a:r>
          </a:p>
          <a:p>
            <a:pPr marL="457200" lvl="1" indent="0" algn="just">
              <a:buNone/>
            </a:pPr>
            <a:r>
              <a:rPr lang="en-US" altLang="it-IT" sz="1200" dirty="0" err="1"/>
              <a:t>që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kontribuon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përmirësimin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prodhimit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shpërndarjen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mallrave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nxitjen</a:t>
            </a:r>
            <a:r>
              <a:rPr lang="en-US" altLang="it-IT" sz="1200" dirty="0"/>
              <a:t> e </a:t>
            </a:r>
            <a:r>
              <a:rPr lang="en-US" altLang="it-IT" sz="1200" dirty="0" err="1" smtClean="0"/>
              <a:t>përparimit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teknik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ose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ekonomik</a:t>
            </a:r>
            <a:r>
              <a:rPr lang="en-US" altLang="it-IT" sz="1200" dirty="0"/>
              <a:t>, duke u </a:t>
            </a:r>
            <a:r>
              <a:rPr lang="en-US" altLang="it-IT" sz="1200" dirty="0" err="1"/>
              <a:t>lejuar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konsumatorëve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kenë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pjesë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drejtë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përfitimit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që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rrjedh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prej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kësaj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që</a:t>
            </a:r>
            <a:r>
              <a:rPr lang="en-US" altLang="it-IT" sz="1200" dirty="0"/>
              <a:t>:</a:t>
            </a:r>
          </a:p>
          <a:p>
            <a:pPr lvl="1" algn="just"/>
            <a:r>
              <a:rPr lang="en-US" altLang="it-IT" sz="1200" dirty="0"/>
              <a:t>(a) </a:t>
            </a:r>
            <a:r>
              <a:rPr lang="en-US" altLang="it-IT" sz="1200" dirty="0" err="1"/>
              <a:t>nuk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vendos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mbi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ndërmarrjet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fjalë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kufizime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nuk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janë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domosdoshme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arritjen</a:t>
            </a:r>
            <a:r>
              <a:rPr lang="en-US" altLang="it-IT" sz="1200" dirty="0"/>
              <a:t> e </a:t>
            </a:r>
            <a:r>
              <a:rPr lang="en-US" altLang="it-IT" sz="1200" dirty="0" err="1" smtClean="0"/>
              <a:t>këtyre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objektivave</a:t>
            </a:r>
            <a:r>
              <a:rPr lang="en-US" altLang="it-IT" sz="1200" dirty="0"/>
              <a:t>;</a:t>
            </a:r>
          </a:p>
          <a:p>
            <a:pPr lvl="1" algn="just"/>
            <a:r>
              <a:rPr lang="en-US" altLang="it-IT" sz="1200" dirty="0"/>
              <a:t>(b) </a:t>
            </a:r>
            <a:r>
              <a:rPr lang="en-US" altLang="it-IT" sz="1200" dirty="0" err="1"/>
              <a:t>nuk</a:t>
            </a:r>
            <a:r>
              <a:rPr lang="en-US" altLang="it-IT" sz="1200" dirty="0"/>
              <a:t> u </a:t>
            </a:r>
            <a:r>
              <a:rPr lang="en-US" altLang="it-IT" sz="1200" dirty="0" err="1"/>
              <a:t>jep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ndërmarrjeve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mundësinë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ta </a:t>
            </a:r>
            <a:r>
              <a:rPr lang="en-US" altLang="it-IT" sz="1200" dirty="0" err="1"/>
              <a:t>eliminuar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konkurrencën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lidhje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pjesë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të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konsiderueshme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produkteve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fjalë</a:t>
            </a:r>
            <a:r>
              <a:rPr lang="en-US" altLang="it-IT" sz="1200" dirty="0"/>
              <a:t>.</a:t>
            </a:r>
            <a:endParaRPr lang="en-US" altLang="it-IT" sz="900" dirty="0" smtClean="0"/>
          </a:p>
        </p:txBody>
      </p:sp>
    </p:spTree>
    <p:extLst>
      <p:ext uri="{BB962C8B-B14F-4D97-AF65-F5344CB8AC3E}">
        <p14:creationId xmlns:p14="http://schemas.microsoft.com/office/powerpoint/2010/main" val="26232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Normat e Traktatit per konkurrencen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102</a:t>
            </a:r>
          </a:p>
          <a:p>
            <a:pPr marL="457200" lvl="1" indent="0" algn="just">
              <a:buNone/>
            </a:pPr>
            <a:r>
              <a:rPr lang="en-US" altLang="it-IT" sz="2000" dirty="0"/>
              <a:t>Ndalohet </a:t>
            </a:r>
            <a:r>
              <a:rPr lang="en-US" altLang="it-IT" sz="2000" dirty="0" err="1"/>
              <a:t>çdo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abuzim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ana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një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më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shumë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ndërmarrjeve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pozitës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dominuese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brenda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të</a:t>
            </a:r>
            <a:r>
              <a:rPr lang="en-US" altLang="it-IT" sz="2000" dirty="0" smtClean="0"/>
              <a:t> </a:t>
            </a:r>
            <a:r>
              <a:rPr lang="en-US" altLang="it-IT" sz="2000" dirty="0" err="1"/>
              <a:t>brendshëm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një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pjesë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konsiderueshme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tij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papajtueshëm</a:t>
            </a:r>
            <a:r>
              <a:rPr lang="en-US" altLang="it-IT" sz="2000" dirty="0"/>
              <a:t> me </a:t>
            </a:r>
            <a:r>
              <a:rPr lang="en-US" altLang="it-IT" sz="2000" dirty="0" err="1"/>
              <a:t>tregun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brendshëm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për</a:t>
            </a:r>
            <a:r>
              <a:rPr lang="en-US" altLang="it-IT" sz="2000" dirty="0" smtClean="0"/>
              <a:t> </a:t>
            </a:r>
            <a:r>
              <a:rPr lang="en-US" altLang="it-IT" sz="2000" dirty="0" err="1"/>
              <a:t>aq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mund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prekë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tregtinë</a:t>
            </a:r>
            <a:r>
              <a:rPr lang="en-US" altLang="it-IT" sz="2000" dirty="0"/>
              <a:t> midis </a:t>
            </a:r>
            <a:r>
              <a:rPr lang="en-US" altLang="it-IT" sz="2000" dirty="0" err="1"/>
              <a:t>Shteteve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Anëtare</a:t>
            </a:r>
            <a:r>
              <a:rPr lang="en-US" altLang="it-IT" sz="2000" dirty="0"/>
              <a:t>.</a:t>
            </a:r>
          </a:p>
          <a:p>
            <a:pPr marL="457200" lvl="1" indent="0" algn="just">
              <a:buNone/>
            </a:pPr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veçanti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një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abuzim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tillë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mund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konsistojë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në</a:t>
            </a:r>
            <a:r>
              <a:rPr lang="en-US" altLang="it-IT" sz="2000" dirty="0"/>
              <a:t>:</a:t>
            </a:r>
          </a:p>
          <a:p>
            <a:pPr lvl="1" algn="just"/>
            <a:r>
              <a:rPr lang="en-US" altLang="it-IT" sz="2000" dirty="0"/>
              <a:t>(a) </a:t>
            </a:r>
            <a:r>
              <a:rPr lang="en-US" altLang="it-IT" sz="2000" dirty="0" err="1"/>
              <a:t>vendosjen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drejtpërdrejt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tërthorazi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çmimeve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padrejta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çmimeve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shit-</a:t>
            </a:r>
            <a:r>
              <a:rPr lang="en-US" altLang="it-IT" sz="2000" dirty="0" err="1"/>
              <a:t>blerjes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të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kushteve</a:t>
            </a:r>
            <a:r>
              <a:rPr lang="en-US" altLang="it-IT" sz="2000" dirty="0" smtClean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tjera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padrejta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tregtimit</a:t>
            </a:r>
            <a:r>
              <a:rPr lang="en-US" altLang="it-IT" sz="2000" dirty="0"/>
              <a:t>;</a:t>
            </a:r>
          </a:p>
          <a:p>
            <a:pPr lvl="1" algn="just"/>
            <a:r>
              <a:rPr lang="en-US" altLang="it-IT" sz="2000" dirty="0"/>
              <a:t>(b) </a:t>
            </a:r>
            <a:r>
              <a:rPr lang="en-US" altLang="it-IT" sz="2000" dirty="0" err="1"/>
              <a:t>kufizimin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zhvillimit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prodhimit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tregjeve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teknikës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dëm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konsumatorëve</a:t>
            </a:r>
            <a:r>
              <a:rPr lang="en-US" altLang="it-IT" sz="2000" dirty="0"/>
              <a:t>;</a:t>
            </a:r>
          </a:p>
          <a:p>
            <a:pPr lvl="1" algn="just"/>
            <a:r>
              <a:rPr lang="en-US" altLang="it-IT" sz="2000" dirty="0"/>
              <a:t>(c) </a:t>
            </a:r>
            <a:r>
              <a:rPr lang="en-US" altLang="it-IT" sz="2000" dirty="0" err="1"/>
              <a:t>zbatimin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kushteve</a:t>
            </a:r>
            <a:r>
              <a:rPr lang="en-US" altLang="it-IT" sz="2000" dirty="0"/>
              <a:t> jo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ngjashme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për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transaksione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barasvlefshme</a:t>
            </a:r>
            <a:r>
              <a:rPr lang="en-US" altLang="it-IT" sz="2000" dirty="0"/>
              <a:t> me </a:t>
            </a:r>
            <a:r>
              <a:rPr lang="en-US" altLang="it-IT" sz="2000" dirty="0" err="1"/>
              <a:t>palë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tjera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tregtare</a:t>
            </a:r>
            <a:r>
              <a:rPr lang="en-US" altLang="it-IT" sz="2000" dirty="0" smtClean="0"/>
              <a:t>, duke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vendosur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ato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pozitë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pafavorshme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konkurruese</a:t>
            </a:r>
            <a:r>
              <a:rPr lang="en-US" altLang="it-IT" sz="2000" dirty="0"/>
              <a:t>;</a:t>
            </a:r>
          </a:p>
          <a:p>
            <a:pPr lvl="1" algn="just"/>
            <a:r>
              <a:rPr lang="en-US" altLang="it-IT" sz="2000" dirty="0"/>
              <a:t>(d) </a:t>
            </a:r>
            <a:r>
              <a:rPr lang="en-US" altLang="it-IT" sz="2000" dirty="0" err="1"/>
              <a:t>kushtëzimin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lidhjes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kontratave</a:t>
            </a:r>
            <a:r>
              <a:rPr lang="en-US" altLang="it-IT" sz="2000" dirty="0"/>
              <a:t> me </a:t>
            </a:r>
            <a:r>
              <a:rPr lang="en-US" altLang="it-IT" sz="2000" dirty="0" err="1"/>
              <a:t>pranimin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ana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palëve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tjera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detyrimeve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shtesë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të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cilat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për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natyra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ose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për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përdorimi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tregtar</a:t>
            </a:r>
            <a:r>
              <a:rPr lang="en-US" altLang="it-IT" sz="2000" dirty="0"/>
              <a:t>, </a:t>
            </a:r>
            <a:r>
              <a:rPr lang="en-US" altLang="it-IT" sz="2000" dirty="0" err="1"/>
              <a:t>nuk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kanë</a:t>
            </a:r>
            <a:r>
              <a:rPr lang="en-US" altLang="it-IT" sz="2000" dirty="0"/>
              <a:t> </a:t>
            </a:r>
            <a:r>
              <a:rPr lang="en-US" altLang="it-IT" sz="2000" dirty="0" err="1"/>
              <a:t>lidhje</a:t>
            </a:r>
            <a:r>
              <a:rPr lang="en-US" altLang="it-IT" sz="2000" dirty="0"/>
              <a:t> me </a:t>
            </a:r>
            <a:r>
              <a:rPr lang="en-US" altLang="it-IT" sz="2000" dirty="0" err="1"/>
              <a:t>objektin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kontratave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të</a:t>
            </a:r>
            <a:r>
              <a:rPr lang="en-US" altLang="it-IT" sz="2000" dirty="0"/>
              <a:t> </a:t>
            </a:r>
            <a:r>
              <a:rPr lang="en-US" altLang="it-IT" sz="2000" dirty="0" err="1" smtClean="0"/>
              <a:t>tilla</a:t>
            </a:r>
            <a:r>
              <a:rPr lang="en-US" alt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36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Normat e Traktatit per konkurrencen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103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1. </a:t>
            </a:r>
            <a:r>
              <a:rPr lang="en-US" altLang="it-IT" sz="1800" dirty="0" err="1"/>
              <a:t>Rregulloret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direktivat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duhura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vënë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jetë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parimet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parashikuara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nenet</a:t>
            </a:r>
            <a:r>
              <a:rPr lang="en-US" altLang="it-IT" sz="1800" dirty="0"/>
              <a:t> 101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102 </a:t>
            </a:r>
            <a:r>
              <a:rPr lang="en-US" altLang="it-IT" sz="1800" dirty="0" err="1"/>
              <a:t>përcaktohen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nga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Këshilli</a:t>
            </a:r>
            <a:r>
              <a:rPr lang="en-US" altLang="it-IT" sz="1800" dirty="0"/>
              <a:t>, me </a:t>
            </a:r>
            <a:r>
              <a:rPr lang="en-US" altLang="it-IT" sz="1800" dirty="0" err="1"/>
              <a:t>propozim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Komisionit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pas </a:t>
            </a:r>
            <a:r>
              <a:rPr lang="en-US" altLang="it-IT" sz="1800" dirty="0" err="1"/>
              <a:t>konsultimit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Parlamentin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Europian</a:t>
            </a:r>
            <a:r>
              <a:rPr lang="en-US" altLang="it-IT" sz="1800" dirty="0"/>
              <a:t>.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2. </a:t>
            </a:r>
            <a:r>
              <a:rPr lang="en-US" altLang="it-IT" sz="1800" dirty="0" err="1"/>
              <a:t>Rregulloret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direktivat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përmendura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paragrafin</a:t>
            </a:r>
            <a:r>
              <a:rPr lang="en-US" altLang="it-IT" sz="1800" dirty="0"/>
              <a:t> 1 </a:t>
            </a:r>
            <a:r>
              <a:rPr lang="en-US" altLang="it-IT" sz="1800" dirty="0" err="1"/>
              <a:t>hartohen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veçanti</a:t>
            </a:r>
            <a:r>
              <a:rPr lang="en-US" altLang="it-IT" sz="1800" dirty="0"/>
              <a:t>:</a:t>
            </a:r>
          </a:p>
          <a:p>
            <a:pPr marL="914400" lvl="1" indent="-457200" algn="just">
              <a:buAutoNum type="alphaLcParenBoth"/>
            </a:pPr>
            <a:r>
              <a:rPr lang="en-US" altLang="it-IT" sz="1800" dirty="0" err="1" smtClean="0"/>
              <a:t>për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siguruar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respektimin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ndalimeve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parashikuara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nenin</a:t>
            </a:r>
            <a:r>
              <a:rPr lang="en-US" altLang="it-IT" sz="1800" dirty="0"/>
              <a:t> 101(1)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nenin</a:t>
            </a:r>
            <a:r>
              <a:rPr lang="en-US" altLang="it-IT" sz="1800" dirty="0"/>
              <a:t> 102 </a:t>
            </a:r>
            <a:r>
              <a:rPr lang="en-US" altLang="it-IT" sz="1800" dirty="0" err="1" smtClean="0"/>
              <a:t>përmes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së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gjobave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sanksioneve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periodike</a:t>
            </a:r>
            <a:r>
              <a:rPr lang="en-US" altLang="it-IT" sz="1800" dirty="0" smtClean="0"/>
              <a:t>;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(b)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përcaktuar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rregulla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hollësishme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zbatimin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nenit</a:t>
            </a:r>
            <a:r>
              <a:rPr lang="en-US" altLang="it-IT" sz="1800" dirty="0"/>
              <a:t> 101(3), duke </a:t>
            </a:r>
            <a:r>
              <a:rPr lang="en-US" altLang="it-IT" sz="1800" dirty="0" err="1"/>
              <a:t>marrë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konsideratë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nevojën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siguruar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mbikëqyrjen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efektshme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nga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njëra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anë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thjeshtuar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sa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më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shumë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administrimin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nga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ana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tjetër</a:t>
            </a:r>
            <a:r>
              <a:rPr lang="en-US" altLang="it-IT" sz="18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(c)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përcaktuar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nëse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është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nevoja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degët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ndryshme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ekonomisë</a:t>
            </a:r>
            <a:r>
              <a:rPr lang="en-US" altLang="it-IT" sz="1800" dirty="0"/>
              <a:t>, </a:t>
            </a:r>
            <a:r>
              <a:rPr lang="en-US" altLang="it-IT" sz="1800" dirty="0" err="1"/>
              <a:t>fushën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veprimit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të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dispozitave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neneve</a:t>
            </a:r>
            <a:r>
              <a:rPr lang="en-US" altLang="it-IT" sz="1800" dirty="0"/>
              <a:t> 101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102;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(d)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përcaktuar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funksionet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përkatëse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Komisionit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Gjykatës</a:t>
            </a:r>
            <a:r>
              <a:rPr lang="en-US" altLang="it-IT" sz="1800" dirty="0"/>
              <a:t> </a:t>
            </a:r>
            <a:r>
              <a:rPr lang="en-US" altLang="it-IT" sz="1800" dirty="0" err="1"/>
              <a:t>së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Drejtësisë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Bashkimit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Europian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lidhur</a:t>
            </a:r>
            <a:r>
              <a:rPr lang="en-US" altLang="it-IT" sz="1800" dirty="0"/>
              <a:t> me </a:t>
            </a:r>
            <a:r>
              <a:rPr lang="en-US" altLang="it-IT" sz="1800" dirty="0" err="1"/>
              <a:t>zbatimin</a:t>
            </a:r>
            <a:r>
              <a:rPr lang="en-US" altLang="it-IT" sz="1800" dirty="0"/>
              <a:t> e </a:t>
            </a:r>
            <a:r>
              <a:rPr lang="en-US" altLang="it-IT" sz="1800" dirty="0" err="1"/>
              <a:t>dispozitave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përcaktuara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këtë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paragraf</a:t>
            </a:r>
            <a:r>
              <a:rPr lang="en-US" altLang="it-IT" sz="1800" dirty="0"/>
              <a:t>;</a:t>
            </a:r>
          </a:p>
          <a:p>
            <a:pPr marL="457200" lvl="1" indent="0" algn="just">
              <a:buNone/>
            </a:pPr>
            <a:r>
              <a:rPr lang="en-US" altLang="it-IT" sz="1800" dirty="0"/>
              <a:t>(e) </a:t>
            </a:r>
            <a:r>
              <a:rPr lang="en-US" altLang="it-IT" sz="1800" dirty="0" err="1"/>
              <a:t>për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përcaktuar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marrëdhënien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ndërmjet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legjislacionit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kombëtare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dhe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dispozitave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që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përmban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ky</a:t>
            </a:r>
            <a:r>
              <a:rPr lang="en-US" altLang="it-IT" sz="1800" dirty="0" smtClean="0"/>
              <a:t> </a:t>
            </a:r>
            <a:r>
              <a:rPr lang="en-US" altLang="it-IT" sz="1800" dirty="0" err="1"/>
              <a:t>Seksion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ose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dispozitave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miratuara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zbatim</a:t>
            </a:r>
            <a:r>
              <a:rPr lang="en-US" altLang="it-IT" sz="1800" dirty="0"/>
              <a:t> </a:t>
            </a:r>
            <a:r>
              <a:rPr lang="en-US" altLang="it-IT" sz="1800" dirty="0" err="1"/>
              <a:t>të</a:t>
            </a:r>
            <a:r>
              <a:rPr lang="en-US" altLang="it-IT" sz="1800" dirty="0"/>
              <a:t> </a:t>
            </a:r>
            <a:r>
              <a:rPr lang="en-US" altLang="it-IT" sz="1800" dirty="0" err="1"/>
              <a:t>këtij</a:t>
            </a:r>
            <a:r>
              <a:rPr lang="en-US" altLang="it-IT" sz="1800" dirty="0"/>
              <a:t> </a:t>
            </a:r>
            <a:r>
              <a:rPr lang="en-US" altLang="it-IT" sz="1800" dirty="0" err="1"/>
              <a:t>neni</a:t>
            </a:r>
            <a:r>
              <a:rPr lang="en-US" altLang="it-IT" sz="1800" dirty="0"/>
              <a:t>.</a:t>
            </a:r>
            <a:endParaRPr lang="en-US" alt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3328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3366</TotalTime>
  <Words>2216</Words>
  <Application>Microsoft Office PowerPoint</Application>
  <PresentationFormat>On-screen Show (4:3)</PresentationFormat>
  <Paragraphs>165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256</cp:revision>
  <dcterms:created xsi:type="dcterms:W3CDTF">2016-10-18T10:02:39Z</dcterms:created>
  <dcterms:modified xsi:type="dcterms:W3CDTF">2023-04-18T15:19:20Z</dcterms:modified>
</cp:coreProperties>
</file>