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9" r:id="rId3"/>
    <p:sldId id="282" r:id="rId4"/>
    <p:sldId id="284" r:id="rId5"/>
    <p:sldId id="286" r:id="rId6"/>
    <p:sldId id="293" r:id="rId7"/>
    <p:sldId id="287" r:id="rId8"/>
    <p:sldId id="289" r:id="rId9"/>
    <p:sldId id="285" r:id="rId10"/>
    <p:sldId id="291" r:id="rId11"/>
    <p:sldId id="292" r:id="rId12"/>
    <p:sldId id="290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280" r:id="rId21"/>
    <p:sldId id="276" r:id="rId22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19.4.2023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Marredheniet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nderkombetare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te</a:t>
            </a:r>
            <a:r>
              <a:rPr lang="en-US" sz="2800" dirty="0" smtClean="0">
                <a:solidFill>
                  <a:prstClr val="black"/>
                </a:solidFill>
              </a:rPr>
              <a:t> BE ne </a:t>
            </a:r>
            <a:r>
              <a:rPr lang="en-US" sz="2800" dirty="0" err="1" smtClean="0">
                <a:solidFill>
                  <a:prstClr val="black"/>
                </a:solidFill>
              </a:rPr>
              <a:t>lidhje</a:t>
            </a:r>
            <a:r>
              <a:rPr lang="en-US" sz="2800" dirty="0" smtClean="0">
                <a:solidFill>
                  <a:prstClr val="black"/>
                </a:solidFill>
              </a:rPr>
              <a:t> me </a:t>
            </a:r>
            <a:r>
              <a:rPr lang="en-US" sz="2800" dirty="0" err="1" smtClean="0">
                <a:solidFill>
                  <a:prstClr val="black"/>
                </a:solidFill>
              </a:rPr>
              <a:t>aviacionin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Karakteri nderkombetar i aviacionit dhe marredheniet midis shteteve(VI)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Deregulation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liberalizimi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Marredhenet me jashte te BE: GjED dhe ceshtja open skies  (VI)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Liberalizimi SHBA/BE: faza e dyte dhe e trete (VI)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Marreveshjet horizontale te BE (VI)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ECAA (VI)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1187624" y="5482472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15 Prill 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Marredheniet me jashte te BE: GjED dhe marreveshjet Open Skies II</a:t>
            </a:r>
            <a:r>
              <a:rPr lang="it-IT" sz="3600" dirty="0" smtClean="0"/>
              <a:t>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Qendrimi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Komisionit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gjykim</a:t>
            </a:r>
            <a:endParaRPr lang="en-US" altLang="it-IT" sz="2000" dirty="0" smtClean="0"/>
          </a:p>
          <a:p>
            <a:pPr lvl="1" algn="just"/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shkelur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ligjin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komunitar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sa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negociuar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individualisht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ShBA</a:t>
            </a:r>
            <a:r>
              <a:rPr lang="en-US" altLang="it-IT" sz="1400" dirty="0" smtClean="0"/>
              <a:t>  </a:t>
            </a:r>
            <a:r>
              <a:rPr lang="en-US" altLang="it-IT" sz="1400" dirty="0" err="1" smtClean="0"/>
              <a:t>disa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aspekte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marreveshjet</a:t>
            </a:r>
            <a:r>
              <a:rPr lang="en-US" altLang="it-IT" sz="1400" dirty="0" smtClean="0"/>
              <a:t> open skies</a:t>
            </a:r>
          </a:p>
          <a:p>
            <a:pPr lvl="1" algn="just"/>
            <a:r>
              <a:rPr lang="en-US" altLang="it-IT" sz="1400" dirty="0" err="1" smtClean="0"/>
              <a:t>Heqja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barrierave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brendshme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fusha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tjera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passjell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politike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jashtme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perbashket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perballe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treta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Shkelet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vendosjes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trajtimi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kombetar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barabarte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sipas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percaktimeve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Traktate</a:t>
            </a:r>
            <a:endParaRPr lang="en-US" altLang="it-IT" sz="1400" dirty="0" smtClean="0"/>
          </a:p>
          <a:p>
            <a:pPr lvl="1" algn="just"/>
            <a:r>
              <a:rPr lang="en-US" altLang="it-IT" sz="1400" dirty="0" smtClean="0"/>
              <a:t>Ne </a:t>
            </a:r>
            <a:r>
              <a:rPr lang="en-US" altLang="it-IT" sz="1400" dirty="0" err="1" smtClean="0"/>
              <a:t>aspektin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politik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duhet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marre</a:t>
            </a:r>
            <a:r>
              <a:rPr lang="en-US" altLang="it-IT" sz="1400" dirty="0" smtClean="0"/>
              <a:t> masa per </a:t>
            </a:r>
            <a:r>
              <a:rPr lang="en-US" altLang="it-IT" sz="1400" dirty="0" err="1" smtClean="0"/>
              <a:t>negociata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ShBA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tere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pra</a:t>
            </a:r>
            <a:r>
              <a:rPr lang="en-US" altLang="it-IT" sz="1400" dirty="0" smtClean="0"/>
              <a:t> ne rang BE </a:t>
            </a:r>
          </a:p>
          <a:p>
            <a:pPr lvl="1" algn="just"/>
            <a:r>
              <a:rPr lang="en-US" altLang="it-IT" sz="1400" dirty="0" err="1" smtClean="0"/>
              <a:t>Argumentat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ligjore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Komisioni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kompetenca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eksklusive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negociuar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politiken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jashtme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sherbimet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emer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Baza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ligjore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nenet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Transportin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Traktat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ish</a:t>
            </a:r>
            <a:r>
              <a:rPr lang="en-US" altLang="it-IT" sz="1000" dirty="0" smtClean="0"/>
              <a:t> 80 </a:t>
            </a:r>
            <a:r>
              <a:rPr lang="en-US" altLang="it-IT" sz="1000" dirty="0" err="1" smtClean="0"/>
              <a:t>tani</a:t>
            </a:r>
            <a:r>
              <a:rPr lang="en-US" altLang="it-IT" sz="1000" dirty="0" smtClean="0"/>
              <a:t> 90)</a:t>
            </a:r>
          </a:p>
          <a:p>
            <a:pPr lvl="2" algn="just"/>
            <a:r>
              <a:rPr lang="en-US" altLang="it-IT" sz="1000" dirty="0" err="1" smtClean="0"/>
              <a:t>Doktrina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fuqise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perfshire</a:t>
            </a:r>
            <a:r>
              <a:rPr lang="en-US" altLang="it-IT" sz="1000" dirty="0" smtClean="0"/>
              <a:t> (implied powers doctrine)</a:t>
            </a:r>
          </a:p>
          <a:p>
            <a:pPr lvl="2" algn="just"/>
            <a:r>
              <a:rPr lang="en-US" altLang="it-IT" sz="1000" dirty="0" err="1" smtClean="0"/>
              <a:t>Marreveshjet</a:t>
            </a:r>
            <a:r>
              <a:rPr lang="en-US" altLang="it-IT" sz="1000" dirty="0" smtClean="0"/>
              <a:t> open sky </a:t>
            </a:r>
            <a:r>
              <a:rPr lang="en-US" altLang="it-IT" sz="1000" dirty="0" err="1" smtClean="0"/>
              <a:t>ndikojne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qellimin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traktateve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krijuar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treg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perbashket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aviacionit</a:t>
            </a:r>
            <a:r>
              <a:rPr lang="en-US" altLang="it-IT" sz="1000" dirty="0" smtClean="0"/>
              <a:t> ne BE duke </a:t>
            </a:r>
            <a:r>
              <a:rPr lang="en-US" altLang="it-IT" sz="1000" dirty="0" err="1" smtClean="0"/>
              <a:t>diskriminuar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kompanite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BE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shmangur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konkurencen</a:t>
            </a:r>
            <a:r>
              <a:rPr lang="en-US" altLang="it-IT" sz="1000" dirty="0" smtClean="0"/>
              <a:t> e lire </a:t>
            </a:r>
          </a:p>
          <a:p>
            <a:pPr lvl="2" algn="just"/>
            <a:r>
              <a:rPr lang="en-US" altLang="it-IT" sz="1000" dirty="0" err="1" smtClean="0"/>
              <a:t>Kufizim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lirise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vendosjes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kompanite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tjera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BE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mund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marrin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fluturimi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ShBA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perpos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atyre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kombetare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ketyre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shteteve</a:t>
            </a:r>
            <a:endParaRPr lang="en-US" altLang="it-IT" sz="1000" dirty="0"/>
          </a:p>
          <a:p>
            <a:pPr algn="just"/>
            <a:r>
              <a:rPr lang="en-US" altLang="it-IT" sz="1800" dirty="0" err="1" smtClean="0"/>
              <a:t>Qendrimi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antare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gjykim</a:t>
            </a:r>
            <a:endParaRPr lang="en-US" altLang="it-IT" sz="1800" dirty="0"/>
          </a:p>
          <a:p>
            <a:pPr lvl="1" algn="just"/>
            <a:r>
              <a:rPr lang="en-US" altLang="it-IT" sz="1400" dirty="0" err="1" smtClean="0"/>
              <a:t>Komisioni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keqperdorur</a:t>
            </a:r>
            <a:r>
              <a:rPr lang="en-US" altLang="it-IT" sz="1400" dirty="0" smtClean="0"/>
              <a:t> procedure ne </a:t>
            </a:r>
            <a:r>
              <a:rPr lang="en-US" altLang="it-IT" sz="1400" dirty="0" err="1" smtClean="0"/>
              <a:t>gjykim</a:t>
            </a:r>
            <a:r>
              <a:rPr lang="en-US" altLang="it-IT" sz="1400" dirty="0" smtClean="0"/>
              <a:t> pas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axhende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fshehur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marre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kompetenca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fushen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transportit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Mbrojtje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ndertuar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baze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drejtes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nderkombetare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Konventa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Vjenes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mbi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traktatet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Konventa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Chicagos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Marreveshjet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bilaterale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sherbimet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endParaRPr lang="en-US" altLang="it-IT" sz="1000" dirty="0" smtClean="0"/>
          </a:p>
          <a:p>
            <a:pPr lvl="3" algn="just"/>
            <a:r>
              <a:rPr lang="en-US" altLang="it-IT" sz="600" dirty="0" err="1" smtClean="0"/>
              <a:t>Nuk</a:t>
            </a:r>
            <a:r>
              <a:rPr lang="en-US" altLang="it-IT" sz="600" dirty="0" smtClean="0"/>
              <a:t> u </a:t>
            </a:r>
            <a:r>
              <a:rPr lang="en-US" altLang="it-IT" sz="600" dirty="0" err="1" smtClean="0"/>
              <a:t>analizuan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GjD</a:t>
            </a:r>
            <a:endParaRPr lang="en-US" altLang="it-IT" sz="600" dirty="0" smtClean="0"/>
          </a:p>
          <a:p>
            <a:pPr lvl="1" algn="just"/>
            <a:r>
              <a:rPr lang="en-US" altLang="it-IT" sz="1400" dirty="0" err="1" smtClean="0"/>
              <a:t>Kushtet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kombesise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jane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rendesishme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ndalohen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ShBA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 </a:t>
            </a:r>
            <a:r>
              <a:rPr lang="en-US" altLang="it-IT" sz="1400" dirty="0" err="1" smtClean="0"/>
              <a:t>percaktuar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kompani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jokombetare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sherbimet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pra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kompani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vend </a:t>
            </a:r>
            <a:r>
              <a:rPr lang="en-US" altLang="it-IT" sz="1400" dirty="0" err="1" smtClean="0"/>
              <a:t>tjeter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BE </a:t>
            </a:r>
          </a:p>
        </p:txBody>
      </p:sp>
    </p:spTree>
    <p:extLst>
      <p:ext uri="{BB962C8B-B14F-4D97-AF65-F5344CB8AC3E}">
        <p14:creationId xmlns:p14="http://schemas.microsoft.com/office/powerpoint/2010/main" val="213054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Marredheniet me jashte te BE: GjED dhe marreveshjet Open Skies III</a:t>
            </a:r>
            <a:r>
              <a:rPr lang="it-IT" sz="3600" dirty="0" smtClean="0"/>
              <a:t>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Vendimi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GjED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kompetencen</a:t>
            </a:r>
            <a:r>
              <a:rPr lang="en-US" altLang="it-IT" sz="2000" dirty="0" smtClean="0"/>
              <a:t>  ne </a:t>
            </a:r>
            <a:r>
              <a:rPr lang="en-US" altLang="it-IT" sz="2000" dirty="0" err="1" smtClean="0"/>
              <a:t>politiken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jashtme</a:t>
            </a:r>
            <a:endParaRPr lang="en-US" altLang="it-IT" sz="2000" dirty="0" smtClean="0"/>
          </a:p>
          <a:p>
            <a:pPr lvl="1" algn="just"/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kompetence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institucioneve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BE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negociuar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fushen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transportit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Negocimi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marreveshjeve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transportin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kompetence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Shteteve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kompetence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sipas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doktrines</a:t>
            </a:r>
            <a:r>
              <a:rPr lang="en-US" altLang="it-IT" sz="1400" dirty="0" smtClean="0"/>
              <a:t> se implied powers </a:t>
            </a:r>
          </a:p>
          <a:p>
            <a:pPr lvl="2" algn="just"/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mund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ndikim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mbi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kompanite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ajroee</a:t>
            </a:r>
            <a:r>
              <a:rPr lang="en-US" altLang="it-IT" sz="1000" dirty="0" smtClean="0"/>
              <a:t> jo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BE </a:t>
            </a:r>
          </a:p>
          <a:p>
            <a:pPr lvl="1" algn="just"/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kompetence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institucionet</a:t>
            </a:r>
            <a:r>
              <a:rPr lang="en-US" altLang="it-IT" sz="1400" dirty="0" smtClean="0"/>
              <a:t> e BE </a:t>
            </a:r>
            <a:r>
              <a:rPr lang="en-US" altLang="it-IT" sz="1400" dirty="0" err="1" smtClean="0"/>
              <a:t>sipas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doktrines</a:t>
            </a:r>
            <a:r>
              <a:rPr lang="en-US" altLang="it-IT" sz="1400" dirty="0" smtClean="0"/>
              <a:t> se implied powers </a:t>
            </a:r>
            <a:r>
              <a:rPr lang="en-US" altLang="it-IT" sz="1400" dirty="0" err="1" smtClean="0"/>
              <a:t>kur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Nese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aktet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rregullatore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brendshme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BE </a:t>
            </a:r>
            <a:r>
              <a:rPr lang="en-US" altLang="it-IT" sz="1000" dirty="0" err="1" smtClean="0"/>
              <a:t>ndikojne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poziten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kompanie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jo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BE </a:t>
            </a:r>
            <a:r>
              <a:rPr lang="en-US" altLang="it-IT" sz="1000" dirty="0" err="1" smtClean="0"/>
              <a:t>atehere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merr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fuqi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politiken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jashtme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Rastet</a:t>
            </a:r>
            <a:r>
              <a:rPr lang="en-US" altLang="it-IT" sz="1000" dirty="0" smtClean="0"/>
              <a:t> : - slot allocation; CRS; </a:t>
            </a:r>
            <a:r>
              <a:rPr lang="en-US" altLang="it-IT" sz="1000" dirty="0" err="1" smtClean="0"/>
              <a:t>cmimet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linjat</a:t>
            </a:r>
            <a:r>
              <a:rPr lang="en-US" altLang="it-IT" sz="1000" dirty="0" smtClean="0"/>
              <a:t> Brenda </a:t>
            </a:r>
            <a:r>
              <a:rPr lang="en-US" altLang="it-IT" sz="1000" dirty="0" err="1" smtClean="0"/>
              <a:t>tregut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perbashket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Cmimet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Marreveshjet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lidhura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mund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lejojne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kompani</a:t>
            </a:r>
            <a:r>
              <a:rPr lang="en-US" altLang="it-IT" sz="1000" dirty="0" smtClean="0"/>
              <a:t> jo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BE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ofrojne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cmime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mira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linjat</a:t>
            </a:r>
            <a:r>
              <a:rPr lang="en-US" altLang="it-IT" sz="1000" dirty="0" smtClean="0"/>
              <a:t> Brenda BE </a:t>
            </a:r>
            <a:r>
              <a:rPr lang="en-US" altLang="it-IT" sz="1000" dirty="0" err="1" smtClean="0"/>
              <a:t>pasi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bie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ndesh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rregulloren</a:t>
            </a:r>
            <a:r>
              <a:rPr lang="en-US" altLang="it-IT" sz="1000" dirty="0" smtClean="0"/>
              <a:t> 2409/92</a:t>
            </a:r>
          </a:p>
          <a:p>
            <a:pPr lvl="3" algn="just"/>
            <a:r>
              <a:rPr lang="en-US" altLang="it-IT" sz="600" dirty="0" err="1" smtClean="0"/>
              <a:t>Rendesi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vogel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sepse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kopmanite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amerikane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operojne</a:t>
            </a:r>
            <a:r>
              <a:rPr lang="en-US" altLang="it-IT" sz="600" dirty="0"/>
              <a:t> </a:t>
            </a:r>
            <a:r>
              <a:rPr lang="en-US" altLang="it-IT" sz="600" dirty="0" smtClean="0"/>
              <a:t>ne </a:t>
            </a:r>
            <a:r>
              <a:rPr lang="en-US" altLang="it-IT" sz="600" dirty="0" err="1" smtClean="0"/>
              <a:t>kushte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codesharing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vazhdimin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linjave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brend</a:t>
            </a:r>
            <a:r>
              <a:rPr lang="en-US" altLang="it-IT" sz="600" dirty="0" smtClean="0"/>
              <a:t> BE me </a:t>
            </a:r>
            <a:r>
              <a:rPr lang="en-US" altLang="it-IT" sz="600" dirty="0" err="1" smtClean="0"/>
              <a:t>kompanite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europinae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aleancave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tyre</a:t>
            </a:r>
            <a:endParaRPr lang="en-US" altLang="it-IT" sz="600" dirty="0" smtClean="0"/>
          </a:p>
          <a:p>
            <a:pPr lvl="1" algn="just"/>
            <a:r>
              <a:rPr lang="en-US" altLang="it-IT" sz="1400" dirty="0" err="1" smtClean="0"/>
              <a:t>Aksesi</a:t>
            </a:r>
            <a:r>
              <a:rPr lang="en-US" altLang="it-IT" sz="1400" dirty="0" smtClean="0"/>
              <a:t> ne CRS  </a:t>
            </a:r>
          </a:p>
          <a:p>
            <a:pPr lvl="2" algn="just"/>
            <a:r>
              <a:rPr lang="en-US" altLang="it-IT" sz="1000" dirty="0" err="1" smtClean="0"/>
              <a:t>Dhenia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drejtes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aksesit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duhej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negociuar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nivel</a:t>
            </a:r>
            <a:r>
              <a:rPr lang="en-US" altLang="it-IT" sz="1000" dirty="0" smtClean="0"/>
              <a:t> BE </a:t>
            </a:r>
            <a:r>
              <a:rPr lang="en-US" altLang="it-IT" sz="1000" dirty="0" err="1" smtClean="0"/>
              <a:t>sepse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krijon</a:t>
            </a:r>
            <a:r>
              <a:rPr lang="en-US" altLang="it-IT" sz="1000" dirty="0" smtClean="0"/>
              <a:t> competence </a:t>
            </a:r>
            <a:r>
              <a:rPr lang="en-US" altLang="it-IT" sz="1000" dirty="0" err="1" smtClean="0"/>
              <a:t>ekskluzive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institucionet</a:t>
            </a:r>
            <a:r>
              <a:rPr lang="en-US" altLang="it-IT" sz="1000" dirty="0" smtClean="0"/>
              <a:t> e BE </a:t>
            </a:r>
          </a:p>
          <a:p>
            <a:pPr lvl="1" algn="just"/>
            <a:r>
              <a:rPr lang="en-US" altLang="it-IT" sz="1400" dirty="0" err="1" smtClean="0"/>
              <a:t>Allokimi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sloteve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Rregullorja</a:t>
            </a:r>
            <a:r>
              <a:rPr lang="en-US" altLang="it-IT" sz="1000" dirty="0" smtClean="0"/>
              <a:t> 95/93 </a:t>
            </a:r>
            <a:r>
              <a:rPr lang="en-US" altLang="it-IT" sz="1000" dirty="0" err="1" smtClean="0"/>
              <a:t>duhet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mbajtur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parasysh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kompetenca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nderkombetare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takon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institucioneve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BE </a:t>
            </a:r>
          </a:p>
          <a:p>
            <a:pPr lvl="2" algn="just"/>
            <a:r>
              <a:rPr lang="en-US" altLang="it-IT" sz="1000" dirty="0"/>
              <a:t>Ne </a:t>
            </a:r>
            <a:r>
              <a:rPr lang="en-US" altLang="it-IT" sz="1000" dirty="0" err="1"/>
              <a:t>aspektin</a:t>
            </a:r>
            <a:r>
              <a:rPr lang="en-US" altLang="it-IT" sz="1000" dirty="0"/>
              <a:t> </a:t>
            </a:r>
            <a:r>
              <a:rPr lang="en-US" altLang="it-IT" sz="1000" dirty="0" err="1"/>
              <a:t>substancial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nuk</a:t>
            </a:r>
            <a:r>
              <a:rPr lang="en-US" altLang="it-IT" sz="1000" dirty="0"/>
              <a:t> </a:t>
            </a:r>
            <a:r>
              <a:rPr lang="en-US" altLang="it-IT" sz="1000" dirty="0" err="1"/>
              <a:t>ka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ndodhurne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negociatat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Shteteve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antare</a:t>
            </a:r>
            <a:r>
              <a:rPr lang="en-US" altLang="it-IT" sz="1000" dirty="0"/>
              <a:t> ne </a:t>
            </a:r>
            <a:r>
              <a:rPr lang="en-US" altLang="it-IT" sz="1000" dirty="0" err="1"/>
              <a:t>marreveshjet</a:t>
            </a:r>
            <a:r>
              <a:rPr lang="en-US" altLang="it-IT" sz="1000" dirty="0"/>
              <a:t> open sky </a:t>
            </a:r>
            <a:r>
              <a:rPr lang="en-US" altLang="it-IT" sz="1000" dirty="0" err="1"/>
              <a:t>qe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jete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shkelur</a:t>
            </a:r>
            <a:r>
              <a:rPr lang="en-US" altLang="it-IT" sz="1000" dirty="0"/>
              <a:t> </a:t>
            </a:r>
            <a:r>
              <a:rPr lang="en-US" altLang="it-IT" sz="1000" dirty="0" err="1"/>
              <a:t>ligji</a:t>
            </a:r>
            <a:r>
              <a:rPr lang="en-US" altLang="it-IT" sz="1000" dirty="0"/>
              <a:t> </a:t>
            </a:r>
            <a:r>
              <a:rPr lang="en-US" altLang="it-IT" sz="1000" dirty="0" err="1"/>
              <a:t>komunitar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Rregullat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kombesise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kompanite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ajrore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sipas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ligjit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nderkombetar</a:t>
            </a:r>
            <a:endParaRPr lang="en-US" altLang="it-IT" sz="1400" dirty="0" smtClean="0"/>
          </a:p>
          <a:p>
            <a:pPr lvl="2" algn="just"/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Klausolat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kombesise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marreveshjet</a:t>
            </a:r>
            <a:r>
              <a:rPr lang="en-US" altLang="it-IT" sz="1000" dirty="0" smtClean="0"/>
              <a:t> open sky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kufizojne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drejtat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trafikut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nderkombetar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kompanite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kombetare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jane ne </a:t>
            </a:r>
            <a:r>
              <a:rPr lang="en-US" altLang="it-IT" sz="1000" dirty="0" err="1" smtClean="0"/>
              <a:t>kundershtim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Traktatet</a:t>
            </a:r>
            <a:endParaRPr lang="en-US" altLang="it-IT" sz="1000" dirty="0" smtClean="0"/>
          </a:p>
          <a:p>
            <a:pPr lvl="3" algn="just"/>
            <a:r>
              <a:rPr lang="en-US" altLang="it-IT" sz="600" dirty="0" err="1" smtClean="0"/>
              <a:t>Kufizojne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drejten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vendosjes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jane </a:t>
            </a:r>
            <a:r>
              <a:rPr lang="en-US" altLang="it-IT" sz="600" dirty="0" err="1" smtClean="0"/>
              <a:t>diskriminim</a:t>
            </a:r>
            <a:r>
              <a:rPr lang="en-US" altLang="it-IT" sz="600" dirty="0" smtClean="0"/>
              <a:t> direct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kompanive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ajrore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komunitare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por</a:t>
            </a:r>
            <a:r>
              <a:rPr lang="en-US" altLang="it-IT" sz="600" dirty="0" smtClean="0"/>
              <a:t> jo </a:t>
            </a:r>
            <a:r>
              <a:rPr lang="en-US" altLang="it-IT" sz="600" dirty="0" err="1" smtClean="0"/>
              <a:t>kombetare</a:t>
            </a:r>
            <a:endParaRPr lang="en-US" altLang="it-IT" sz="600" dirty="0" smtClean="0"/>
          </a:p>
          <a:p>
            <a:pPr lvl="3" algn="just"/>
            <a:r>
              <a:rPr lang="en-US" altLang="it-IT" sz="600" dirty="0" err="1" smtClean="0"/>
              <a:t>Kufizon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limiton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efektet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liberalizuese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1992 </a:t>
            </a:r>
            <a:r>
              <a:rPr lang="en-US" altLang="it-IT" sz="600" dirty="0" err="1" smtClean="0"/>
              <a:t>sipas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Komisionit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Europian</a:t>
            </a:r>
            <a:r>
              <a:rPr lang="en-US" altLang="it-IT" sz="600" dirty="0" smtClean="0"/>
              <a:t> </a:t>
            </a:r>
          </a:p>
          <a:p>
            <a:pPr lvl="2" algn="just"/>
            <a:r>
              <a:rPr lang="en-US" altLang="it-IT" sz="1000" dirty="0" err="1" smtClean="0"/>
              <a:t>Fakti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mund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lejoje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ushtrimin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sherbimeve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mjafton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sepse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pala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tjeter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drejten</a:t>
            </a:r>
            <a:r>
              <a:rPr lang="en-US" altLang="it-IT" sz="1000" dirty="0" smtClean="0"/>
              <a:t> ta </a:t>
            </a:r>
            <a:r>
              <a:rPr lang="en-US" altLang="it-IT" sz="1000" dirty="0" err="1" smtClean="0"/>
              <a:t>refuzoje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kompani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owned and controlled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subjekte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kombesi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marreveshjen</a:t>
            </a:r>
            <a:r>
              <a:rPr lang="en-US" altLang="it-IT" sz="1000" dirty="0" smtClean="0"/>
              <a:t> open sky</a:t>
            </a:r>
          </a:p>
          <a:p>
            <a:pPr lvl="2" algn="just"/>
            <a:r>
              <a:rPr lang="en-US" altLang="it-IT" sz="1000" dirty="0" err="1" smtClean="0"/>
              <a:t>Baza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ligjore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nenet</a:t>
            </a:r>
            <a:r>
              <a:rPr lang="en-US" altLang="it-IT" sz="1000" dirty="0" smtClean="0"/>
              <a:t> per</a:t>
            </a:r>
          </a:p>
          <a:p>
            <a:pPr algn="just"/>
            <a:r>
              <a:rPr lang="en-US" altLang="it-IT" sz="1800" dirty="0" err="1" smtClean="0"/>
              <a:t>Perfundimi</a:t>
            </a:r>
            <a:endParaRPr lang="en-US" altLang="it-IT" sz="1600" dirty="0" smtClean="0"/>
          </a:p>
          <a:p>
            <a:pPr lvl="1" algn="just"/>
            <a:r>
              <a:rPr lang="en-US" altLang="it-IT" sz="1200" dirty="0" smtClean="0"/>
              <a:t>Vendimi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sqaron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marredhenien</a:t>
            </a:r>
            <a:r>
              <a:rPr lang="en-US" altLang="it-IT" sz="1200" dirty="0" smtClean="0"/>
              <a:t> midis BE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treat</a:t>
            </a:r>
          </a:p>
          <a:p>
            <a:pPr lvl="1" algn="just"/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perqasje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gjithperfshirese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argumenteve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zgjidhje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perfundimtare</a:t>
            </a:r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38069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Marredheniet me jashte te BE: Marreveshjet horizontale te BE I ????????????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smtClean="0"/>
              <a:t>Vendimi </a:t>
            </a:r>
            <a:r>
              <a:rPr lang="en-US" altLang="it-IT" sz="2400" dirty="0" err="1" smtClean="0"/>
              <a:t>GjED</a:t>
            </a:r>
            <a:r>
              <a:rPr lang="en-US" altLang="it-IT" sz="2400" dirty="0" smtClean="0"/>
              <a:t> 2002</a:t>
            </a:r>
          </a:p>
          <a:p>
            <a:pPr lvl="1" algn="just"/>
            <a:r>
              <a:rPr lang="en-US" altLang="it-IT" sz="2000" dirty="0" err="1" smtClean="0"/>
              <a:t>Klausola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standerte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percaktimit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kompanise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1600" dirty="0" err="1" smtClean="0"/>
              <a:t>Detyre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amendojne</a:t>
            </a:r>
            <a:r>
              <a:rPr lang="en-US" altLang="it-IT" sz="1600" dirty="0" smtClean="0"/>
              <a:t> jo </a:t>
            </a:r>
            <a:r>
              <a:rPr lang="en-US" altLang="it-IT" sz="1600" dirty="0" err="1" smtClean="0"/>
              <a:t>vetem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marreveshjet</a:t>
            </a:r>
            <a:r>
              <a:rPr lang="en-US" altLang="it-IT" sz="1600" dirty="0" smtClean="0"/>
              <a:t> open sky me </a:t>
            </a:r>
            <a:r>
              <a:rPr lang="en-US" altLang="it-IT" sz="1600" dirty="0" err="1" smtClean="0"/>
              <a:t>ShBA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gjitha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marreveshjet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600" dirty="0" err="1" smtClean="0"/>
              <a:t>Kompanite</a:t>
            </a:r>
            <a:r>
              <a:rPr lang="en-US" altLang="it-IT" sz="1600" dirty="0" smtClean="0"/>
              <a:t> e BE </a:t>
            </a:r>
            <a:r>
              <a:rPr lang="en-US" altLang="it-IT" sz="1600" dirty="0" err="1" smtClean="0"/>
              <a:t>duhet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trajtohen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kompani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gjitha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endParaRPr lang="en-US" altLang="it-IT" sz="1600" dirty="0" smtClean="0"/>
          </a:p>
          <a:p>
            <a:pPr lvl="2" algn="just"/>
            <a:r>
              <a:rPr lang="en-US" altLang="it-IT" sz="1600" dirty="0" err="1" smtClean="0"/>
              <a:t>Detyre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veshtire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nderhyrje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Komisionit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2000" dirty="0" err="1" smtClean="0"/>
              <a:t>Marreveshjet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horizontale</a:t>
            </a:r>
            <a:endParaRPr lang="en-US" altLang="it-IT" sz="2000" dirty="0" smtClean="0"/>
          </a:p>
          <a:p>
            <a:pPr lvl="2" algn="just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negociuara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Komisioni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per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 me </a:t>
            </a:r>
            <a:r>
              <a:rPr lang="en-US" altLang="it-IT" sz="1600" dirty="0" err="1" smtClean="0"/>
              <a:t>qellim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marreveshjet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bilaerale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respektojne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legjislacionin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komunitar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600" dirty="0" smtClean="0"/>
              <a:t>5 </a:t>
            </a:r>
            <a:r>
              <a:rPr lang="en-US" altLang="it-IT" sz="1600" dirty="0" err="1" smtClean="0"/>
              <a:t>Qershor</a:t>
            </a:r>
            <a:r>
              <a:rPr lang="en-US" altLang="it-IT" sz="1600" dirty="0" smtClean="0"/>
              <a:t> 2003 </a:t>
            </a:r>
            <a:r>
              <a:rPr lang="en-US" altLang="it-IT" sz="1600" dirty="0" err="1" smtClean="0"/>
              <a:t>Keshilli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Ministrave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pakete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masash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Marredheniet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Jashtme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ne </a:t>
            </a:r>
            <a:r>
              <a:rPr lang="en-US" altLang="it-IT" sz="1600" dirty="0" err="1" smtClean="0"/>
              <a:t>fushen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aviacionit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600" dirty="0" err="1" smtClean="0"/>
              <a:t>Rregullore</a:t>
            </a:r>
            <a:r>
              <a:rPr lang="en-US" altLang="it-IT" sz="1600" dirty="0" smtClean="0"/>
              <a:t> 847/2004 “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negociimin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implementimin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ajrore</a:t>
            </a:r>
            <a:r>
              <a:rPr lang="en-US" altLang="it-IT" sz="1600" dirty="0" smtClean="0"/>
              <a:t> midis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treta</a:t>
            </a:r>
            <a:r>
              <a:rPr lang="en-US" altLang="it-IT" sz="1600" dirty="0" smtClean="0"/>
              <a:t>”</a:t>
            </a:r>
          </a:p>
          <a:p>
            <a:pPr lvl="3" algn="just"/>
            <a:r>
              <a:rPr lang="en-US" altLang="it-IT" sz="1200" dirty="0" err="1" smtClean="0"/>
              <a:t>Percakton</a:t>
            </a:r>
            <a:r>
              <a:rPr lang="en-US" altLang="it-IT" sz="1200" dirty="0" smtClean="0"/>
              <a:t> procedure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koordinohen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Komisionin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gjate</a:t>
            </a:r>
            <a:r>
              <a:rPr lang="en-US" altLang="it-IT" sz="1200" dirty="0" smtClean="0"/>
              <a:t> fazes se </a:t>
            </a:r>
            <a:r>
              <a:rPr lang="en-US" altLang="it-IT" sz="1200" dirty="0" err="1" smtClean="0"/>
              <a:t>negociatave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vende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treta</a:t>
            </a:r>
            <a:endParaRPr lang="en-US" altLang="it-IT" sz="1200" dirty="0" smtClean="0"/>
          </a:p>
          <a:p>
            <a:pPr lvl="3" algn="just"/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vazhdojne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ruajne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drejten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negociuar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marreveshje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vendet</a:t>
            </a:r>
            <a:r>
              <a:rPr lang="en-US" altLang="it-IT" sz="1200" dirty="0" smtClean="0"/>
              <a:t> e treat </a:t>
            </a:r>
          </a:p>
          <a:p>
            <a:pPr algn="just"/>
            <a:r>
              <a:rPr lang="en-US" altLang="it-IT" sz="2400" dirty="0" err="1" smtClean="0"/>
              <a:t>Marreveshjet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horizontale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dhe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klausola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komunitare</a:t>
            </a:r>
            <a:endParaRPr lang="en-US" altLang="it-IT" sz="2400" dirty="0" smtClean="0"/>
          </a:p>
          <a:p>
            <a:pPr lvl="1" algn="just"/>
            <a:r>
              <a:rPr lang="en-US" altLang="it-IT" sz="2000" dirty="0" err="1" smtClean="0"/>
              <a:t>Negocimi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disa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ceshtjeve</a:t>
            </a:r>
            <a:r>
              <a:rPr lang="en-US" altLang="it-IT" sz="2000" dirty="0" smtClean="0"/>
              <a:t> duke </a:t>
            </a:r>
            <a:r>
              <a:rPr lang="en-US" altLang="it-IT" sz="2000" dirty="0" err="1" smtClean="0"/>
              <a:t>mos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patur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qellim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drejtat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trafikut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jene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pjese</a:t>
            </a:r>
            <a:r>
              <a:rPr lang="en-US" altLang="it-IT" sz="2000" dirty="0" smtClean="0"/>
              <a:t> </a:t>
            </a:r>
            <a:endParaRPr lang="en-US" altLang="it-IT" sz="2000" dirty="0"/>
          </a:p>
        </p:txBody>
      </p:sp>
    </p:spTree>
    <p:extLst>
      <p:ext uri="{BB962C8B-B14F-4D97-AF65-F5344CB8AC3E}">
        <p14:creationId xmlns:p14="http://schemas.microsoft.com/office/powerpoint/2010/main" val="340061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Marredheniet me jashte te BE: Marreveshjet horizontale te BE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/>
              <a:t>Marreveshjet</a:t>
            </a:r>
            <a:r>
              <a:rPr lang="en-US" altLang="it-IT" sz="2400" dirty="0"/>
              <a:t> </a:t>
            </a:r>
            <a:r>
              <a:rPr lang="en-US" altLang="it-IT" sz="2400" dirty="0" err="1"/>
              <a:t>horizontale</a:t>
            </a:r>
            <a:r>
              <a:rPr lang="en-US" altLang="it-IT" sz="2400" dirty="0"/>
              <a:t> </a:t>
            </a:r>
            <a:r>
              <a:rPr lang="en-US" altLang="it-IT" sz="2400" dirty="0" err="1"/>
              <a:t>dhe</a:t>
            </a:r>
            <a:r>
              <a:rPr lang="en-US" altLang="it-IT" sz="2400" dirty="0"/>
              <a:t> </a:t>
            </a:r>
            <a:r>
              <a:rPr lang="en-US" altLang="it-IT" sz="2400" dirty="0" err="1"/>
              <a:t>klausola</a:t>
            </a:r>
            <a:r>
              <a:rPr lang="en-US" altLang="it-IT" sz="2400" dirty="0"/>
              <a:t> </a:t>
            </a:r>
            <a:r>
              <a:rPr lang="en-US" altLang="it-IT" sz="2400" dirty="0" err="1"/>
              <a:t>komunitare</a:t>
            </a:r>
            <a:endParaRPr lang="en-US" altLang="it-IT" sz="2400" dirty="0"/>
          </a:p>
          <a:p>
            <a:pPr lvl="1" algn="just"/>
            <a:r>
              <a:rPr lang="en-US" altLang="it-IT" sz="2000" dirty="0" err="1"/>
              <a:t>Negocimi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disa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ceshtjeve</a:t>
            </a:r>
            <a:r>
              <a:rPr lang="en-US" altLang="it-IT" sz="2000" dirty="0"/>
              <a:t> duke </a:t>
            </a:r>
            <a:r>
              <a:rPr lang="en-US" altLang="it-IT" sz="2000" dirty="0" err="1"/>
              <a:t>mos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patur</a:t>
            </a:r>
            <a:r>
              <a:rPr lang="en-US" altLang="it-IT" sz="2000" dirty="0"/>
              <a:t> </a:t>
            </a:r>
            <a:r>
              <a:rPr lang="en-US" altLang="it-IT" sz="2000" dirty="0" err="1"/>
              <a:t>qellim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drejtat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trafikut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jene</a:t>
            </a:r>
            <a:r>
              <a:rPr lang="en-US" altLang="it-IT" sz="2000" dirty="0"/>
              <a:t> </a:t>
            </a:r>
            <a:r>
              <a:rPr lang="en-US" altLang="it-IT" sz="2000" dirty="0" err="1" smtClean="0"/>
              <a:t>pjese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saj</a:t>
            </a:r>
            <a:endParaRPr lang="en-US" altLang="it-IT" sz="2000" dirty="0" smtClean="0"/>
          </a:p>
          <a:p>
            <a:pPr lvl="2" algn="just"/>
            <a:r>
              <a:rPr lang="en-US" altLang="it-IT" sz="1600" dirty="0" smtClean="0"/>
              <a:t>I </a:t>
            </a:r>
            <a:r>
              <a:rPr lang="en-US" altLang="it-IT" sz="1600" dirty="0" err="1" smtClean="0"/>
              <a:t>pergjigjet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frikes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vendeve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negociuse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mos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perdoret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marreveshja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trafikut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2000" dirty="0" err="1" smtClean="0"/>
              <a:t>Stheti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merr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persiper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mos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refuzoje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desinjimin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kompanie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ajrore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vend </a:t>
            </a:r>
            <a:r>
              <a:rPr lang="en-US" altLang="it-IT" sz="2000" dirty="0" err="1" smtClean="0"/>
              <a:t>tjeter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BE </a:t>
            </a:r>
            <a:r>
              <a:rPr lang="en-US" altLang="it-IT" sz="2000" dirty="0" err="1" smtClean="0"/>
              <a:t>mbi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bazat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klausoles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kombesisE</a:t>
            </a:r>
            <a:endParaRPr lang="en-US" altLang="it-IT" sz="2000" dirty="0" smtClean="0"/>
          </a:p>
          <a:p>
            <a:pPr algn="just"/>
            <a:r>
              <a:rPr lang="en-US" altLang="it-IT" sz="2000" dirty="0" err="1" smtClean="0"/>
              <a:t>Kompani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ajrore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Komunitetit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Preambul</a:t>
            </a:r>
            <a:r>
              <a:rPr lang="en-US" altLang="it-IT" sz="1600" dirty="0" smtClean="0"/>
              <a:t> 10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847/2004</a:t>
            </a:r>
          </a:p>
          <a:p>
            <a:pPr lvl="2" algn="just"/>
            <a:r>
              <a:rPr lang="en-US" altLang="it-IT" sz="1200" dirty="0" err="1" smtClean="0"/>
              <a:t>Kriteri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vendosjes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paketes</a:t>
            </a:r>
            <a:r>
              <a:rPr lang="en-US" altLang="it-IT" sz="1600" dirty="0" smtClean="0"/>
              <a:t> se III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1992</a:t>
            </a:r>
          </a:p>
          <a:p>
            <a:pPr lvl="2" algn="just"/>
            <a:r>
              <a:rPr lang="en-US" altLang="it-IT" sz="1200" dirty="0" err="1" smtClean="0"/>
              <a:t>Kompani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vendosur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territorin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do ta </a:t>
            </a:r>
            <a:r>
              <a:rPr lang="en-US" altLang="it-IT" sz="1200" dirty="0" err="1" smtClean="0"/>
              <a:t>desinjoje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kompani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vendin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trete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Kompani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licence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vlefshme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leshuar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rregullave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 </a:t>
            </a:r>
          </a:p>
          <a:p>
            <a:pPr lvl="2" algn="just"/>
            <a:r>
              <a:rPr lang="en-US" altLang="it-IT" sz="1200" dirty="0" err="1" smtClean="0"/>
              <a:t>Kontroll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efektiv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rregullshmerine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ushtruar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Autoritet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prej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 </a:t>
            </a:r>
          </a:p>
          <a:p>
            <a:pPr lvl="2" algn="just"/>
            <a:r>
              <a:rPr lang="en-US" altLang="it-IT" sz="1200" dirty="0" err="1" smtClean="0"/>
              <a:t>Kompani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pronesi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majoritare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kontroll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efektiv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shtetas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kombesi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BE </a:t>
            </a:r>
          </a:p>
          <a:p>
            <a:pPr lvl="1" algn="just"/>
            <a:r>
              <a:rPr lang="en-US" altLang="it-IT" sz="1600" dirty="0" err="1" smtClean="0"/>
              <a:t>Kerkohet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kriteri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vendosjes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 </a:t>
            </a:r>
            <a:r>
              <a:rPr lang="en-US" altLang="it-IT" sz="1600" dirty="0" err="1" smtClean="0"/>
              <a:t>vete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Masat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protektive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kerkuara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treta</a:t>
            </a:r>
            <a:r>
              <a:rPr lang="en-US" altLang="it-IT" sz="2000" dirty="0" smtClean="0"/>
              <a:t> (free-rider clause)</a:t>
            </a:r>
          </a:p>
          <a:p>
            <a:pPr lvl="1" algn="just"/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kompania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BE </a:t>
            </a:r>
            <a:r>
              <a:rPr lang="en-US" altLang="it-IT" sz="1400" dirty="0" err="1" smtClean="0"/>
              <a:t>desinjohet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vend </a:t>
            </a:r>
            <a:r>
              <a:rPr lang="en-US" altLang="it-IT" sz="1400" dirty="0" err="1" smtClean="0"/>
              <a:t>tjeter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trete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ai</a:t>
            </a:r>
            <a:r>
              <a:rPr lang="en-US" altLang="it-IT" sz="1400" dirty="0" smtClean="0"/>
              <a:t> vend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mire </a:t>
            </a:r>
            <a:r>
              <a:rPr lang="en-US" altLang="it-IT" sz="1400" dirty="0" err="1" smtClean="0"/>
              <a:t>bilaterale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vendin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trete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fjale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Vendi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trete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ta </a:t>
            </a:r>
            <a:r>
              <a:rPr lang="en-US" altLang="it-IT" sz="1400" dirty="0" err="1" smtClean="0"/>
              <a:t>refuzoje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arrin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tregoje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desinjim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tille</a:t>
            </a:r>
            <a:r>
              <a:rPr lang="en-US" altLang="it-IT" sz="1400" dirty="0" smtClean="0"/>
              <a:t> do </a:t>
            </a:r>
            <a:r>
              <a:rPr lang="en-US" altLang="it-IT" sz="1400" dirty="0" err="1" smtClean="0"/>
              <a:t>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sillte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moszbatim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marreveshjes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bilaterale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dy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kane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njeri-tjetrin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kufizimeve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percaktuara</a:t>
            </a:r>
            <a:r>
              <a:rPr lang="en-US" altLang="it-IT" sz="1400" dirty="0" smtClean="0"/>
              <a:t> ne to</a:t>
            </a:r>
          </a:p>
        </p:txBody>
      </p:sp>
    </p:spTree>
    <p:extLst>
      <p:ext uri="{BB962C8B-B14F-4D97-AF65-F5344CB8AC3E}">
        <p14:creationId xmlns:p14="http://schemas.microsoft.com/office/powerpoint/2010/main" val="211518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Marredheniet me jashte te BE: Roli i shtuar i BE I 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Kompromisi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5 </a:t>
            </a:r>
            <a:r>
              <a:rPr lang="en-US" altLang="it-IT" sz="2400" dirty="0" err="1" smtClean="0"/>
              <a:t>Qershorit</a:t>
            </a:r>
            <a:r>
              <a:rPr lang="en-US" altLang="it-IT" sz="2400" dirty="0" smtClean="0"/>
              <a:t> 2003 ne </a:t>
            </a:r>
            <a:r>
              <a:rPr lang="en-US" altLang="it-IT" sz="2400" dirty="0" err="1" smtClean="0"/>
              <a:t>Keshillin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Transportin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1600" dirty="0" err="1" smtClean="0"/>
              <a:t>Propozimi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rregullore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kulmon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847/2004 </a:t>
            </a:r>
            <a:r>
              <a:rPr lang="en-US" altLang="it-IT" sz="1600" dirty="0" err="1" smtClean="0"/>
              <a:t>ku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percaktohen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kriteret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sesi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do </a:t>
            </a:r>
            <a:r>
              <a:rPr lang="en-US" altLang="it-IT" sz="1600" dirty="0" err="1" smtClean="0"/>
              <a:t>negociojne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vendet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treta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sherbimet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Mandat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Komisionin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negociuar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treta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Mandat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Komisionin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negociuar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ShBA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marreveshje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aviacionin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400" dirty="0" smtClean="0"/>
              <a:t>European Common Aviation Area (ECAA)</a:t>
            </a:r>
          </a:p>
          <a:p>
            <a:pPr lvl="1" algn="just"/>
            <a:r>
              <a:rPr lang="en-US" altLang="it-IT" sz="1400" dirty="0" err="1" smtClean="0"/>
              <a:t>Modeli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Norvegjine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Suedine</a:t>
            </a:r>
            <a:r>
              <a:rPr lang="en-US" altLang="it-IT" sz="1400" dirty="0" smtClean="0"/>
              <a:t> ne 1992</a:t>
            </a:r>
          </a:p>
          <a:p>
            <a:pPr lvl="1" algn="just"/>
            <a:r>
              <a:rPr lang="en-US" altLang="it-IT" sz="1400" dirty="0" err="1" smtClean="0"/>
              <a:t>Vendet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Ballkanit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perendimor</a:t>
            </a:r>
            <a:r>
              <a:rPr lang="en-US" altLang="it-IT" sz="1400" dirty="0"/>
              <a:t> </a:t>
            </a:r>
            <a:r>
              <a:rPr lang="en-US" altLang="it-IT" sz="1400" dirty="0" smtClean="0"/>
              <a:t>me </a:t>
            </a:r>
            <a:r>
              <a:rPr lang="en-US" altLang="it-IT" sz="1400" dirty="0" err="1" smtClean="0"/>
              <a:t>qellim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permiresimin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adoptimit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acquis </a:t>
            </a:r>
          </a:p>
          <a:p>
            <a:pPr lvl="1" algn="just"/>
            <a:r>
              <a:rPr lang="en-US" altLang="it-IT" sz="1400" dirty="0" err="1" smtClean="0"/>
              <a:t>Marreveshje</a:t>
            </a:r>
            <a:r>
              <a:rPr lang="en-US" altLang="it-IT" sz="1400" dirty="0" smtClean="0"/>
              <a:t> jo </a:t>
            </a:r>
            <a:r>
              <a:rPr lang="en-US" altLang="it-IT" sz="1400" dirty="0" err="1" smtClean="0"/>
              <a:t>identike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vende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ndryshme</a:t>
            </a:r>
            <a:endParaRPr lang="en-US" altLang="it-IT" sz="1400" dirty="0" smtClean="0"/>
          </a:p>
          <a:p>
            <a:pPr algn="just"/>
            <a:r>
              <a:rPr lang="en-US" altLang="it-IT" sz="2400" dirty="0" err="1" smtClean="0"/>
              <a:t>Roli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shtuar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BE ne </a:t>
            </a:r>
            <a:r>
              <a:rPr lang="en-US" altLang="it-IT" sz="2400" dirty="0" err="1" smtClean="0"/>
              <a:t>marredheniet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jashte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fushen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aviacionit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000" dirty="0" err="1" smtClean="0"/>
              <a:t>Udherrefyesi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2005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Keshilli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Komisioni</a:t>
            </a:r>
            <a:endParaRPr lang="en-US" altLang="it-IT" sz="2000" dirty="0" smtClean="0"/>
          </a:p>
          <a:p>
            <a:pPr lvl="2" algn="just"/>
            <a:r>
              <a:rPr lang="en-US" altLang="it-IT" sz="1600" dirty="0" err="1" smtClean="0"/>
              <a:t>Ceshtje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ekskluzive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per </a:t>
            </a:r>
            <a:r>
              <a:rPr lang="en-US" altLang="it-IT" sz="1600" dirty="0" err="1" smtClean="0"/>
              <a:t>tu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negociuar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BE</a:t>
            </a:r>
          </a:p>
          <a:p>
            <a:pPr lvl="3" algn="just"/>
            <a:r>
              <a:rPr lang="en-US" altLang="it-IT" sz="1200" dirty="0" err="1" smtClean="0"/>
              <a:t>Marreveshjet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horizontale</a:t>
            </a:r>
            <a:r>
              <a:rPr lang="en-US" altLang="it-IT" sz="1200" dirty="0" smtClean="0"/>
              <a:t> midis </a:t>
            </a:r>
            <a:r>
              <a:rPr lang="en-US" altLang="it-IT" sz="1200" dirty="0" err="1" smtClean="0"/>
              <a:t>vendeve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treta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200" dirty="0" err="1" smtClean="0"/>
              <a:t>Krijimi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ECAA</a:t>
            </a:r>
          </a:p>
          <a:p>
            <a:pPr lvl="3" algn="just"/>
            <a:r>
              <a:rPr lang="en-US" altLang="it-IT" sz="1200" dirty="0" err="1" smtClean="0"/>
              <a:t>Marreveshje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gjitheperfshirese</a:t>
            </a:r>
            <a:r>
              <a:rPr lang="en-US" altLang="it-IT" sz="1200" dirty="0" smtClean="0"/>
              <a:t> me partnered </a:t>
            </a:r>
            <a:r>
              <a:rPr lang="en-US" altLang="it-IT" sz="1200" dirty="0" err="1" smtClean="0"/>
              <a:t>globale</a:t>
            </a:r>
            <a:endParaRPr lang="en-US" altLang="it-IT" sz="1200" dirty="0" smtClean="0"/>
          </a:p>
          <a:p>
            <a:pPr lvl="1" algn="just"/>
            <a:r>
              <a:rPr lang="en-US" altLang="it-IT" sz="2000" dirty="0" smtClean="0"/>
              <a:t>Communication of 2012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Komisionit</a:t>
            </a:r>
            <a:endParaRPr lang="en-US" altLang="it-IT" sz="2000" dirty="0" smtClean="0"/>
          </a:p>
          <a:p>
            <a:pPr lvl="2" algn="just"/>
            <a:r>
              <a:rPr lang="en-US" altLang="it-IT" sz="1600" dirty="0" err="1" smtClean="0"/>
              <a:t>Rishikim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Politikes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jashtme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fushen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aviacionit</a:t>
            </a:r>
            <a:r>
              <a:rPr lang="en-US" altLang="it-IT" sz="1600" dirty="0" smtClean="0"/>
              <a:t>  per </a:t>
            </a:r>
            <a:r>
              <a:rPr lang="en-US" altLang="it-IT" sz="1600" dirty="0" err="1" smtClean="0"/>
              <a:t>vitet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ardhshme</a:t>
            </a:r>
            <a:endParaRPr lang="en-US" altLang="it-IT" sz="1600" dirty="0" smtClean="0"/>
          </a:p>
          <a:p>
            <a:pPr lvl="2" algn="just"/>
            <a:r>
              <a:rPr lang="en-US" altLang="it-IT" sz="1600" dirty="0" err="1" smtClean="0"/>
              <a:t>Pranuar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Keshilli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ministrave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telekomunikacionin</a:t>
            </a:r>
            <a:endParaRPr lang="en-US" altLang="it-IT" sz="1600" dirty="0" smtClean="0"/>
          </a:p>
          <a:p>
            <a:pPr lvl="1" algn="just"/>
            <a:r>
              <a:rPr lang="en-US" altLang="it-IT" sz="2000" dirty="0"/>
              <a:t>2015 Aviation strategy</a:t>
            </a:r>
          </a:p>
          <a:p>
            <a:pPr lvl="1" algn="just"/>
            <a:endParaRPr lang="en-US" altLang="it-IT" sz="2000" dirty="0"/>
          </a:p>
        </p:txBody>
      </p:sp>
    </p:spTree>
    <p:extLst>
      <p:ext uri="{BB962C8B-B14F-4D97-AF65-F5344CB8AC3E}">
        <p14:creationId xmlns:p14="http://schemas.microsoft.com/office/powerpoint/2010/main" val="285397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Marredheniet me jashte te BE: Roli i shtuar i BE II  </a:t>
            </a:r>
          </a:p>
          <a:p>
            <a:pPr algn="l"/>
            <a:endParaRPr lang="it-IT" sz="2000" dirty="0" smtClean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Roli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shtuar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BE ne </a:t>
            </a:r>
            <a:r>
              <a:rPr lang="en-US" altLang="it-IT" sz="2400" dirty="0" err="1" smtClean="0"/>
              <a:t>marredheniet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jashte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fushen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aviacionit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000" dirty="0" smtClean="0"/>
              <a:t>2015 </a:t>
            </a:r>
            <a:r>
              <a:rPr lang="en-US" altLang="it-IT" sz="2000" dirty="0"/>
              <a:t>Aviation </a:t>
            </a:r>
            <a:r>
              <a:rPr lang="en-US" altLang="it-IT" sz="2000" dirty="0" smtClean="0"/>
              <a:t>strategy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Komisioni</a:t>
            </a:r>
            <a:endParaRPr lang="en-US" altLang="it-IT" sz="2000" dirty="0" smtClean="0"/>
          </a:p>
          <a:p>
            <a:pPr lvl="2" algn="just"/>
            <a:r>
              <a:rPr lang="en-US" altLang="it-IT" sz="1600" dirty="0" err="1" smtClean="0"/>
              <a:t>Rritjen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konkurueshmerise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aviacionit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600" dirty="0" err="1" smtClean="0"/>
              <a:t>Zhvillime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metejshme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politiken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jashtme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fushen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aviacionit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600" dirty="0" smtClean="0"/>
              <a:t>COM (2015) 598 final </a:t>
            </a:r>
          </a:p>
          <a:p>
            <a:pPr lvl="1" algn="just"/>
            <a:r>
              <a:rPr lang="en-US" altLang="it-IT" sz="2000" dirty="0" err="1" smtClean="0"/>
              <a:t>Qellimet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aviacion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konkurues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1600" dirty="0" err="1" smtClean="0"/>
              <a:t>Hapja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tregjeve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reja</a:t>
            </a:r>
            <a:r>
              <a:rPr lang="en-US" altLang="it-IT" sz="1600" dirty="0" smtClean="0"/>
              <a:t> </a:t>
            </a:r>
          </a:p>
          <a:p>
            <a:pPr lvl="3" algn="just"/>
            <a:r>
              <a:rPr lang="en-US" altLang="it-IT" sz="1200" dirty="0" err="1" smtClean="0"/>
              <a:t>Shtimi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konkurrences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tregjeve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reja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200" dirty="0" err="1" smtClean="0"/>
              <a:t>Politike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jashtme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ambicioze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sektorin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</a:t>
            </a:r>
            <a:endParaRPr lang="en-US" altLang="it-IT" sz="1200" dirty="0" smtClean="0"/>
          </a:p>
          <a:p>
            <a:pPr lvl="4" algn="just"/>
            <a:r>
              <a:rPr lang="en-US" altLang="it-IT" sz="1200" dirty="0" smtClean="0"/>
              <a:t>Instrument </a:t>
            </a:r>
            <a:r>
              <a:rPr lang="en-US" altLang="it-IT" sz="1200" dirty="0" err="1" smtClean="0"/>
              <a:t>efektiv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negocimi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marreveshjeve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gjitheperfshirese</a:t>
            </a:r>
            <a:r>
              <a:rPr lang="en-US" altLang="it-IT" sz="1200" dirty="0" smtClean="0"/>
              <a:t> (3fishuar </a:t>
            </a:r>
            <a:r>
              <a:rPr lang="en-US" altLang="it-IT" sz="1200" dirty="0" err="1" smtClean="0"/>
              <a:t>tregu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vendet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Ballkanit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perendimor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firmosjes</a:t>
            </a:r>
            <a:r>
              <a:rPr lang="en-US" altLang="it-IT" sz="1200" dirty="0" smtClean="0"/>
              <a:t> se ECAA)</a:t>
            </a:r>
          </a:p>
          <a:p>
            <a:pPr lvl="4" algn="just"/>
            <a:r>
              <a:rPr lang="en-US" altLang="it-IT" sz="1200" dirty="0" err="1" smtClean="0"/>
              <a:t>Marreveshje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bilaterale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kushtet</a:t>
            </a:r>
            <a:r>
              <a:rPr lang="en-US" altLang="it-IT" sz="1200" dirty="0" smtClean="0"/>
              <a:t> e safety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security me </a:t>
            </a:r>
            <a:r>
              <a:rPr lang="en-US" altLang="it-IT" sz="1200" dirty="0" err="1" smtClean="0"/>
              <a:t>qellim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rritjen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shitjeve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aeroplaneve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produkteve</a:t>
            </a:r>
            <a:r>
              <a:rPr lang="en-US" altLang="it-IT" sz="1200" dirty="0" smtClean="0"/>
              <a:t> per to</a:t>
            </a:r>
          </a:p>
          <a:p>
            <a:pPr lvl="3" algn="just"/>
            <a:r>
              <a:rPr lang="en-US" altLang="it-IT" sz="1200" dirty="0" err="1" smtClean="0"/>
              <a:t>Aksesi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rregulla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perbashketa</a:t>
            </a:r>
            <a:r>
              <a:rPr lang="en-US" altLang="it-IT" sz="1200" dirty="0" smtClean="0"/>
              <a:t> ne rang </a:t>
            </a:r>
            <a:r>
              <a:rPr lang="en-US" altLang="it-IT" sz="1200" dirty="0" err="1" smtClean="0"/>
              <a:t>nderkombetar</a:t>
            </a:r>
            <a:r>
              <a:rPr lang="en-US" altLang="it-IT" sz="1200" dirty="0" smtClean="0"/>
              <a:t> </a:t>
            </a:r>
          </a:p>
          <a:p>
            <a:pPr lvl="4" algn="just"/>
            <a:r>
              <a:rPr lang="en-US" altLang="it-IT" sz="1200" dirty="0" err="1" smtClean="0"/>
              <a:t>Rreg</a:t>
            </a:r>
            <a:r>
              <a:rPr lang="en-US" altLang="it-IT" sz="1200" dirty="0" smtClean="0"/>
              <a:t>. 868/2004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rezulton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efektive</a:t>
            </a:r>
            <a:endParaRPr lang="en-US" altLang="it-IT" sz="1200" dirty="0" smtClean="0"/>
          </a:p>
          <a:p>
            <a:pPr lvl="3" algn="just"/>
            <a:r>
              <a:rPr lang="en-US" altLang="it-IT" sz="1200" dirty="0" err="1" smtClean="0"/>
              <a:t>Kerkon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autorizim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Keshilli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negociuar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aspektin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nderkombetar</a:t>
            </a:r>
            <a:r>
              <a:rPr lang="en-US" altLang="it-IT" sz="1200" dirty="0" smtClean="0"/>
              <a:t>  </a:t>
            </a:r>
            <a:endParaRPr lang="en-US" altLang="it-IT" sz="1200" dirty="0" smtClean="0"/>
          </a:p>
          <a:p>
            <a:pPr lvl="2" algn="just"/>
            <a:r>
              <a:rPr lang="en-US" altLang="it-IT" sz="1600" dirty="0" err="1" smtClean="0"/>
              <a:t>Adresimi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kufizimeve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rritjes</a:t>
            </a:r>
            <a:r>
              <a:rPr lang="en-US" altLang="it-IT" sz="1600" dirty="0" smtClean="0"/>
              <a:t> duke </a:t>
            </a:r>
            <a:r>
              <a:rPr lang="en-US" altLang="it-IT" sz="1600" dirty="0" err="1" smtClean="0"/>
              <a:t>shmang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kongjestionimet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rritur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efikasitetin</a:t>
            </a:r>
            <a:endParaRPr lang="en-US" altLang="it-IT" sz="1600" dirty="0" smtClean="0"/>
          </a:p>
          <a:p>
            <a:pPr lvl="2" algn="just"/>
            <a:r>
              <a:rPr lang="en-US" altLang="it-IT" sz="1600" dirty="0" err="1" smtClean="0"/>
              <a:t>Mbajtja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standarteve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larta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safety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security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</a:t>
            </a:r>
          </a:p>
          <a:p>
            <a:pPr lvl="2" algn="just"/>
            <a:endParaRPr lang="en-US" altLang="it-IT" sz="1600" dirty="0" smtClean="0"/>
          </a:p>
          <a:p>
            <a:pPr lvl="2" algn="just"/>
            <a:endParaRPr lang="en-US" altLang="it-IT" sz="1600" dirty="0"/>
          </a:p>
          <a:p>
            <a:pPr lvl="1" algn="just"/>
            <a:endParaRPr lang="en-US" altLang="it-IT" sz="2000" dirty="0"/>
          </a:p>
        </p:txBody>
      </p:sp>
    </p:spTree>
    <p:extLst>
      <p:ext uri="{BB962C8B-B14F-4D97-AF65-F5344CB8AC3E}">
        <p14:creationId xmlns:p14="http://schemas.microsoft.com/office/powerpoint/2010/main" val="415309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Marredheniet me jashte te BE: </a:t>
            </a:r>
            <a:r>
              <a:rPr lang="it-IT" sz="2000" dirty="0" smtClean="0"/>
              <a:t>Transporti detar </a:t>
            </a:r>
            <a:endParaRPr lang="it-IT" sz="2000" dirty="0" smtClean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Qellimi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eshte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ndihma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kompanite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europiane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konkurojne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tregjet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globale</a:t>
            </a:r>
            <a:endParaRPr lang="en-US" altLang="it-IT" sz="2400" dirty="0" smtClean="0"/>
          </a:p>
          <a:p>
            <a:pPr lvl="1" algn="just"/>
            <a:r>
              <a:rPr lang="en-US" altLang="it-IT" sz="1800" dirty="0" smtClean="0"/>
              <a:t>Dialog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vazhdueshem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Komisionit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Europian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kompanite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detare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partneret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nderkombetar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800" dirty="0" err="1" smtClean="0"/>
              <a:t>Suport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tepatur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marreveshje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multilaterale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gjirin</a:t>
            </a:r>
            <a:r>
              <a:rPr lang="en-US" altLang="it-IT" sz="1800" dirty="0" smtClean="0"/>
              <a:t> e WTO</a:t>
            </a:r>
          </a:p>
          <a:p>
            <a:pPr lvl="1" algn="just"/>
            <a:r>
              <a:rPr lang="en-US" altLang="it-IT" sz="1800" dirty="0" err="1" smtClean="0"/>
              <a:t>Komisioni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Europian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merr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pjese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punimet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organizmave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nderkombetare</a:t>
            </a:r>
            <a:endParaRPr lang="en-US" altLang="it-IT" sz="1800" dirty="0" smtClean="0"/>
          </a:p>
          <a:p>
            <a:pPr lvl="2" algn="just"/>
            <a:r>
              <a:rPr lang="en-US" altLang="it-IT" sz="1400" dirty="0" smtClean="0"/>
              <a:t>IMO</a:t>
            </a:r>
          </a:p>
          <a:p>
            <a:pPr lvl="3" algn="just"/>
            <a:r>
              <a:rPr lang="en-US" altLang="it-IT" sz="1100" dirty="0" smtClean="0"/>
              <a:t>SOLAS</a:t>
            </a:r>
          </a:p>
          <a:p>
            <a:pPr lvl="3" algn="just"/>
            <a:r>
              <a:rPr lang="en-US" altLang="it-IT" sz="1100" dirty="0" smtClean="0"/>
              <a:t>STCW</a:t>
            </a:r>
          </a:p>
          <a:p>
            <a:pPr lvl="3" algn="just"/>
            <a:r>
              <a:rPr lang="en-US" altLang="it-IT" sz="1100" dirty="0" smtClean="0"/>
              <a:t>MARPOL</a:t>
            </a:r>
          </a:p>
          <a:p>
            <a:pPr lvl="2" algn="just"/>
            <a:r>
              <a:rPr lang="en-US" altLang="it-IT" sz="1400" dirty="0" smtClean="0"/>
              <a:t>ILO</a:t>
            </a:r>
          </a:p>
          <a:p>
            <a:pPr lvl="3" algn="just"/>
            <a:r>
              <a:rPr lang="en-US" altLang="it-IT" sz="1100" dirty="0" smtClean="0"/>
              <a:t>MLC</a:t>
            </a:r>
          </a:p>
          <a:p>
            <a:pPr lvl="1" algn="just"/>
            <a:r>
              <a:rPr lang="en-US" altLang="it-IT" sz="1800" dirty="0" err="1"/>
              <a:t>Komisioni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Europian</a:t>
            </a:r>
            <a:r>
              <a:rPr lang="en-US" altLang="it-IT" sz="1800" dirty="0"/>
              <a:t> </a:t>
            </a:r>
            <a:r>
              <a:rPr lang="en-US" altLang="it-IT" sz="1800" dirty="0" err="1"/>
              <a:t>merr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pjese</a:t>
            </a:r>
            <a:r>
              <a:rPr lang="en-US" altLang="it-IT" sz="1800" dirty="0"/>
              <a:t> ne </a:t>
            </a:r>
            <a:r>
              <a:rPr lang="en-US" altLang="it-IT" sz="1800" dirty="0" err="1"/>
              <a:t>punimet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organizmave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rajonale</a:t>
            </a:r>
            <a:endParaRPr lang="en-US" altLang="it-IT" sz="1800" dirty="0" smtClean="0"/>
          </a:p>
          <a:p>
            <a:pPr lvl="2" algn="just"/>
            <a:r>
              <a:rPr lang="en-US" altLang="it-IT" sz="1400" dirty="0" smtClean="0"/>
              <a:t>HELCOM per </a:t>
            </a:r>
            <a:r>
              <a:rPr lang="en-US" altLang="it-IT" sz="1400" dirty="0" err="1" smtClean="0"/>
              <a:t>detin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Baltik</a:t>
            </a:r>
            <a:endParaRPr lang="en-US" altLang="it-IT" sz="1400" dirty="0" smtClean="0"/>
          </a:p>
          <a:p>
            <a:pPr lvl="2" algn="just"/>
            <a:r>
              <a:rPr lang="en-US" altLang="it-IT" sz="1400" dirty="0" err="1" smtClean="0"/>
              <a:t>Konventa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Bukureshtit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Detin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Zi</a:t>
            </a:r>
            <a:endParaRPr lang="en-US" altLang="it-IT" sz="1400" dirty="0" smtClean="0"/>
          </a:p>
          <a:p>
            <a:pPr lvl="2" algn="just"/>
            <a:r>
              <a:rPr lang="en-US" altLang="it-IT" sz="1400" dirty="0" smtClean="0"/>
              <a:t>OSPAR per </a:t>
            </a:r>
            <a:r>
              <a:rPr lang="en-US" altLang="it-IT" sz="1400" dirty="0" err="1" smtClean="0"/>
              <a:t>Atlantikun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verilindor</a:t>
            </a:r>
            <a:endParaRPr lang="en-US" altLang="it-IT" sz="1400" dirty="0" smtClean="0"/>
          </a:p>
          <a:p>
            <a:pPr lvl="1" algn="just"/>
            <a:r>
              <a:rPr lang="en-US" altLang="it-IT" sz="1800" dirty="0" smtClean="0"/>
              <a:t>BE </a:t>
            </a:r>
            <a:r>
              <a:rPr lang="en-US" altLang="it-IT" sz="1800" dirty="0" err="1" smtClean="0"/>
              <a:t>eshte</a:t>
            </a:r>
            <a:r>
              <a:rPr lang="en-US" altLang="it-IT" sz="1800" dirty="0" smtClean="0"/>
              <a:t> pale </a:t>
            </a:r>
            <a:r>
              <a:rPr lang="en-US" altLang="it-IT" sz="1800" dirty="0" err="1" smtClean="0"/>
              <a:t>kontraktuese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disa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konventa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400" dirty="0" smtClean="0"/>
              <a:t>UNCLOS</a:t>
            </a:r>
          </a:p>
          <a:p>
            <a:pPr lvl="2" algn="just"/>
            <a:r>
              <a:rPr lang="en-US" altLang="it-IT" sz="1400" dirty="0" smtClean="0"/>
              <a:t>1974 </a:t>
            </a:r>
            <a:r>
              <a:rPr lang="en-US" altLang="it-IT" sz="1400" dirty="0" err="1" smtClean="0"/>
              <a:t>Konventa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Athines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transportin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pasagjereve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bagazheve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Protokolli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2002</a:t>
            </a:r>
          </a:p>
          <a:p>
            <a:pPr lvl="1" algn="just"/>
            <a:r>
              <a:rPr lang="en-US" altLang="it-IT" sz="1800" dirty="0" smtClean="0"/>
              <a:t>BE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disa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vende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grupe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pune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Sigurine</a:t>
            </a:r>
            <a:r>
              <a:rPr lang="en-US" altLang="it-IT" sz="1800" dirty="0" smtClean="0"/>
              <a:t> ne Transport </a:t>
            </a:r>
          </a:p>
          <a:p>
            <a:pPr lvl="2" algn="just"/>
            <a:r>
              <a:rPr lang="en-US" altLang="it-IT" sz="1400" dirty="0" smtClean="0"/>
              <a:t>US, </a:t>
            </a:r>
            <a:r>
              <a:rPr lang="en-US" altLang="it-IT" sz="1400" dirty="0" err="1" smtClean="0"/>
              <a:t>Japoni</a:t>
            </a:r>
            <a:r>
              <a:rPr lang="en-US" altLang="it-IT" sz="1400" dirty="0" smtClean="0"/>
              <a:t>, Kore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Kine</a:t>
            </a:r>
            <a:r>
              <a:rPr lang="en-US" altLang="it-IT" sz="1400" dirty="0" smtClean="0"/>
              <a:t> </a:t>
            </a:r>
          </a:p>
          <a:p>
            <a:pPr lvl="2" algn="just"/>
            <a:endParaRPr lang="en-US" altLang="it-IT" sz="1400" dirty="0"/>
          </a:p>
          <a:p>
            <a:pPr marL="457200" lvl="1" indent="0" algn="just">
              <a:buNone/>
            </a:pPr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269204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Marredheniet me jashte te BE: </a:t>
            </a:r>
            <a:r>
              <a:rPr lang="it-IT" sz="2000" dirty="0" smtClean="0"/>
              <a:t>Transporti detar </a:t>
            </a:r>
            <a:endParaRPr lang="it-IT" sz="2000" dirty="0" smtClean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Qellimi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eshte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ndihma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kompanite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europiane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konkurojne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tregjet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globale</a:t>
            </a:r>
            <a:endParaRPr lang="en-US" altLang="it-IT" sz="2400" dirty="0" smtClean="0"/>
          </a:p>
          <a:p>
            <a:pPr lvl="1" algn="just"/>
            <a:r>
              <a:rPr lang="en-US" altLang="it-IT" sz="1800" dirty="0" smtClean="0"/>
              <a:t>Dialog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vazhdueshem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Komisionit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Europian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kompanite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detare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partneret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nderkombetar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800" dirty="0" err="1" smtClean="0"/>
              <a:t>Suport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patur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marreveshje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multilaterale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gjirin</a:t>
            </a:r>
            <a:r>
              <a:rPr lang="en-US" altLang="it-IT" sz="1800" dirty="0" smtClean="0"/>
              <a:t> e WTO</a:t>
            </a:r>
          </a:p>
          <a:p>
            <a:pPr lvl="1" algn="just"/>
            <a:r>
              <a:rPr lang="en-US" altLang="it-IT" sz="1800" dirty="0" err="1" smtClean="0"/>
              <a:t>Komisioni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Europian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merr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pjese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punimet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organizmave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nderkombetare</a:t>
            </a:r>
            <a:endParaRPr lang="en-US" altLang="it-IT" sz="1800" dirty="0" smtClean="0"/>
          </a:p>
          <a:p>
            <a:pPr lvl="2" algn="just"/>
            <a:r>
              <a:rPr lang="en-US" altLang="it-IT" sz="1400" dirty="0" smtClean="0"/>
              <a:t>IMO</a:t>
            </a:r>
          </a:p>
          <a:p>
            <a:pPr lvl="3" algn="just"/>
            <a:r>
              <a:rPr lang="en-US" altLang="it-IT" sz="1100" dirty="0" smtClean="0"/>
              <a:t>SOLAS</a:t>
            </a:r>
          </a:p>
          <a:p>
            <a:pPr lvl="3" algn="just"/>
            <a:r>
              <a:rPr lang="en-US" altLang="it-IT" sz="1100" dirty="0" smtClean="0"/>
              <a:t>STCW</a:t>
            </a:r>
          </a:p>
          <a:p>
            <a:pPr lvl="3" algn="just"/>
            <a:r>
              <a:rPr lang="en-US" altLang="it-IT" sz="1100" dirty="0" smtClean="0"/>
              <a:t>MARPOL</a:t>
            </a:r>
          </a:p>
          <a:p>
            <a:pPr lvl="2" algn="just"/>
            <a:r>
              <a:rPr lang="en-US" altLang="it-IT" sz="1400" dirty="0" smtClean="0"/>
              <a:t>ILO</a:t>
            </a:r>
          </a:p>
          <a:p>
            <a:pPr lvl="3" algn="just"/>
            <a:r>
              <a:rPr lang="en-US" altLang="it-IT" sz="1100" dirty="0" smtClean="0"/>
              <a:t>MLC</a:t>
            </a:r>
          </a:p>
          <a:p>
            <a:pPr lvl="1" algn="just"/>
            <a:r>
              <a:rPr lang="en-US" altLang="it-IT" sz="1800" dirty="0" err="1"/>
              <a:t>Komisioni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Europian</a:t>
            </a:r>
            <a:r>
              <a:rPr lang="en-US" altLang="it-IT" sz="1800" dirty="0"/>
              <a:t> </a:t>
            </a:r>
            <a:r>
              <a:rPr lang="en-US" altLang="it-IT" sz="1800" dirty="0" err="1"/>
              <a:t>merr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pjese</a:t>
            </a:r>
            <a:r>
              <a:rPr lang="en-US" altLang="it-IT" sz="1800" dirty="0"/>
              <a:t> ne </a:t>
            </a:r>
            <a:r>
              <a:rPr lang="en-US" altLang="it-IT" sz="1800" dirty="0" err="1"/>
              <a:t>punimet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organizmave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rajonale</a:t>
            </a:r>
            <a:endParaRPr lang="en-US" altLang="it-IT" sz="1800" dirty="0" smtClean="0"/>
          </a:p>
          <a:p>
            <a:pPr lvl="2" algn="just"/>
            <a:r>
              <a:rPr lang="en-US" altLang="it-IT" sz="1400" dirty="0" smtClean="0"/>
              <a:t>HELCOM per </a:t>
            </a:r>
            <a:r>
              <a:rPr lang="en-US" altLang="it-IT" sz="1400" dirty="0" err="1" smtClean="0"/>
              <a:t>detin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Baltik</a:t>
            </a:r>
            <a:endParaRPr lang="en-US" altLang="it-IT" sz="1400" dirty="0" smtClean="0"/>
          </a:p>
          <a:p>
            <a:pPr lvl="2" algn="just"/>
            <a:r>
              <a:rPr lang="en-US" altLang="it-IT" sz="1400" dirty="0" err="1" smtClean="0"/>
              <a:t>Konventa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Bukureshtit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Detin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Zi</a:t>
            </a:r>
            <a:endParaRPr lang="en-US" altLang="it-IT" sz="1400" dirty="0" smtClean="0"/>
          </a:p>
          <a:p>
            <a:pPr lvl="2" algn="just"/>
            <a:r>
              <a:rPr lang="en-US" altLang="it-IT" sz="1400" dirty="0" smtClean="0"/>
              <a:t>OSPAR per </a:t>
            </a:r>
            <a:r>
              <a:rPr lang="en-US" altLang="it-IT" sz="1400" dirty="0" err="1" smtClean="0"/>
              <a:t>Atlantikun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verilindor</a:t>
            </a:r>
            <a:endParaRPr lang="en-US" altLang="it-IT" sz="1400" dirty="0" smtClean="0"/>
          </a:p>
          <a:p>
            <a:pPr lvl="1" algn="just"/>
            <a:r>
              <a:rPr lang="en-US" altLang="it-IT" sz="1800" dirty="0" smtClean="0"/>
              <a:t>BE </a:t>
            </a:r>
            <a:r>
              <a:rPr lang="en-US" altLang="it-IT" sz="1800" dirty="0" err="1" smtClean="0"/>
              <a:t>eshte</a:t>
            </a:r>
            <a:r>
              <a:rPr lang="en-US" altLang="it-IT" sz="1800" dirty="0" smtClean="0"/>
              <a:t> pale </a:t>
            </a:r>
            <a:r>
              <a:rPr lang="en-US" altLang="it-IT" sz="1800" dirty="0" err="1" smtClean="0"/>
              <a:t>kontraktuese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disa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konventa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400" dirty="0" smtClean="0"/>
              <a:t>UNCLOS</a:t>
            </a:r>
          </a:p>
          <a:p>
            <a:pPr lvl="2" algn="just"/>
            <a:r>
              <a:rPr lang="en-US" altLang="it-IT" sz="1400" dirty="0" smtClean="0"/>
              <a:t>1974 </a:t>
            </a:r>
            <a:r>
              <a:rPr lang="en-US" altLang="it-IT" sz="1400" dirty="0" err="1" smtClean="0"/>
              <a:t>Konventa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Athines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transportin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pasagjereve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bagazheve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Protokolli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2002</a:t>
            </a:r>
          </a:p>
          <a:p>
            <a:pPr lvl="1" algn="just"/>
            <a:r>
              <a:rPr lang="en-US" altLang="it-IT" sz="1800" dirty="0" smtClean="0"/>
              <a:t>BE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disa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vende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grupe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pune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Sigurine</a:t>
            </a:r>
            <a:r>
              <a:rPr lang="en-US" altLang="it-IT" sz="1800" dirty="0" smtClean="0"/>
              <a:t> ne Transport </a:t>
            </a:r>
          </a:p>
          <a:p>
            <a:pPr lvl="2" algn="just"/>
            <a:r>
              <a:rPr lang="en-US" altLang="it-IT" sz="1400" dirty="0" smtClean="0"/>
              <a:t>US, </a:t>
            </a:r>
            <a:r>
              <a:rPr lang="en-US" altLang="it-IT" sz="1400" dirty="0" err="1" smtClean="0"/>
              <a:t>Japoni</a:t>
            </a:r>
            <a:r>
              <a:rPr lang="en-US" altLang="it-IT" sz="1400" dirty="0" smtClean="0"/>
              <a:t>, Kore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Kine</a:t>
            </a:r>
            <a:r>
              <a:rPr lang="en-US" altLang="it-IT" sz="1400" dirty="0" smtClean="0"/>
              <a:t> </a:t>
            </a:r>
          </a:p>
          <a:p>
            <a:pPr lvl="2" algn="just"/>
            <a:endParaRPr lang="en-US" altLang="it-IT" sz="1400" dirty="0"/>
          </a:p>
          <a:p>
            <a:pPr marL="457200" lvl="1" indent="0" algn="just">
              <a:buNone/>
            </a:pPr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127060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Marredheniet me jashte te BE: </a:t>
            </a:r>
            <a:r>
              <a:rPr lang="it-IT" sz="2000" dirty="0" smtClean="0"/>
              <a:t>Transporti hekurudhor I</a:t>
            </a:r>
            <a:endParaRPr lang="it-IT" sz="2000" dirty="0" smtClean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915714"/>
            <a:ext cx="8507288" cy="553762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Komisioni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Europian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rol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forte ne </a:t>
            </a:r>
            <a:r>
              <a:rPr lang="en-US" altLang="it-IT" sz="2400" dirty="0" err="1" smtClean="0"/>
              <a:t>politiken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jashtme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fushen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transportit</a:t>
            </a:r>
            <a:r>
              <a:rPr lang="en-US" altLang="it-IT" sz="2400" dirty="0" smtClean="0"/>
              <a:t> </a:t>
            </a:r>
            <a:endParaRPr lang="en-US" altLang="it-IT" sz="2400" dirty="0" smtClean="0"/>
          </a:p>
          <a:p>
            <a:pPr lvl="1" algn="just"/>
            <a:r>
              <a:rPr lang="en-US" altLang="it-IT" sz="2000" dirty="0" err="1" smtClean="0"/>
              <a:t>Libri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Bardhe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transportin</a:t>
            </a:r>
            <a:r>
              <a:rPr lang="en-US" altLang="it-IT" sz="2000" dirty="0" smtClean="0"/>
              <a:t> 2011</a:t>
            </a:r>
          </a:p>
          <a:p>
            <a:pPr lvl="2" algn="just"/>
            <a:r>
              <a:rPr lang="en-US" altLang="it-IT" sz="1600" dirty="0" smtClean="0"/>
              <a:t>BE do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forcoje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bashkepunimin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fushen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endParaRPr lang="en-US" altLang="it-IT" sz="1600" dirty="0" smtClean="0"/>
          </a:p>
          <a:p>
            <a:pPr lvl="2" algn="just"/>
            <a:r>
              <a:rPr lang="en-US" altLang="it-IT" sz="1600" dirty="0" smtClean="0"/>
              <a:t>BE do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perpiqet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shtoje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saja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tregun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jashtem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vendet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kufitare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600" dirty="0" smtClean="0"/>
              <a:t>BE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pjese</a:t>
            </a:r>
            <a:r>
              <a:rPr lang="en-US" altLang="it-IT" sz="1600" dirty="0" smtClean="0"/>
              <a:t> ne OTIF (</a:t>
            </a:r>
            <a:r>
              <a:rPr lang="en-US" altLang="it-IT" sz="1600" dirty="0" err="1" smtClean="0"/>
              <a:t>Organisation</a:t>
            </a:r>
            <a:r>
              <a:rPr lang="en-US" altLang="it-IT" sz="1600" dirty="0" smtClean="0"/>
              <a:t> for International Transport by Rail) ne 2011</a:t>
            </a:r>
          </a:p>
          <a:p>
            <a:pPr lvl="1" algn="just"/>
            <a:r>
              <a:rPr lang="en-US" altLang="it-IT" sz="2000" dirty="0" err="1" smtClean="0"/>
              <a:t>Parashikohet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aderimi</a:t>
            </a:r>
            <a:r>
              <a:rPr lang="en-US" altLang="it-IT" sz="2000" dirty="0" smtClean="0"/>
              <a:t> ne Organization for cooperation between railways (OSJD)</a:t>
            </a:r>
          </a:p>
          <a:p>
            <a:pPr lvl="2" algn="just"/>
            <a:r>
              <a:rPr lang="en-US" altLang="it-IT" sz="1600" dirty="0" err="1" smtClean="0"/>
              <a:t>Marreveshje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bashkepunimi</a:t>
            </a:r>
            <a:r>
              <a:rPr lang="en-US" altLang="it-IT" sz="1600" dirty="0" smtClean="0"/>
              <a:t> midis OSJD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DG Mobility and Transport ne 1 Mars 2016</a:t>
            </a:r>
          </a:p>
          <a:p>
            <a:pPr lvl="1" algn="just"/>
            <a:r>
              <a:rPr lang="en-US" altLang="it-IT" sz="2000" dirty="0" err="1" smtClean="0"/>
              <a:t>Traktati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Vendet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Ballkanit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Perendimor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Transportin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1600" dirty="0" err="1" smtClean="0"/>
              <a:t>Pergatitje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rajonit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integrim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fushen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600" dirty="0" err="1" smtClean="0"/>
              <a:t>Integrimi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hekurudhave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me </a:t>
            </a:r>
            <a:r>
              <a:rPr lang="en-US" altLang="it-IT" sz="1600" dirty="0" err="1" smtClean="0"/>
              <a:t>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</a:p>
          <a:p>
            <a:pPr lvl="2" algn="just"/>
            <a:r>
              <a:rPr lang="en-US" altLang="it-IT" sz="1600" dirty="0" err="1" smtClean="0"/>
              <a:t>Konkurence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drejte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aksesi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infrastruktura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600" dirty="0" smtClean="0"/>
              <a:t>West Balkan Summit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Vjenes</a:t>
            </a:r>
            <a:r>
              <a:rPr lang="en-US" altLang="it-IT" sz="1600" dirty="0" smtClean="0"/>
              <a:t> 27 </a:t>
            </a:r>
            <a:r>
              <a:rPr lang="en-US" altLang="it-IT" sz="1600" dirty="0" err="1" smtClean="0"/>
              <a:t>gusht</a:t>
            </a:r>
            <a:r>
              <a:rPr lang="en-US" altLang="it-IT" sz="1600" dirty="0" smtClean="0"/>
              <a:t> 2015 </a:t>
            </a:r>
          </a:p>
          <a:p>
            <a:pPr lvl="3" algn="just"/>
            <a:r>
              <a:rPr lang="en-US" altLang="it-IT" sz="1200" dirty="0" err="1" smtClean="0"/>
              <a:t>Akses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lire per </a:t>
            </a:r>
            <a:r>
              <a:rPr lang="en-US" altLang="it-IT" sz="1200" dirty="0" err="1" smtClean="0"/>
              <a:t>trenat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mallrave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koridorin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Orinet</a:t>
            </a:r>
            <a:r>
              <a:rPr lang="en-US" altLang="it-IT" sz="1200" dirty="0" smtClean="0"/>
              <a:t>-East-Med</a:t>
            </a:r>
          </a:p>
          <a:p>
            <a:pPr lvl="3" algn="just"/>
            <a:r>
              <a:rPr lang="en-US" altLang="it-IT" sz="1200" dirty="0" err="1" smtClean="0"/>
              <a:t>Perfshirja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infrastrukturave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Ballkanit</a:t>
            </a:r>
            <a:r>
              <a:rPr lang="en-US" altLang="it-IT" sz="1200" dirty="0" smtClean="0"/>
              <a:t> ne TEN-T</a:t>
            </a:r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134941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Marredheniet me jashte te BE: </a:t>
            </a:r>
            <a:r>
              <a:rPr lang="it-IT" sz="2000" dirty="0" smtClean="0"/>
              <a:t>Transporti hekurudhor II </a:t>
            </a:r>
            <a:endParaRPr lang="it-IT" sz="2000" dirty="0" smtClean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915714"/>
            <a:ext cx="8507288" cy="553762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Komisioni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Europian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rol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forte ne </a:t>
            </a:r>
            <a:r>
              <a:rPr lang="en-US" altLang="it-IT" sz="2400" dirty="0" err="1" smtClean="0"/>
              <a:t>politiken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jashtme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fushen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transportit</a:t>
            </a:r>
            <a:r>
              <a:rPr lang="en-US" altLang="it-IT" sz="2400" dirty="0" smtClean="0"/>
              <a:t> </a:t>
            </a:r>
            <a:endParaRPr lang="en-US" altLang="it-IT" sz="1050" dirty="0" smtClean="0"/>
          </a:p>
          <a:p>
            <a:pPr lvl="1" algn="just"/>
            <a:r>
              <a:rPr lang="en-US" altLang="it-IT" sz="1800" dirty="0" smtClean="0"/>
              <a:t>7 </a:t>
            </a:r>
            <a:r>
              <a:rPr lang="en-US" altLang="it-IT" sz="1800" dirty="0" err="1" smtClean="0"/>
              <a:t>korrik</a:t>
            </a:r>
            <a:r>
              <a:rPr lang="en-US" altLang="it-IT" sz="1800" dirty="0" smtClean="0"/>
              <a:t> 2011 – </a:t>
            </a:r>
            <a:r>
              <a:rPr lang="en-US" altLang="it-IT" sz="1800" dirty="0" err="1" smtClean="0"/>
              <a:t>Komunikimi</a:t>
            </a:r>
            <a:r>
              <a:rPr lang="en-US" altLang="it-IT" sz="1800" dirty="0" smtClean="0"/>
              <a:t> per “The EU and its neighboring region: A renewed approach to transport cooperation”</a:t>
            </a:r>
          </a:p>
          <a:p>
            <a:pPr lvl="2" algn="just"/>
            <a:r>
              <a:rPr lang="en-US" altLang="it-IT" sz="1400" dirty="0" err="1" smtClean="0"/>
              <a:t>Promovimi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shinave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sipas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standarteve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BE - </a:t>
            </a:r>
            <a:r>
              <a:rPr lang="en-US" altLang="it-IT" sz="1400" dirty="0" err="1" smtClean="0"/>
              <a:t>interoperabiliteti</a:t>
            </a:r>
            <a:endParaRPr lang="en-US" altLang="it-IT" sz="1400" dirty="0" smtClean="0"/>
          </a:p>
          <a:p>
            <a:pPr lvl="2" algn="just"/>
            <a:r>
              <a:rPr lang="en-US" altLang="it-IT" sz="1400" dirty="0" err="1" smtClean="0"/>
              <a:t>Pjesemarrje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vendeve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fqinje</a:t>
            </a:r>
            <a:r>
              <a:rPr lang="en-US" altLang="it-IT" sz="1400" dirty="0" smtClean="0"/>
              <a:t> ne European Railways Agency (ERA)</a:t>
            </a:r>
          </a:p>
          <a:p>
            <a:pPr lvl="2" algn="just"/>
            <a:r>
              <a:rPr lang="en-US" altLang="it-IT" sz="1400" dirty="0" err="1" smtClean="0"/>
              <a:t>Promovimi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implementimit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European Rail Traffic Management System (ERTMS)</a:t>
            </a:r>
          </a:p>
          <a:p>
            <a:pPr lvl="1" algn="just"/>
            <a:r>
              <a:rPr lang="en-US" altLang="it-IT" sz="1800" dirty="0" smtClean="0"/>
              <a:t>BE </a:t>
            </a:r>
            <a:r>
              <a:rPr lang="en-US" altLang="it-IT" sz="1800" dirty="0" err="1" smtClean="0"/>
              <a:t>perfaqeson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antare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ceshtjet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transportit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hekurudhor</a:t>
            </a:r>
            <a:r>
              <a:rPr lang="en-US" altLang="it-IT" sz="1800" dirty="0" smtClean="0"/>
              <a:t> ne United Nations Economic Commission for Europe (UNECE)</a:t>
            </a:r>
          </a:p>
          <a:p>
            <a:pPr lvl="2" algn="just"/>
            <a:r>
              <a:rPr lang="en-US" altLang="it-IT" sz="1400" dirty="0" err="1" smtClean="0"/>
              <a:t>Deklarate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perbashket</a:t>
            </a:r>
            <a:r>
              <a:rPr lang="en-US" altLang="it-IT" sz="1400" dirty="0" smtClean="0"/>
              <a:t> e 37 </a:t>
            </a:r>
            <a:r>
              <a:rPr lang="en-US" altLang="it-IT" sz="1400" dirty="0" err="1" smtClean="0"/>
              <a:t>vendeve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Shkurt</a:t>
            </a:r>
            <a:r>
              <a:rPr lang="en-US" altLang="it-IT" sz="1400" dirty="0" smtClean="0"/>
              <a:t> 2013 per </a:t>
            </a:r>
            <a:r>
              <a:rPr lang="en-US" altLang="it-IT" sz="1400" dirty="0" err="1" smtClean="0"/>
              <a:t>Kushte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Terma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pegjithshem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perbashket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transportin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hekurudhor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mallrave</a:t>
            </a:r>
            <a:r>
              <a:rPr lang="en-US" altLang="it-IT" sz="1400" dirty="0" smtClean="0"/>
              <a:t> ne Euro-</a:t>
            </a:r>
            <a:r>
              <a:rPr lang="en-US" altLang="it-IT" sz="1400" dirty="0" err="1" smtClean="0"/>
              <a:t>Azi</a:t>
            </a:r>
            <a:r>
              <a:rPr lang="en-US" altLang="it-IT" sz="1400" dirty="0" smtClean="0"/>
              <a:t> </a:t>
            </a:r>
          </a:p>
          <a:p>
            <a:pPr lvl="3" algn="just"/>
            <a:r>
              <a:rPr lang="en-US" altLang="it-IT" sz="1000" dirty="0" err="1" smtClean="0"/>
              <a:t>Propozimi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integrimin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dy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sistemeve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drejtes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europiane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transportit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hekurudhor</a:t>
            </a:r>
            <a:r>
              <a:rPr lang="en-US" altLang="it-IT" sz="1000" dirty="0" smtClean="0"/>
              <a:t>  ne OTIF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ne OSJD</a:t>
            </a:r>
            <a:endParaRPr lang="en-US" altLang="it-IT" sz="1050" dirty="0" smtClean="0"/>
          </a:p>
        </p:txBody>
      </p:sp>
    </p:spTree>
    <p:extLst>
      <p:ext uri="{BB962C8B-B14F-4D97-AF65-F5344CB8AC3E}">
        <p14:creationId xmlns:p14="http://schemas.microsoft.com/office/powerpoint/2010/main" val="403029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Marredheniet nderkombetare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bilateral </a:t>
            </a:r>
          </a:p>
          <a:p>
            <a:pPr lvl="1" algn="just"/>
            <a:r>
              <a:rPr lang="en-US" altLang="it-IT" sz="1600" dirty="0" err="1" smtClean="0"/>
              <a:t>Marreveshje</a:t>
            </a:r>
            <a:r>
              <a:rPr lang="en-US" altLang="it-IT" sz="1600" dirty="0" smtClean="0"/>
              <a:t> midis </a:t>
            </a:r>
            <a:r>
              <a:rPr lang="en-US" altLang="it-IT" sz="1600" dirty="0" err="1" smtClean="0"/>
              <a:t>dy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grupe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shtetesh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psh</a:t>
            </a:r>
            <a:r>
              <a:rPr lang="en-US" altLang="it-IT" sz="1600" dirty="0" smtClean="0"/>
              <a:t>. BE)  per </a:t>
            </a:r>
            <a:r>
              <a:rPr lang="en-US" altLang="it-IT" sz="1600" dirty="0" err="1" smtClean="0"/>
              <a:t>arritjen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rregullimi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ofrimin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ajrore</a:t>
            </a:r>
            <a:r>
              <a:rPr lang="en-US" altLang="it-IT" sz="1600" dirty="0" smtClean="0"/>
              <a:t> midis </a:t>
            </a:r>
            <a:r>
              <a:rPr lang="en-US" altLang="it-IT" sz="1600" dirty="0" err="1" smtClean="0"/>
              <a:t>tyre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Baza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Konventa</a:t>
            </a:r>
            <a:r>
              <a:rPr lang="en-US" altLang="it-IT" sz="1600" dirty="0" smtClean="0"/>
              <a:t> e Chicago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mungesa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rregullimi</a:t>
            </a:r>
            <a:r>
              <a:rPr lang="en-US" altLang="it-IT" sz="1600" dirty="0" smtClean="0"/>
              <a:t> multilateral </a:t>
            </a:r>
            <a:r>
              <a:rPr lang="en-US" altLang="it-IT" sz="1600" dirty="0" err="1" smtClean="0"/>
              <a:t>aty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sovranitet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plote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qiejve</a:t>
            </a:r>
            <a:r>
              <a:rPr lang="en-US" altLang="it-IT" sz="1600" dirty="0" smtClean="0"/>
              <a:t>)</a:t>
            </a:r>
          </a:p>
          <a:p>
            <a:pPr lvl="1" algn="just"/>
            <a:r>
              <a:rPr lang="en-US" altLang="it-IT" sz="1600" dirty="0" err="1" smtClean="0"/>
              <a:t>Marreveshja</a:t>
            </a:r>
            <a:r>
              <a:rPr lang="en-US" altLang="it-IT" sz="1600" dirty="0" smtClean="0"/>
              <a:t> me e </a:t>
            </a:r>
            <a:r>
              <a:rPr lang="en-US" altLang="it-IT" sz="1600" dirty="0" err="1" smtClean="0"/>
              <a:t>famshme</a:t>
            </a:r>
            <a:r>
              <a:rPr lang="en-US" altLang="it-IT" sz="1600" dirty="0" smtClean="0"/>
              <a:t>: Bermuda I agreement </a:t>
            </a:r>
            <a:r>
              <a:rPr lang="en-US" altLang="it-IT" sz="1600" dirty="0" err="1" smtClean="0"/>
              <a:t>mes</a:t>
            </a:r>
            <a:r>
              <a:rPr lang="en-US" altLang="it-IT" sz="1600" dirty="0" smtClean="0"/>
              <a:t> SHBA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Britanise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Madhe</a:t>
            </a:r>
            <a:r>
              <a:rPr lang="en-US" altLang="it-IT" sz="1600" dirty="0" smtClean="0"/>
              <a:t> 1946</a:t>
            </a:r>
          </a:p>
          <a:p>
            <a:pPr lvl="2" algn="just"/>
            <a:r>
              <a:rPr lang="en-US" altLang="it-IT" sz="1200" dirty="0" smtClean="0"/>
              <a:t>Model per 4 </a:t>
            </a:r>
            <a:r>
              <a:rPr lang="en-US" altLang="it-IT" sz="1200" dirty="0" err="1" smtClean="0"/>
              <a:t>dekada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tjera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Rregullim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plote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detaje</a:t>
            </a:r>
            <a:endParaRPr lang="en-US" altLang="it-IT" sz="1200" dirty="0" smtClean="0"/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vitet</a:t>
            </a:r>
            <a:r>
              <a:rPr lang="en-US" altLang="it-IT" sz="1600" dirty="0" smtClean="0"/>
              <a:t> 70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80 u </a:t>
            </a:r>
            <a:r>
              <a:rPr lang="en-US" altLang="it-IT" sz="1600" dirty="0" err="1" smtClean="0"/>
              <a:t>finalizuan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marreveshje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bilaterale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liberale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Modelet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marreveshjeve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bilaterale</a:t>
            </a:r>
            <a:r>
              <a:rPr lang="en-US" altLang="it-IT" sz="1600" dirty="0" smtClean="0"/>
              <a:t> – jane </a:t>
            </a:r>
            <a:r>
              <a:rPr lang="en-US" altLang="it-IT" sz="1600" dirty="0" err="1" smtClean="0"/>
              <a:t>traktate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nderkombetare</a:t>
            </a:r>
            <a:r>
              <a:rPr lang="en-US" altLang="it-IT" sz="1600" dirty="0" smtClean="0"/>
              <a:t> subject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drejtes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publike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Modeli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kartelit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Modeli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konkurences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ndershme</a:t>
            </a:r>
            <a:r>
              <a:rPr lang="en-US" altLang="it-IT" sz="1200" dirty="0" smtClean="0"/>
              <a:t> (Bermuda I) </a:t>
            </a:r>
          </a:p>
          <a:p>
            <a:pPr lvl="2" algn="just"/>
            <a:r>
              <a:rPr lang="en-US" altLang="it-IT" sz="1200" dirty="0" err="1" smtClean="0"/>
              <a:t>Modeli</a:t>
            </a:r>
            <a:r>
              <a:rPr lang="en-US" altLang="it-IT" sz="1200" dirty="0" smtClean="0"/>
              <a:t> Open Sky – </a:t>
            </a:r>
            <a:r>
              <a:rPr lang="en-US" altLang="it-IT" sz="1200" dirty="0" err="1" smtClean="0"/>
              <a:t>kerkon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rregullim</a:t>
            </a:r>
            <a:r>
              <a:rPr lang="en-US" altLang="it-IT" sz="1200" dirty="0" smtClean="0"/>
              <a:t> bilateral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forte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modelit</a:t>
            </a:r>
            <a:r>
              <a:rPr lang="en-US" altLang="it-IT" sz="1200" dirty="0" smtClean="0"/>
              <a:t> Bermuda</a:t>
            </a:r>
          </a:p>
          <a:p>
            <a:pPr lvl="3" algn="just"/>
            <a:r>
              <a:rPr lang="en-US" altLang="it-IT" sz="800" dirty="0" smtClean="0"/>
              <a:t>Deregulation</a:t>
            </a:r>
          </a:p>
          <a:p>
            <a:pPr lvl="1" algn="just"/>
            <a:r>
              <a:rPr lang="en-US" altLang="it-IT" sz="1600" dirty="0" err="1" smtClean="0"/>
              <a:t>Struktura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marreveshjes</a:t>
            </a:r>
            <a:endParaRPr lang="en-US" altLang="it-IT" sz="1600" dirty="0" smtClean="0"/>
          </a:p>
          <a:p>
            <a:pPr lvl="2" algn="just"/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rruget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trafiku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kapacitetet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tarifat</a:t>
            </a:r>
            <a:r>
              <a:rPr lang="en-US" altLang="it-IT" sz="1200" dirty="0" smtClean="0"/>
              <a:t> (hard rights)</a:t>
            </a:r>
          </a:p>
          <a:p>
            <a:pPr lvl="2" algn="just"/>
            <a:r>
              <a:rPr lang="en-US" altLang="it-IT" sz="1200" dirty="0"/>
              <a:t> </a:t>
            </a:r>
            <a:r>
              <a:rPr lang="en-US" altLang="it-IT" sz="1200" dirty="0" err="1" smtClean="0"/>
              <a:t>aksesi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CRS, </a:t>
            </a:r>
            <a:r>
              <a:rPr lang="en-US" altLang="it-IT" sz="1200" dirty="0" err="1" smtClean="0"/>
              <a:t>mundesi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groundhandling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shitjet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monedhe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vendase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etj</a:t>
            </a:r>
            <a:r>
              <a:rPr lang="en-US" altLang="it-IT" sz="1200" dirty="0" smtClean="0"/>
              <a:t> (soft rights)</a:t>
            </a:r>
          </a:p>
          <a:p>
            <a:pPr lvl="2" algn="just"/>
            <a:r>
              <a:rPr lang="en-US" altLang="it-IT" sz="1200" dirty="0" err="1" smtClean="0"/>
              <a:t>Infrastruktura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aeroporti</a:t>
            </a:r>
            <a:r>
              <a:rPr lang="en-US" altLang="it-IT" sz="1200" dirty="0" smtClean="0"/>
              <a:t>), </a:t>
            </a:r>
            <a:r>
              <a:rPr lang="en-US" altLang="it-IT" sz="1200" dirty="0" err="1" smtClean="0"/>
              <a:t>slotet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siguria</a:t>
            </a:r>
            <a:r>
              <a:rPr lang="en-US" altLang="it-IT" sz="1200" dirty="0" smtClean="0"/>
              <a:t> (safety and security), </a:t>
            </a:r>
            <a:r>
              <a:rPr lang="en-US" altLang="it-IT" sz="1200" dirty="0" err="1" smtClean="0"/>
              <a:t>taksat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tarifat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aeroportuale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udhetim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taksimi</a:t>
            </a:r>
            <a:endParaRPr lang="en-US" altLang="it-IT" sz="1200" dirty="0"/>
          </a:p>
          <a:p>
            <a:pPr lvl="2" algn="just"/>
            <a:r>
              <a:rPr lang="en-US" altLang="it-IT" sz="1200" dirty="0" err="1" smtClean="0"/>
              <a:t>Zgjidhja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mosmarreveshjeve</a:t>
            </a:r>
            <a:r>
              <a:rPr lang="en-US" altLang="it-IT" sz="1200" dirty="0" smtClean="0"/>
              <a:t> </a:t>
            </a:r>
            <a:endParaRPr lang="en-US" altLang="it-IT" sz="2000" dirty="0"/>
          </a:p>
          <a:p>
            <a:pPr algn="just"/>
            <a:r>
              <a:rPr lang="en-US" altLang="it-IT" sz="2000" dirty="0" err="1" smtClean="0"/>
              <a:t>Akoma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sot </a:t>
            </a:r>
            <a:r>
              <a:rPr lang="en-US" altLang="it-IT" sz="2000" dirty="0" err="1" smtClean="0"/>
              <a:t>eshte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menyra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baze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nderkombetare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rregullimit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ofrimit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ajror</a:t>
            </a:r>
            <a:endParaRPr lang="en-US" altLang="it-IT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(VI)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Marredheniet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nderkombetare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te</a:t>
            </a:r>
            <a:r>
              <a:rPr lang="en-US" sz="2400" dirty="0" smtClean="0">
                <a:solidFill>
                  <a:srgbClr val="2F2B20"/>
                </a:solidFill>
              </a:rPr>
              <a:t> BE ne </a:t>
            </a:r>
            <a:r>
              <a:rPr lang="en-US" sz="2400" dirty="0" err="1" smtClean="0">
                <a:solidFill>
                  <a:srgbClr val="2F2B20"/>
                </a:solidFill>
              </a:rPr>
              <a:t>lidhje</a:t>
            </a:r>
            <a:r>
              <a:rPr lang="en-US" sz="2400" dirty="0" smtClean="0">
                <a:solidFill>
                  <a:srgbClr val="2F2B20"/>
                </a:solidFill>
              </a:rPr>
              <a:t> me </a:t>
            </a:r>
            <a:r>
              <a:rPr lang="en-US" sz="2400" dirty="0" err="1" smtClean="0">
                <a:solidFill>
                  <a:srgbClr val="2F2B20"/>
                </a:solidFill>
              </a:rPr>
              <a:t>aviacionin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Konkurenca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dhe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ndihmat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shteterore</a:t>
            </a:r>
            <a:r>
              <a:rPr lang="en-US" dirty="0" smtClean="0">
                <a:solidFill>
                  <a:srgbClr val="2F2B20"/>
                </a:solidFill>
              </a:rPr>
              <a:t> ne </a:t>
            </a:r>
            <a:r>
              <a:rPr lang="en-US" dirty="0" err="1" smtClean="0">
                <a:solidFill>
                  <a:srgbClr val="2F2B20"/>
                </a:solidFill>
              </a:rPr>
              <a:t>fushen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transportit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21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Derregullimi dhe Liberalizimi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Derregullimi</a:t>
            </a:r>
            <a:r>
              <a:rPr lang="en-US" altLang="it-IT" sz="2000" dirty="0" smtClean="0"/>
              <a:t> ne SHBA – </a:t>
            </a:r>
            <a:r>
              <a:rPr lang="en-US" altLang="it-IT" sz="2000" dirty="0" err="1" smtClean="0"/>
              <a:t>liberalizim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vitet</a:t>
            </a:r>
            <a:r>
              <a:rPr lang="en-US" altLang="it-IT" sz="1600" dirty="0" smtClean="0"/>
              <a:t> 70</a:t>
            </a:r>
          </a:p>
          <a:p>
            <a:pPr lvl="1" algn="just"/>
            <a:r>
              <a:rPr lang="en-US" altLang="it-IT" sz="1600" dirty="0" err="1" smtClean="0"/>
              <a:t>Veterregullim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tregut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aspektin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tregtar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Hapje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liberalizim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aviacionin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por</a:t>
            </a:r>
            <a:r>
              <a:rPr lang="en-US" altLang="it-IT" sz="1600" dirty="0" smtClean="0"/>
              <a:t> jo ate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brendshem</a:t>
            </a:r>
            <a:r>
              <a:rPr lang="en-US" altLang="it-IT" sz="1600" dirty="0" smtClean="0"/>
              <a:t> </a:t>
            </a:r>
            <a:endParaRPr lang="en-US" altLang="it-IT" sz="1600" dirty="0"/>
          </a:p>
          <a:p>
            <a:pPr algn="just"/>
            <a:r>
              <a:rPr lang="en-US" altLang="it-IT" sz="2000" dirty="0" err="1" smtClean="0"/>
              <a:t>Liberalizimi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perspektiva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Mbrotje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kompanive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Kompanite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ajrore</a:t>
            </a:r>
            <a:r>
              <a:rPr lang="en-US" altLang="it-IT" sz="1600" dirty="0" smtClean="0"/>
              <a:t> jane e mire </a:t>
            </a:r>
            <a:r>
              <a:rPr lang="en-US" altLang="it-IT" sz="1600" dirty="0" err="1" smtClean="0"/>
              <a:t>publike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Cmimi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liberalizuar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Qasje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ndryshme</a:t>
            </a:r>
            <a:r>
              <a:rPr lang="en-US" altLang="it-IT" sz="1600" dirty="0" smtClean="0"/>
              <a:t> SHBA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europiane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Liberalizimi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tregut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ajror</a:t>
            </a:r>
            <a:r>
              <a:rPr lang="en-US" altLang="it-IT" sz="2000" dirty="0" smtClean="0"/>
              <a:t> ne BE </a:t>
            </a:r>
          </a:p>
          <a:p>
            <a:pPr lvl="1" algn="just"/>
            <a:r>
              <a:rPr lang="en-US" altLang="it-IT" sz="1600" dirty="0" err="1" smtClean="0"/>
              <a:t>Plani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ambicioz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Sforca</a:t>
            </a:r>
            <a:r>
              <a:rPr lang="en-US" altLang="it-IT" sz="1600" dirty="0" smtClean="0"/>
              <a:t>-s per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zone </a:t>
            </a:r>
            <a:r>
              <a:rPr lang="en-US" altLang="it-IT" sz="1600" dirty="0" err="1" smtClean="0"/>
              <a:t>fluturimi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perpara</a:t>
            </a:r>
            <a:r>
              <a:rPr lang="en-US" altLang="it-IT" sz="1600" dirty="0" smtClean="0"/>
              <a:t> 1957</a:t>
            </a:r>
          </a:p>
          <a:p>
            <a:pPr lvl="1" algn="just"/>
            <a:r>
              <a:rPr lang="en-US" altLang="it-IT" sz="1600" dirty="0" smtClean="0"/>
              <a:t>Me </a:t>
            </a:r>
            <a:r>
              <a:rPr lang="en-US" altLang="it-IT" sz="1600" dirty="0" err="1" smtClean="0"/>
              <a:t>traktatin</a:t>
            </a:r>
            <a:r>
              <a:rPr lang="en-US" altLang="it-IT" sz="1600" dirty="0" smtClean="0"/>
              <a:t> ECC u pa </a:t>
            </a:r>
            <a:r>
              <a:rPr lang="en-US" altLang="it-IT" sz="1600" dirty="0" err="1" smtClean="0"/>
              <a:t>aktiviteti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aktivitet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dimensionin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politik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BE a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pale </a:t>
            </a:r>
            <a:r>
              <a:rPr lang="en-US" altLang="it-IT" sz="1200" dirty="0" err="1" smtClean="0"/>
              <a:t>kontraktuese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Konventes</a:t>
            </a:r>
            <a:r>
              <a:rPr lang="en-US" altLang="it-IT" sz="1200" dirty="0" smtClean="0"/>
              <a:t> se Chicago-s ? </a:t>
            </a:r>
          </a:p>
          <a:p>
            <a:pPr lvl="1" algn="just"/>
            <a:r>
              <a:rPr lang="en-US" altLang="it-IT" sz="1600" dirty="0" err="1" smtClean="0"/>
              <a:t>Paketat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liberalizimit</a:t>
            </a:r>
            <a:r>
              <a:rPr lang="en-US" altLang="it-IT" sz="1600" dirty="0" smtClean="0"/>
              <a:t>  (I, II, III)</a:t>
            </a:r>
          </a:p>
          <a:p>
            <a:pPr lvl="1" algn="just"/>
            <a:r>
              <a:rPr lang="en-US" altLang="it-IT" sz="1600" dirty="0" err="1" smtClean="0"/>
              <a:t>Harmonizimi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licencimit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kompanive</a:t>
            </a:r>
            <a:r>
              <a:rPr lang="en-US" altLang="it-IT" sz="1600" dirty="0" smtClean="0"/>
              <a:t> ne BE </a:t>
            </a:r>
          </a:p>
          <a:p>
            <a:pPr lvl="2" algn="just"/>
            <a:r>
              <a:rPr lang="en-US" altLang="it-IT" sz="1200" dirty="0" err="1" smtClean="0"/>
              <a:t>Shmang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klausolen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ownewrship</a:t>
            </a:r>
            <a:r>
              <a:rPr lang="en-US" altLang="it-IT" sz="1200" dirty="0" smtClean="0"/>
              <a:t> and control ne </a:t>
            </a:r>
            <a:r>
              <a:rPr lang="en-US" altLang="it-IT" sz="1200" dirty="0" err="1" smtClean="0"/>
              <a:t>nivel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nderkombetare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ajrore</a:t>
            </a:r>
            <a:endParaRPr lang="en-US" altLang="it-IT" sz="1200" dirty="0" smtClean="0"/>
          </a:p>
          <a:p>
            <a:pPr lvl="3" algn="just"/>
            <a:r>
              <a:rPr lang="en-US" altLang="it-IT" sz="800" dirty="0" smtClean="0"/>
              <a:t>Exclusive aviation area – jo territory of </a:t>
            </a:r>
            <a:r>
              <a:rPr lang="en-US" altLang="it-IT" sz="800" dirty="0" err="1" smtClean="0"/>
              <a:t>Communit</a:t>
            </a:r>
            <a:r>
              <a:rPr lang="en-US" altLang="it-IT" sz="800" dirty="0" smtClean="0"/>
              <a:t> </a:t>
            </a:r>
          </a:p>
          <a:p>
            <a:pPr lvl="1" algn="just"/>
            <a:r>
              <a:rPr lang="en-US" altLang="it-IT" sz="1600" dirty="0" err="1" smtClean="0"/>
              <a:t>Baza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ligjore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titullin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Traktate</a:t>
            </a:r>
            <a:endParaRPr lang="en-US" altLang="it-IT" sz="1600" dirty="0" smtClean="0"/>
          </a:p>
          <a:p>
            <a:pPr lvl="1" algn="just"/>
            <a:endParaRPr lang="en-US" altLang="it-IT" sz="1600" dirty="0" smtClean="0"/>
          </a:p>
          <a:p>
            <a:pPr lvl="1" algn="just"/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Derregullimi dhe liberalizimi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Paketa</a:t>
            </a:r>
            <a:r>
              <a:rPr lang="en-US" altLang="it-IT" sz="2400" dirty="0" smtClean="0"/>
              <a:t> e III e </a:t>
            </a:r>
            <a:r>
              <a:rPr lang="en-US" altLang="it-IT" sz="2400" dirty="0" err="1" smtClean="0"/>
              <a:t>transportit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ajror</a:t>
            </a:r>
            <a:r>
              <a:rPr lang="en-US" altLang="it-IT" sz="2400" dirty="0" smtClean="0"/>
              <a:t> 1992 - </a:t>
            </a:r>
            <a:r>
              <a:rPr lang="en-US" altLang="it-IT" sz="2400" dirty="0" err="1" smtClean="0"/>
              <a:t>liberalizimi</a:t>
            </a:r>
            <a:endParaRPr lang="en-US" altLang="it-IT" sz="2400" dirty="0" smtClean="0"/>
          </a:p>
          <a:p>
            <a:pPr lvl="1" algn="just"/>
            <a:r>
              <a:rPr lang="en-US" altLang="it-IT" sz="1400" dirty="0" err="1" smtClean="0"/>
              <a:t>Rreg</a:t>
            </a:r>
            <a:r>
              <a:rPr lang="en-US" altLang="it-IT" sz="1400" dirty="0" smtClean="0"/>
              <a:t>. 2407/92 </a:t>
            </a:r>
            <a:r>
              <a:rPr lang="en-US" altLang="it-IT" sz="1400" dirty="0" err="1" smtClean="0"/>
              <a:t>licencimi</a:t>
            </a:r>
            <a:r>
              <a:rPr lang="en-US" altLang="it-IT" sz="1400" dirty="0" smtClean="0"/>
              <a:t> – 2408/92 </a:t>
            </a:r>
            <a:r>
              <a:rPr lang="en-US" altLang="it-IT" sz="1400" dirty="0" err="1" smtClean="0"/>
              <a:t>aksesi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treg</a:t>
            </a:r>
            <a:r>
              <a:rPr lang="en-US" altLang="it-IT" sz="1400" dirty="0" smtClean="0"/>
              <a:t> – 2409/92 </a:t>
            </a:r>
            <a:r>
              <a:rPr lang="en-US" altLang="it-IT" sz="1400" dirty="0" err="1" smtClean="0"/>
              <a:t>cmimet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tarifat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Implementimi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tregut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brendshem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sektorin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Balancimi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ekonomise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tregut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interesin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siguria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mjedisi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mbrojtja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konsumatorit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kongjestionimi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Ceshtjet</a:t>
            </a:r>
            <a:r>
              <a:rPr lang="en-US" altLang="it-IT" sz="1400" dirty="0" smtClean="0"/>
              <a:t> Open Skies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ne 2002 </a:t>
            </a:r>
            <a:r>
              <a:rPr lang="en-US" altLang="it-IT" sz="1400" dirty="0" err="1" smtClean="0"/>
              <a:t>sollen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nevojen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ndryshime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sidomospersa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perket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politikes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jashtme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BE </a:t>
            </a:r>
            <a:r>
              <a:rPr lang="en-US" altLang="it-IT" sz="1800" dirty="0" smtClean="0"/>
              <a:t> </a:t>
            </a:r>
          </a:p>
          <a:p>
            <a:pPr algn="just"/>
            <a:r>
              <a:rPr lang="en-US" altLang="it-IT" sz="2400" dirty="0" err="1" smtClean="0"/>
              <a:t>Klausolat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shtetesise</a:t>
            </a:r>
            <a:r>
              <a:rPr lang="en-US" altLang="it-IT" sz="2400" dirty="0" smtClean="0"/>
              <a:t> – ownership and control</a:t>
            </a:r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nderkombetare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6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Konv</a:t>
            </a:r>
            <a:r>
              <a:rPr lang="en-US" altLang="it-IT" sz="1000" dirty="0" smtClean="0"/>
              <a:t> se Chicago – </a:t>
            </a:r>
            <a:r>
              <a:rPr lang="en-US" altLang="it-IT" sz="1000" dirty="0" err="1" smtClean="0"/>
              <a:t>kompanite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mund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operojne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fluturime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tjeter</a:t>
            </a:r>
            <a:r>
              <a:rPr lang="en-US" altLang="it-IT" sz="1000" dirty="0" smtClean="0"/>
              <a:t> pa </a:t>
            </a:r>
            <a:r>
              <a:rPr lang="en-US" altLang="it-IT" sz="1000" dirty="0" err="1" smtClean="0"/>
              <a:t>leje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vecante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atij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shtetiku</a:t>
            </a:r>
            <a:r>
              <a:rPr lang="en-US" altLang="it-IT" sz="1000" dirty="0" smtClean="0"/>
              <a:t> do </a:t>
            </a:r>
            <a:r>
              <a:rPr lang="en-US" altLang="it-IT" sz="1000" dirty="0" err="1" smtClean="0"/>
              <a:t>kryhet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fluturimi</a:t>
            </a:r>
            <a:r>
              <a:rPr lang="en-US" altLang="it-IT" sz="1000" dirty="0" smtClean="0"/>
              <a:t> …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lidhja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kombesise</a:t>
            </a:r>
            <a:r>
              <a:rPr lang="en-US" altLang="it-IT" sz="1000" dirty="0" smtClean="0"/>
              <a:t> midis </a:t>
            </a:r>
            <a:r>
              <a:rPr lang="en-US" altLang="it-IT" sz="1000" dirty="0" err="1" smtClean="0"/>
              <a:t>shtetit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kompanise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vendoset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perkates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I, </a:t>
            </a:r>
            <a:r>
              <a:rPr lang="en-US" altLang="it-IT" sz="1000" dirty="0" err="1" smtClean="0"/>
              <a:t>seksioni</a:t>
            </a:r>
            <a:r>
              <a:rPr lang="en-US" altLang="it-IT" sz="1000" dirty="0" smtClean="0"/>
              <a:t> 5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International Air Services Transit Agreement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1944 “</a:t>
            </a:r>
            <a:r>
              <a:rPr lang="en-US" altLang="it-IT" sz="1000" dirty="0" err="1" smtClean="0"/>
              <a:t>Cdo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kontraktues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rezervon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terheqe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mos</a:t>
            </a:r>
            <a:r>
              <a:rPr lang="en-US" altLang="it-IT" sz="1000" dirty="0" smtClean="0"/>
              <a:t> jape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certificate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leje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kompanie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tjeter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rast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plotesohet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kerkesa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pronesia</a:t>
            </a:r>
            <a:r>
              <a:rPr lang="en-US" altLang="it-IT" sz="1000" dirty="0" smtClean="0"/>
              <a:t> substantive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kontrolli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efektiv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kompanise</a:t>
            </a:r>
            <a:r>
              <a:rPr lang="en-US" altLang="it-IT" sz="1000" dirty="0" smtClean="0"/>
              <a:t>)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posedohen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shtetas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kontraktues</a:t>
            </a:r>
            <a:r>
              <a:rPr lang="en-US" altLang="it-IT" sz="1000" dirty="0" smtClean="0"/>
              <a:t> ….”</a:t>
            </a:r>
          </a:p>
          <a:p>
            <a:pPr lvl="3" algn="just"/>
            <a:r>
              <a:rPr lang="en-US" altLang="it-IT" sz="600" dirty="0" err="1" smtClean="0"/>
              <a:t>Pjese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gjitha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shtetet</a:t>
            </a:r>
            <a:r>
              <a:rPr lang="en-US" altLang="it-IT" sz="600" dirty="0" smtClean="0"/>
              <a:t> e BE per </a:t>
            </a:r>
            <a:r>
              <a:rPr lang="en-US" altLang="it-IT" sz="600" dirty="0" err="1" smtClean="0"/>
              <a:t>lirite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teknike</a:t>
            </a:r>
            <a:endParaRPr lang="en-US" altLang="it-IT" sz="600" dirty="0" smtClean="0"/>
          </a:p>
          <a:p>
            <a:pPr lvl="2" algn="just"/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I, </a:t>
            </a:r>
            <a:r>
              <a:rPr lang="en-US" altLang="it-IT" sz="1000" dirty="0" err="1" smtClean="0"/>
              <a:t>seksioni</a:t>
            </a:r>
            <a:r>
              <a:rPr lang="en-US" altLang="it-IT" sz="1000" dirty="0" smtClean="0"/>
              <a:t> 6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International Air Transport Agreement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1944 </a:t>
            </a:r>
            <a:r>
              <a:rPr lang="en-US" altLang="it-IT" sz="1000" dirty="0" err="1" smtClean="0"/>
              <a:t>Idektike</a:t>
            </a:r>
            <a:r>
              <a:rPr lang="en-US" altLang="it-IT" sz="1000" dirty="0" smtClean="0"/>
              <a:t> </a:t>
            </a:r>
          </a:p>
          <a:p>
            <a:pPr lvl="3" algn="just"/>
            <a:r>
              <a:rPr lang="en-US" altLang="it-IT" sz="600" dirty="0" smtClean="0"/>
              <a:t>Pale </a:t>
            </a:r>
            <a:r>
              <a:rPr lang="en-US" altLang="it-IT" sz="600" dirty="0" err="1" smtClean="0"/>
              <a:t>vetem</a:t>
            </a:r>
            <a:r>
              <a:rPr lang="en-US" altLang="it-IT" sz="600" dirty="0" smtClean="0"/>
              <a:t> 11 </a:t>
            </a:r>
            <a:r>
              <a:rPr lang="en-US" altLang="it-IT" sz="600" dirty="0" err="1" smtClean="0"/>
              <a:t>Shtete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gjithe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boten</a:t>
            </a:r>
            <a:endParaRPr lang="en-US" altLang="it-IT" sz="600" dirty="0" smtClean="0"/>
          </a:p>
          <a:p>
            <a:pPr lvl="2" algn="just"/>
            <a:r>
              <a:rPr lang="en-US" altLang="it-IT" sz="1000" dirty="0" err="1" smtClean="0"/>
              <a:t>Pjese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edhe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marreveshjeve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bilaterale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marreveshjeve</a:t>
            </a:r>
            <a:r>
              <a:rPr lang="en-US" altLang="it-IT" sz="1000" dirty="0" smtClean="0"/>
              <a:t> Open Skies</a:t>
            </a:r>
          </a:p>
          <a:p>
            <a:pPr lvl="1" algn="just"/>
            <a:r>
              <a:rPr lang="en-US" altLang="it-IT" sz="1400" dirty="0" smtClean="0"/>
              <a:t>GATS (General Agreement on </a:t>
            </a:r>
            <a:r>
              <a:rPr lang="en-US" altLang="it-IT" sz="1400" dirty="0" err="1" smtClean="0"/>
              <a:t>Trande</a:t>
            </a:r>
            <a:r>
              <a:rPr lang="en-US" altLang="it-IT" sz="1400" dirty="0" smtClean="0"/>
              <a:t> in Services)</a:t>
            </a:r>
          </a:p>
          <a:p>
            <a:pPr lvl="2" algn="just"/>
            <a:r>
              <a:rPr lang="en-US" altLang="it-IT" sz="1000" dirty="0" err="1" smtClean="0"/>
              <a:t>Perfshin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annex </a:t>
            </a:r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e BE </a:t>
            </a:r>
          </a:p>
          <a:p>
            <a:pPr lvl="2" algn="just"/>
            <a:r>
              <a:rPr lang="en-US" altLang="it-IT" sz="1000" dirty="0" err="1" smtClean="0"/>
              <a:t>Rreg</a:t>
            </a:r>
            <a:r>
              <a:rPr lang="en-US" altLang="it-IT" sz="1000" dirty="0" smtClean="0"/>
              <a:t> 2407/92 </a:t>
            </a:r>
            <a:r>
              <a:rPr lang="en-US" altLang="it-IT" sz="1000" dirty="0" err="1" smtClean="0"/>
              <a:t>flet</a:t>
            </a:r>
            <a:r>
              <a:rPr lang="en-US" altLang="it-IT" sz="1000" dirty="0" smtClean="0"/>
              <a:t> per “majority ownership and effective control”</a:t>
            </a:r>
          </a:p>
          <a:p>
            <a:pPr lvl="2" algn="just"/>
            <a:r>
              <a:rPr lang="en-US" altLang="it-IT" sz="1000" dirty="0" err="1" smtClean="0"/>
              <a:t>Maxhorance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pronesi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Kontroll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efektiv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2 g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rreg</a:t>
            </a:r>
            <a:r>
              <a:rPr lang="en-US" altLang="it-IT" sz="1000" dirty="0" smtClean="0"/>
              <a:t>. 2407/92</a:t>
            </a:r>
          </a:p>
          <a:p>
            <a:pPr lvl="1" algn="just"/>
            <a:r>
              <a:rPr lang="en-US" altLang="it-IT" sz="1400" dirty="0" err="1" smtClean="0"/>
              <a:t>Vendi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kryesor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aktivitetit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vendosja</a:t>
            </a:r>
            <a:r>
              <a:rPr lang="en-US" altLang="it-IT" sz="1400" dirty="0" smtClean="0"/>
              <a:t> (principal place of business and establishment)</a:t>
            </a:r>
          </a:p>
          <a:p>
            <a:pPr lvl="2" algn="just"/>
            <a:r>
              <a:rPr lang="en-US" altLang="it-IT" sz="1000" dirty="0" err="1" smtClean="0"/>
              <a:t>iCAO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ECAC </a:t>
            </a:r>
            <a:r>
              <a:rPr lang="en-US" altLang="it-IT" sz="1000" dirty="0" err="1" smtClean="0"/>
              <a:t>mendojne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duhet</a:t>
            </a:r>
            <a:r>
              <a:rPr lang="en-US" altLang="it-IT" sz="1000" dirty="0" smtClean="0"/>
              <a:t> pare </a:t>
            </a:r>
            <a:r>
              <a:rPr lang="en-US" altLang="it-IT" sz="1000" dirty="0" err="1" smtClean="0"/>
              <a:t>ajo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quhet</a:t>
            </a:r>
            <a:r>
              <a:rPr lang="en-US" altLang="it-IT" sz="1000" dirty="0" smtClean="0"/>
              <a:t> “Strong Link”</a:t>
            </a:r>
          </a:p>
          <a:p>
            <a:pPr lvl="1" algn="just"/>
            <a:endParaRPr lang="en-US" altLang="it-IT" sz="1400" dirty="0" smtClean="0"/>
          </a:p>
        </p:txBody>
      </p:sp>
    </p:spTree>
    <p:extLst>
      <p:ext uri="{BB962C8B-B14F-4D97-AF65-F5344CB8AC3E}">
        <p14:creationId xmlns:p14="http://schemas.microsoft.com/office/powerpoint/2010/main" val="262320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Tregjet nderkombetare – tregu transatlantik I</a:t>
            </a:r>
            <a:endParaRPr lang="it-IT" sz="36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Politika</a:t>
            </a:r>
            <a:r>
              <a:rPr lang="en-US" altLang="it-IT" sz="2400" dirty="0" smtClean="0"/>
              <a:t> Open Skies</a:t>
            </a:r>
          </a:p>
          <a:p>
            <a:pPr lvl="1" algn="just"/>
            <a:r>
              <a:rPr lang="en-US" altLang="it-IT" sz="1400" dirty="0" err="1" smtClean="0"/>
              <a:t>Modeli</a:t>
            </a:r>
            <a:r>
              <a:rPr lang="en-US" altLang="it-IT" sz="1400" dirty="0" smtClean="0"/>
              <a:t> SHBA-Hollande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1992 – process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liberalizimit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ajrore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Hollanda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historikisht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promotore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tregut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liberalizuar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Bashkepunim</a:t>
            </a:r>
            <a:r>
              <a:rPr lang="en-US" altLang="it-IT" sz="1000" dirty="0" smtClean="0"/>
              <a:t> historic midis </a:t>
            </a:r>
            <a:r>
              <a:rPr lang="en-US" altLang="it-IT" sz="1000" dirty="0" err="1" smtClean="0"/>
              <a:t>kompanive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holandeze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amerikane</a:t>
            </a:r>
            <a:r>
              <a:rPr lang="en-US" altLang="it-IT" sz="1000" dirty="0" smtClean="0"/>
              <a:t> (KLM me Northwest)</a:t>
            </a:r>
          </a:p>
          <a:p>
            <a:pPr lvl="1" algn="just"/>
            <a:r>
              <a:rPr lang="en-US" altLang="it-IT" sz="1400" dirty="0" err="1" smtClean="0"/>
              <a:t>Kalimi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shkembimi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treg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liberalizuar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rregullim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konkurrencen</a:t>
            </a:r>
            <a:endParaRPr lang="en-US" altLang="it-IT" sz="1400" dirty="0" smtClean="0"/>
          </a:p>
          <a:p>
            <a:pPr lvl="2" algn="just"/>
            <a:r>
              <a:rPr lang="en-US" altLang="it-IT" sz="1000" dirty="0"/>
              <a:t> </a:t>
            </a:r>
            <a:r>
              <a:rPr lang="en-US" altLang="it-IT" sz="1000" dirty="0" err="1" smtClean="0"/>
              <a:t>liberalizim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aksesin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kapacitetet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cmimin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mundesite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tregtare</a:t>
            </a:r>
            <a:endParaRPr lang="en-US" altLang="it-IT" sz="1000" dirty="0"/>
          </a:p>
          <a:p>
            <a:pPr lvl="2" algn="just"/>
            <a:r>
              <a:rPr lang="en-US" altLang="it-IT" sz="1000" dirty="0" err="1" smtClean="0"/>
              <a:t>Mbeteshin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akoma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bllokime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klausola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kombesie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liria</a:t>
            </a:r>
            <a:r>
              <a:rPr lang="en-US" altLang="it-IT" sz="1000" dirty="0" smtClean="0"/>
              <a:t> e 7 , </a:t>
            </a:r>
            <a:r>
              <a:rPr lang="en-US" altLang="it-IT" sz="1000" dirty="0" err="1" smtClean="0"/>
              <a:t>slotet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kabotazhi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Benefitet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politikes</a:t>
            </a:r>
            <a:r>
              <a:rPr lang="en-US" altLang="it-IT" sz="1400" dirty="0" smtClean="0"/>
              <a:t> Open Sky me </a:t>
            </a:r>
            <a:r>
              <a:rPr lang="en-US" altLang="it-IT" sz="1400" dirty="0" err="1" smtClean="0"/>
              <a:t>vendet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europiane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Mundesi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hapje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metejshme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vendet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tjera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europiane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Garantimi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imunitetit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rregullat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konkurences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kompani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kishin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marreveshje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aleance</a:t>
            </a:r>
            <a:endParaRPr lang="en-US" altLang="it-IT" sz="1000" dirty="0" smtClean="0"/>
          </a:p>
          <a:p>
            <a:pPr lvl="3" algn="just"/>
            <a:r>
              <a:rPr lang="en-US" altLang="it-IT" sz="600" dirty="0" smtClean="0"/>
              <a:t>KLM me </a:t>
            </a:r>
            <a:r>
              <a:rPr lang="en-US" altLang="it-IT" sz="600" dirty="0" err="1" smtClean="0"/>
              <a:t>NorthWest</a:t>
            </a:r>
            <a:r>
              <a:rPr lang="en-US" altLang="it-IT" sz="600" dirty="0" smtClean="0"/>
              <a:t> ne 1992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me </a:t>
            </a:r>
            <a:r>
              <a:rPr lang="en-US" altLang="it-IT" sz="600" dirty="0" err="1" smtClean="0"/>
              <a:t>rradhe</a:t>
            </a:r>
            <a:endParaRPr lang="en-US" altLang="it-IT" sz="600" dirty="0" smtClean="0"/>
          </a:p>
          <a:p>
            <a:pPr lvl="3" algn="just"/>
            <a:r>
              <a:rPr lang="en-US" altLang="it-IT" sz="600" dirty="0" err="1" smtClean="0"/>
              <a:t>Lejon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bashkimin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ekonomik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po</a:t>
            </a:r>
            <a:r>
              <a:rPr lang="en-US" altLang="it-IT" sz="600" dirty="0" smtClean="0"/>
              <a:t> jo ate </a:t>
            </a:r>
            <a:r>
              <a:rPr lang="en-US" altLang="it-IT" sz="600" dirty="0" err="1" smtClean="0"/>
              <a:t>ligjor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mids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dy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kompanive</a:t>
            </a:r>
            <a:r>
              <a:rPr lang="en-US" altLang="it-IT" sz="600" dirty="0" smtClean="0"/>
              <a:t> – </a:t>
            </a:r>
            <a:r>
              <a:rPr lang="en-US" altLang="it-IT" sz="600" dirty="0" err="1" smtClean="0"/>
              <a:t>ruhet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klausola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kombesise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kerkuar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nga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drejta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nderkombetare</a:t>
            </a:r>
            <a:r>
              <a:rPr lang="en-US" altLang="it-IT" sz="600" dirty="0" smtClean="0"/>
              <a:t> </a:t>
            </a:r>
          </a:p>
          <a:p>
            <a:pPr lvl="2" algn="just"/>
            <a:r>
              <a:rPr lang="en-US" altLang="it-IT" sz="1000" dirty="0" smtClean="0"/>
              <a:t>Pak </a:t>
            </a:r>
            <a:r>
              <a:rPr lang="en-US" altLang="it-IT" sz="1000" dirty="0" err="1" smtClean="0"/>
              <a:t>fitime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aspektin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tregtar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Ceshtjet</a:t>
            </a:r>
            <a:r>
              <a:rPr lang="en-US" altLang="it-IT" sz="1400" dirty="0" smtClean="0"/>
              <a:t> Open Skies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ne 2002</a:t>
            </a:r>
          </a:p>
          <a:p>
            <a:pPr lvl="2" algn="just"/>
            <a:r>
              <a:rPr lang="en-US" altLang="it-IT" sz="1400" dirty="0" smtClean="0"/>
              <a:t>U </a:t>
            </a:r>
            <a:r>
              <a:rPr lang="en-US" altLang="it-IT" sz="1400" dirty="0" err="1" smtClean="0"/>
              <a:t>ngriten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Komisioni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Europian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cili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pretendoi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vetem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negocionte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marreveshje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shtete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treta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aq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ishin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rregulluar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tregun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perbashket</a:t>
            </a:r>
            <a:r>
              <a:rPr lang="en-US" altLang="it-IT" sz="1400" dirty="0" smtClean="0"/>
              <a:t> </a:t>
            </a:r>
          </a:p>
          <a:p>
            <a:pPr algn="just"/>
            <a:r>
              <a:rPr lang="en-US" altLang="it-IT" sz="2400" dirty="0" smtClean="0"/>
              <a:t>Open skies ne </a:t>
            </a:r>
            <a:r>
              <a:rPr lang="en-US" altLang="it-IT" sz="2400" dirty="0" err="1" smtClean="0"/>
              <a:t>realitete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tjera</a:t>
            </a:r>
            <a:endParaRPr lang="en-US" altLang="it-IT" sz="2000" dirty="0" smtClean="0"/>
          </a:p>
          <a:p>
            <a:pPr lvl="1" algn="just"/>
            <a:r>
              <a:rPr lang="en-US" altLang="it-IT" sz="1400" dirty="0" err="1" smtClean="0"/>
              <a:t>Liberalizim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metejshem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pritshem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Perfshirja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klausoles</a:t>
            </a:r>
            <a:r>
              <a:rPr lang="en-US" altLang="it-IT" sz="1400" dirty="0" smtClean="0"/>
              <a:t> MFN (most </a:t>
            </a:r>
            <a:r>
              <a:rPr lang="en-US" altLang="it-IT" sz="1400" dirty="0" err="1" smtClean="0"/>
              <a:t>favoured</a:t>
            </a:r>
            <a:r>
              <a:rPr lang="en-US" altLang="it-IT" sz="1400" dirty="0" smtClean="0"/>
              <a:t> nation)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hequr</a:t>
            </a:r>
            <a:r>
              <a:rPr lang="en-US" altLang="it-IT" sz="1400" dirty="0" smtClean="0"/>
              <a:t> ownership and control clause</a:t>
            </a:r>
          </a:p>
          <a:p>
            <a:pPr lvl="1" algn="just"/>
            <a:r>
              <a:rPr lang="en-US" altLang="it-IT" sz="1400" dirty="0" err="1" smtClean="0"/>
              <a:t>Bashkepunimi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Aziatik-Paqesor</a:t>
            </a:r>
            <a:r>
              <a:rPr lang="en-US" altLang="it-IT" sz="1400" dirty="0" smtClean="0"/>
              <a:t> (APEC) - </a:t>
            </a:r>
            <a:r>
              <a:rPr lang="en-US" altLang="it-IT" sz="1400" dirty="0" err="1" smtClean="0"/>
              <a:t>Oqeania</a:t>
            </a:r>
            <a:endParaRPr lang="en-US" altLang="it-IT" sz="1400" dirty="0" smtClean="0"/>
          </a:p>
          <a:p>
            <a:pPr lvl="1" algn="just"/>
            <a:r>
              <a:rPr lang="en-US" altLang="it-IT" sz="1400" dirty="0" smtClean="0"/>
              <a:t>Mercosur agreement – Amerika </a:t>
            </a:r>
            <a:r>
              <a:rPr lang="en-US" altLang="it-IT" sz="1400" dirty="0" err="1" smtClean="0"/>
              <a:t>latine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smtClean="0"/>
              <a:t>Andean Pact – Amerika </a:t>
            </a:r>
            <a:r>
              <a:rPr lang="en-US" altLang="it-IT" sz="1400" dirty="0" err="1" smtClean="0"/>
              <a:t>latine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Marreveshjet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plurilaterale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Iniciativa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globale</a:t>
            </a:r>
            <a:r>
              <a:rPr lang="en-US" altLang="it-IT" sz="1400" dirty="0" smtClean="0"/>
              <a:t> – OECD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WTO/GATS</a:t>
            </a:r>
          </a:p>
        </p:txBody>
      </p:sp>
    </p:spTree>
    <p:extLst>
      <p:ext uri="{BB962C8B-B14F-4D97-AF65-F5344CB8AC3E}">
        <p14:creationId xmlns:p14="http://schemas.microsoft.com/office/powerpoint/2010/main" val="221981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Tregjet nderkombetare – tregu transatlantik II</a:t>
            </a:r>
            <a:endParaRPr lang="it-IT" sz="36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Faza</a:t>
            </a:r>
            <a:r>
              <a:rPr lang="en-US" altLang="it-IT" sz="2400" dirty="0" smtClean="0"/>
              <a:t> e II e </a:t>
            </a:r>
            <a:r>
              <a:rPr lang="en-US" altLang="it-IT" sz="2400" dirty="0" err="1" smtClean="0"/>
              <a:t>liberalizimit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ShBA</a:t>
            </a:r>
            <a:r>
              <a:rPr lang="en-US" altLang="it-IT" sz="2400" dirty="0" smtClean="0"/>
              <a:t>-BE</a:t>
            </a:r>
          </a:p>
          <a:p>
            <a:pPr lvl="1" algn="just"/>
            <a:r>
              <a:rPr lang="en-US" altLang="it-IT" sz="1400" dirty="0" err="1" smtClean="0"/>
              <a:t>Marreveshje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transportit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ShBA</a:t>
            </a:r>
            <a:r>
              <a:rPr lang="en-US" altLang="it-IT" sz="1400" dirty="0" smtClean="0"/>
              <a:t>-BE e 2007</a:t>
            </a:r>
          </a:p>
          <a:p>
            <a:pPr lvl="2" algn="just"/>
            <a:r>
              <a:rPr lang="en-US" altLang="it-IT" sz="1000" dirty="0" smtClean="0"/>
              <a:t>Ne </a:t>
            </a:r>
            <a:r>
              <a:rPr lang="en-US" altLang="it-IT" sz="1000" dirty="0" err="1" smtClean="0"/>
              <a:t>bazen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udherrefyesit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europian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2005 </a:t>
            </a:r>
            <a:r>
              <a:rPr lang="en-US" altLang="it-IT" sz="1000" dirty="0" err="1" smtClean="0"/>
              <a:t>mbas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vendimeve</a:t>
            </a:r>
            <a:r>
              <a:rPr lang="en-US" altLang="it-IT" sz="1000" dirty="0" smtClean="0"/>
              <a:t> Open sky</a:t>
            </a:r>
          </a:p>
          <a:p>
            <a:pPr lvl="2" algn="just"/>
            <a:r>
              <a:rPr lang="en-US" altLang="it-IT" sz="1000" dirty="0" err="1" smtClean="0"/>
              <a:t>Hyrje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fuqi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pjeserisht</a:t>
            </a:r>
            <a:r>
              <a:rPr lang="en-US" altLang="it-IT" sz="1000" dirty="0" smtClean="0"/>
              <a:t> ne 2008</a:t>
            </a:r>
          </a:p>
          <a:p>
            <a:pPr lvl="2" algn="just"/>
            <a:r>
              <a:rPr lang="en-US" altLang="it-IT" sz="1000" dirty="0" smtClean="0"/>
              <a:t>Pale </a:t>
            </a:r>
            <a:r>
              <a:rPr lang="en-US" altLang="it-IT" sz="1000" dirty="0" err="1" smtClean="0"/>
              <a:t>ShBA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BE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Liberalizimi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process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jo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marreveshje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vetem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moemnti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caktuar</a:t>
            </a:r>
            <a:r>
              <a:rPr lang="en-US" altLang="it-IT" sz="1000" dirty="0" smtClean="0"/>
              <a:t> </a:t>
            </a:r>
          </a:p>
          <a:p>
            <a:pPr lvl="1" algn="just"/>
            <a:r>
              <a:rPr lang="en-US" altLang="it-IT" sz="1400" dirty="0" err="1" smtClean="0"/>
              <a:t>Deshira</a:t>
            </a:r>
            <a:r>
              <a:rPr lang="en-US" altLang="it-IT" sz="1400" dirty="0" smtClean="0"/>
              <a:t> e BE per Open Aviation Area </a:t>
            </a:r>
          </a:p>
          <a:p>
            <a:pPr algn="just"/>
            <a:r>
              <a:rPr lang="en-US" altLang="it-IT" sz="1800" dirty="0" err="1" smtClean="0"/>
              <a:t>Modele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lileralizimi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Kanadane</a:t>
            </a:r>
            <a:endParaRPr lang="en-US" altLang="it-IT" sz="1800" dirty="0" smtClean="0"/>
          </a:p>
          <a:p>
            <a:pPr algn="just"/>
            <a:r>
              <a:rPr lang="en-US" altLang="it-IT" sz="1800" dirty="0" smtClean="0"/>
              <a:t>2023 – Summit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perbashket</a:t>
            </a:r>
            <a:r>
              <a:rPr lang="en-US" altLang="it-IT" sz="1800" dirty="0" smtClean="0"/>
              <a:t> BE – Indi per </a:t>
            </a:r>
            <a:r>
              <a:rPr lang="en-US" altLang="it-IT" sz="1800" dirty="0" err="1" smtClean="0"/>
              <a:t>aviacionin</a:t>
            </a:r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27184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Tregjet nderkombetare – drejt multilateralizmit</a:t>
            </a:r>
            <a:endParaRPr lang="it-IT" sz="36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Ekspansioni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lirive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ajrit</a:t>
            </a:r>
            <a:endParaRPr lang="en-US" altLang="it-IT" sz="2000" dirty="0" smtClean="0"/>
          </a:p>
          <a:p>
            <a:pPr lvl="1" algn="just"/>
            <a:r>
              <a:rPr lang="en-US" altLang="it-IT" sz="1400" dirty="0" err="1" smtClean="0"/>
              <a:t>Marreveshjet</a:t>
            </a:r>
            <a:r>
              <a:rPr lang="en-US" altLang="it-IT" sz="1400" dirty="0" smtClean="0"/>
              <a:t> Open Skies </a:t>
            </a:r>
          </a:p>
          <a:p>
            <a:pPr lvl="2" algn="just"/>
            <a:r>
              <a:rPr lang="en-US" altLang="it-IT" sz="1000" dirty="0" err="1" smtClean="0"/>
              <a:t>Heqja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kufizimeve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drejtat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trafikut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sidomos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lirite</a:t>
            </a:r>
            <a:r>
              <a:rPr lang="en-US" altLang="it-IT" sz="1000" dirty="0" smtClean="0"/>
              <a:t> e 7, 8, 9 </a:t>
            </a:r>
          </a:p>
          <a:p>
            <a:pPr lvl="1" algn="just"/>
            <a:r>
              <a:rPr lang="en-US" altLang="it-IT" sz="1400" dirty="0" smtClean="0"/>
              <a:t>Ne </a:t>
            </a:r>
            <a:r>
              <a:rPr lang="en-US" altLang="it-IT" sz="1400" dirty="0" err="1" smtClean="0"/>
              <a:t>tregun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brendshem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BE </a:t>
            </a:r>
          </a:p>
          <a:p>
            <a:pPr lvl="2" algn="just"/>
            <a:r>
              <a:rPr lang="en-US" altLang="it-IT" sz="1000" dirty="0"/>
              <a:t> </a:t>
            </a:r>
            <a:r>
              <a:rPr lang="en-US" altLang="it-IT" sz="1000" dirty="0" err="1" smtClean="0"/>
              <a:t>liberalizimi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perfitues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ekonomik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kompanite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vogla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low cost </a:t>
            </a:r>
            <a:endParaRPr lang="en-US" altLang="it-IT" sz="1000" dirty="0"/>
          </a:p>
          <a:p>
            <a:pPr lvl="2" algn="just"/>
            <a:r>
              <a:rPr lang="en-US" altLang="it-IT" sz="1000" dirty="0" err="1" smtClean="0"/>
              <a:t>Keto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kompani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fluturojne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kryesisht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vetem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tregun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brendshem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jane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interesuar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cfare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ndodh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regjimin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nderkombetar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Lirive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Ajrit</a:t>
            </a:r>
            <a:endParaRPr lang="en-US" altLang="it-IT" sz="1000" dirty="0" smtClean="0"/>
          </a:p>
          <a:p>
            <a:pPr lvl="1" algn="just"/>
            <a:r>
              <a:rPr lang="en-US" altLang="it-IT" sz="1400" dirty="0" smtClean="0"/>
              <a:t>Ne </a:t>
            </a:r>
            <a:r>
              <a:rPr lang="en-US" altLang="it-IT" sz="1400" dirty="0" err="1" smtClean="0"/>
              <a:t>kontekstin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diskutimeve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transatlantike</a:t>
            </a:r>
            <a:r>
              <a:rPr lang="en-US" altLang="it-IT" sz="1400" dirty="0" smtClean="0"/>
              <a:t> midis BE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ShBA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Diskutime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kuader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drejtes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nderkombetare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cfare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kabotazh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ose</a:t>
            </a:r>
            <a:r>
              <a:rPr lang="en-US" altLang="it-IT" sz="1000" dirty="0" smtClean="0"/>
              <a:t> jo (BE </a:t>
            </a:r>
            <a:r>
              <a:rPr lang="en-US" altLang="it-IT" sz="1000" dirty="0" err="1" smtClean="0"/>
              <a:t>thote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linja</a:t>
            </a:r>
            <a:r>
              <a:rPr lang="en-US" altLang="it-IT" sz="1000" dirty="0" smtClean="0"/>
              <a:t> Paris=Rome </a:t>
            </a:r>
            <a:r>
              <a:rPr lang="en-US" altLang="it-IT" sz="1000" dirty="0" err="1" smtClean="0"/>
              <a:t>esht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kabotazh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komunitar</a:t>
            </a:r>
            <a:r>
              <a:rPr lang="en-US" altLang="it-IT" sz="1000" dirty="0" smtClean="0"/>
              <a:t>)</a:t>
            </a:r>
          </a:p>
          <a:p>
            <a:pPr lvl="2" algn="just"/>
            <a:r>
              <a:rPr lang="en-US" altLang="it-IT" sz="1000" dirty="0" smtClean="0"/>
              <a:t>BE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statusin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vezhguesit</a:t>
            </a:r>
            <a:r>
              <a:rPr lang="en-US" altLang="it-IT" sz="1000" dirty="0" smtClean="0"/>
              <a:t> ne ICAO </a:t>
            </a:r>
            <a:r>
              <a:rPr lang="en-US" altLang="it-IT" sz="1000" dirty="0" err="1" smtClean="0"/>
              <a:t>ndersa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antare</a:t>
            </a:r>
            <a:r>
              <a:rPr lang="en-US" altLang="it-IT" sz="1000" dirty="0" smtClean="0"/>
              <a:t> jane pale ne </a:t>
            </a:r>
            <a:r>
              <a:rPr lang="en-US" altLang="it-IT" sz="1000" dirty="0" err="1" smtClean="0"/>
              <a:t>Konventen</a:t>
            </a:r>
            <a:r>
              <a:rPr lang="en-US" altLang="it-IT" sz="1000" dirty="0" smtClean="0"/>
              <a:t> e Chicago-s</a:t>
            </a:r>
          </a:p>
          <a:p>
            <a:pPr lvl="1" algn="just"/>
            <a:r>
              <a:rPr lang="en-US" altLang="it-IT" sz="1400" dirty="0" err="1" smtClean="0"/>
              <a:t>Marreveshjet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bilaterale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rajonale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kontekstin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boteror</a:t>
            </a:r>
            <a:endParaRPr lang="en-US" altLang="it-IT" sz="1400" dirty="0" smtClean="0"/>
          </a:p>
          <a:p>
            <a:pPr algn="just"/>
            <a:r>
              <a:rPr lang="en-US" altLang="it-IT" sz="2000" dirty="0" err="1" smtClean="0"/>
              <a:t>Zbatimi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regjimeve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konkurrences</a:t>
            </a:r>
            <a:endParaRPr lang="en-US" altLang="it-IT" sz="1800" dirty="0" smtClean="0"/>
          </a:p>
          <a:p>
            <a:pPr lvl="1" algn="just"/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marreveshjet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bilaterale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regjimet</a:t>
            </a:r>
            <a:r>
              <a:rPr lang="en-US" altLang="it-IT" sz="1400" dirty="0" smtClean="0"/>
              <a:t> e se </a:t>
            </a:r>
            <a:r>
              <a:rPr lang="en-US" altLang="it-IT" sz="1400" dirty="0" err="1" smtClean="0"/>
              <a:t>drejtes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konkurrences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Marreveshjet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bilaterale</a:t>
            </a:r>
            <a:r>
              <a:rPr lang="en-US" altLang="it-IT" sz="1000" dirty="0" smtClean="0"/>
              <a:t> jane </a:t>
            </a:r>
            <a:r>
              <a:rPr lang="en-US" altLang="it-IT" sz="1000" dirty="0" err="1" smtClean="0"/>
              <a:t>marreveshje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kufizojne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konkurencen</a:t>
            </a:r>
            <a:r>
              <a:rPr lang="en-US" altLang="it-IT" sz="1000" dirty="0" smtClean="0"/>
              <a:t> e lire </a:t>
            </a:r>
          </a:p>
          <a:p>
            <a:pPr lvl="2" algn="just"/>
            <a:r>
              <a:rPr lang="en-US" altLang="it-IT" sz="1000" dirty="0" smtClean="0"/>
              <a:t>Ne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gjitha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tregjet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rregullimi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edhe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marreveshjet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bilaterale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kaluar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aprovim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paraprak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kontroll</a:t>
            </a:r>
            <a:r>
              <a:rPr lang="en-US" altLang="it-IT" sz="1000" dirty="0" smtClean="0"/>
              <a:t> ex post </a:t>
            </a:r>
            <a:r>
              <a:rPr lang="en-US" altLang="it-IT" sz="1000" dirty="0" err="1" smtClean="0"/>
              <a:t>mbi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konkurencen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kompanive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 - </a:t>
            </a:r>
            <a:r>
              <a:rPr lang="en-US" altLang="it-IT" sz="1000" dirty="0" err="1" smtClean="0"/>
              <a:t>futen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koncepte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konkurences</a:t>
            </a:r>
            <a:r>
              <a:rPr lang="en-US" altLang="it-IT" sz="1000" dirty="0" smtClean="0"/>
              <a:t> </a:t>
            </a:r>
          </a:p>
          <a:p>
            <a:pPr lvl="1" algn="just"/>
            <a:r>
              <a:rPr lang="en-US" altLang="it-IT" sz="1400" dirty="0" err="1" smtClean="0"/>
              <a:t>Regjimi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konkurences</a:t>
            </a:r>
            <a:r>
              <a:rPr lang="en-US" altLang="it-IT" sz="1400" dirty="0" smtClean="0"/>
              <a:t> ne BE </a:t>
            </a:r>
          </a:p>
          <a:p>
            <a:pPr lvl="2" algn="just"/>
            <a:r>
              <a:rPr lang="en-US" altLang="it-IT" sz="1000" dirty="0" err="1" smtClean="0"/>
              <a:t>Rasti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bashkimit</a:t>
            </a:r>
            <a:r>
              <a:rPr lang="en-US" altLang="it-IT" sz="1000" dirty="0" smtClean="0"/>
              <a:t> Air France –</a:t>
            </a:r>
            <a:r>
              <a:rPr lang="en-US" altLang="it-IT" sz="1000" dirty="0" err="1" smtClean="0"/>
              <a:t>Klm</a:t>
            </a:r>
            <a:r>
              <a:rPr lang="en-US" altLang="it-IT" sz="1000" dirty="0" smtClean="0"/>
              <a:t> ne 2003 u pa </a:t>
            </a:r>
            <a:r>
              <a:rPr lang="en-US" altLang="it-IT" sz="1000" dirty="0" err="1" smtClean="0"/>
              <a:t>nen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regjimin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rregullores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Bashkimet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aprovuar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Komisioni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kushte</a:t>
            </a:r>
            <a:endParaRPr lang="en-US" altLang="it-IT" sz="1000" dirty="0" smtClean="0"/>
          </a:p>
          <a:p>
            <a:pPr lvl="2" algn="just"/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Rasti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bashkimit</a:t>
            </a:r>
            <a:r>
              <a:rPr lang="en-US" altLang="it-IT" sz="1000" dirty="0" smtClean="0"/>
              <a:t> Air France –Alitalia ne 2004 – u pa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aleance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jo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bashkim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ligjin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konkurences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jo </a:t>
            </a:r>
            <a:r>
              <a:rPr lang="en-US" altLang="it-IT" sz="1000" dirty="0" err="1" smtClean="0"/>
              <a:t>nen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Rregulloren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Bashkimeve</a:t>
            </a:r>
            <a:r>
              <a:rPr lang="en-US" altLang="it-IT" sz="1000" dirty="0" smtClean="0"/>
              <a:t> - </a:t>
            </a:r>
            <a:r>
              <a:rPr lang="en-US" altLang="it-IT" sz="1000" dirty="0" err="1" smtClean="0"/>
              <a:t>aprovuar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Komisioni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kushte</a:t>
            </a:r>
            <a:endParaRPr lang="en-US" altLang="it-IT" sz="1000" dirty="0" smtClean="0"/>
          </a:p>
          <a:p>
            <a:pPr algn="just"/>
            <a:r>
              <a:rPr lang="en-US" altLang="it-IT" sz="1800" dirty="0" err="1" smtClean="0"/>
              <a:t>Liria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vendosjes</a:t>
            </a:r>
            <a:r>
              <a:rPr lang="en-US" altLang="it-IT" sz="1800" dirty="0" smtClean="0"/>
              <a:t> – </a:t>
            </a:r>
            <a:r>
              <a:rPr lang="en-US" altLang="it-IT" sz="1800" dirty="0" err="1" smtClean="0"/>
              <a:t>veshtiresi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aplikohet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drejten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nderkombetare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ajrore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83bis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konv</a:t>
            </a:r>
            <a:r>
              <a:rPr lang="en-US" altLang="it-IT" sz="1400" dirty="0" smtClean="0"/>
              <a:t>. Chicago </a:t>
            </a:r>
            <a:r>
              <a:rPr lang="en-US" altLang="it-IT" sz="1400" dirty="0" err="1" smtClean="0"/>
              <a:t>referohet</a:t>
            </a:r>
            <a:r>
              <a:rPr lang="en-US" altLang="it-IT" sz="1400" dirty="0" smtClean="0"/>
              <a:t> Principal place of business </a:t>
            </a:r>
          </a:p>
          <a:p>
            <a:pPr lvl="1" algn="just"/>
            <a:r>
              <a:rPr lang="en-US" altLang="it-IT" sz="1400" dirty="0" smtClean="0"/>
              <a:t>ICAO </a:t>
            </a:r>
            <a:r>
              <a:rPr lang="en-US" altLang="it-IT" sz="1400" dirty="0" err="1" smtClean="0"/>
              <a:t>pretendon</a:t>
            </a:r>
            <a:r>
              <a:rPr lang="en-US" altLang="it-IT" sz="1400" dirty="0" smtClean="0"/>
              <a:t> ne 2003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genuine link </a:t>
            </a:r>
          </a:p>
          <a:p>
            <a:pPr lvl="1" algn="just"/>
            <a:r>
              <a:rPr lang="en-US" altLang="it-IT" sz="1400" dirty="0" smtClean="0"/>
              <a:t>Vendimi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ceshtjen</a:t>
            </a:r>
            <a:r>
              <a:rPr lang="en-US" altLang="it-IT" sz="1400" dirty="0" smtClean="0"/>
              <a:t> open skies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2002 </a:t>
            </a:r>
            <a:r>
              <a:rPr lang="en-US" altLang="it-IT" sz="1400" dirty="0" err="1" smtClean="0"/>
              <a:t>lidh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vendosjen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lirite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ajrit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nderkombetare</a:t>
            </a:r>
            <a:endParaRPr lang="en-US" altLang="it-IT" sz="1400" dirty="0" smtClean="0"/>
          </a:p>
        </p:txBody>
      </p:sp>
    </p:spTree>
    <p:extLst>
      <p:ext uri="{BB962C8B-B14F-4D97-AF65-F5344CB8AC3E}">
        <p14:creationId xmlns:p14="http://schemas.microsoft.com/office/powerpoint/2010/main" val="17806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Tregjet nderkombetare – Bilateralizmi dhe parimet multilaterale te WTO II</a:t>
            </a:r>
            <a:endParaRPr lang="it-IT" sz="28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3163" y="884717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General Agreement on Trade in Services (GATS)</a:t>
            </a:r>
          </a:p>
          <a:p>
            <a:pPr lvl="1" algn="just"/>
            <a:r>
              <a:rPr lang="en-US" altLang="it-IT" sz="1400" dirty="0" smtClean="0"/>
              <a:t>Ne </a:t>
            </a:r>
            <a:r>
              <a:rPr lang="en-US" altLang="it-IT" sz="1400" dirty="0" err="1" smtClean="0"/>
              <a:t>kuader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WTO </a:t>
            </a:r>
          </a:p>
          <a:p>
            <a:pPr lvl="1" algn="just"/>
            <a:r>
              <a:rPr lang="en-US" altLang="it-IT" sz="1400" dirty="0" err="1" smtClean="0"/>
              <a:t>Regjim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liberalizmit</a:t>
            </a:r>
            <a:r>
              <a:rPr lang="en-US" altLang="it-IT" sz="1400" dirty="0" smtClean="0"/>
              <a:t> multilateral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Parimi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baze</a:t>
            </a:r>
            <a:r>
              <a:rPr lang="en-US" altLang="it-IT" sz="1400" dirty="0" smtClean="0"/>
              <a:t> MFN (most </a:t>
            </a:r>
            <a:r>
              <a:rPr lang="en-US" altLang="it-IT" sz="1400" dirty="0" err="1" smtClean="0"/>
              <a:t>favoured</a:t>
            </a:r>
            <a:r>
              <a:rPr lang="en-US" altLang="it-IT" sz="1400" dirty="0" smtClean="0"/>
              <a:t> national)</a:t>
            </a:r>
          </a:p>
          <a:p>
            <a:pPr lvl="2" algn="just"/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II(1)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GATS</a:t>
            </a:r>
          </a:p>
          <a:p>
            <a:pPr lvl="2" algn="just"/>
            <a:r>
              <a:rPr lang="en-US" altLang="it-IT" sz="1000" dirty="0" smtClean="0"/>
              <a:t>“Ne </a:t>
            </a:r>
            <a:r>
              <a:rPr lang="en-US" altLang="it-IT" sz="1000" dirty="0" err="1" smtClean="0"/>
              <a:t>lidhje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cdo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mbulohet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kjo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Marreveshje</a:t>
            </a:r>
            <a:r>
              <a:rPr lang="en-US" altLang="it-IT" sz="1000" dirty="0" smtClean="0"/>
              <a:t> , </a:t>
            </a:r>
            <a:r>
              <a:rPr lang="en-US" altLang="it-IT" sz="1000" dirty="0" err="1" smtClean="0"/>
              <a:t>cdo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do </a:t>
            </a:r>
            <a:r>
              <a:rPr lang="en-US" altLang="it-IT" sz="1000" dirty="0" err="1" smtClean="0"/>
              <a:t>ti</a:t>
            </a:r>
            <a:r>
              <a:rPr lang="en-US" altLang="it-IT" sz="1000" dirty="0" smtClean="0"/>
              <a:t> jape direct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pa </a:t>
            </a:r>
            <a:r>
              <a:rPr lang="en-US" altLang="it-IT" sz="1000" dirty="0" err="1" smtClean="0"/>
              <a:t>kushte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ofruesve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cdo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tjeter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trajtim</a:t>
            </a:r>
            <a:r>
              <a:rPr lang="en-US" altLang="it-IT" sz="1000" dirty="0" smtClean="0"/>
              <a:t> jo me </a:t>
            </a:r>
            <a:r>
              <a:rPr lang="en-US" altLang="it-IT" sz="1000" dirty="0" err="1" smtClean="0"/>
              <a:t>pak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favorshem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jep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njashme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ofruesve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tyre</a:t>
            </a:r>
            <a:r>
              <a:rPr lang="en-US" altLang="it-IT" sz="1000" dirty="0" smtClean="0"/>
              <a:t> 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vendi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tjeter</a:t>
            </a:r>
            <a:r>
              <a:rPr lang="en-US" altLang="it-IT" sz="1000" dirty="0" smtClean="0"/>
              <a:t>”</a:t>
            </a:r>
          </a:p>
          <a:p>
            <a:pPr lvl="1" algn="just"/>
            <a:r>
              <a:rPr lang="en-US" altLang="it-IT" sz="1400" dirty="0" err="1" smtClean="0"/>
              <a:t>Parimi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trajtimit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kombetar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trajtohen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operatoret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vendeve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tjera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njesoj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operatoret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vendas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Mundeson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akses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madh</a:t>
            </a:r>
            <a:r>
              <a:rPr lang="en-US" altLang="it-IT" sz="1000" dirty="0" smtClean="0"/>
              <a:t> se MFN</a:t>
            </a:r>
          </a:p>
          <a:p>
            <a:pPr lvl="1" algn="just"/>
            <a:r>
              <a:rPr lang="en-US" altLang="it-IT" sz="1400" dirty="0" smtClean="0"/>
              <a:t>GATS annex </a:t>
            </a:r>
            <a:r>
              <a:rPr lang="en-US" altLang="it-IT" sz="1400" dirty="0" err="1" smtClean="0"/>
              <a:t>mbi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transportit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smtClean="0"/>
              <a:t>Jane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perjashtuara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Mund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perdoret</a:t>
            </a:r>
            <a:r>
              <a:rPr lang="en-US" altLang="it-IT" sz="1000" dirty="0" smtClean="0"/>
              <a:t> MFN </a:t>
            </a:r>
            <a:r>
              <a:rPr lang="en-US" altLang="it-IT" sz="1000" dirty="0" err="1" smtClean="0"/>
              <a:t>vetem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sherbimet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lidhura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groundhandling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riparimi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avioneve</a:t>
            </a:r>
            <a:r>
              <a:rPr lang="en-US" altLang="it-IT" sz="1000" dirty="0" smtClean="0"/>
              <a:t> 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CRS</a:t>
            </a:r>
          </a:p>
          <a:p>
            <a:pPr algn="just"/>
            <a:r>
              <a:rPr lang="en-US" altLang="it-IT" sz="1800" dirty="0" err="1" smtClean="0"/>
              <a:t>Mosperputhje</a:t>
            </a:r>
            <a:r>
              <a:rPr lang="en-US" altLang="it-IT" sz="1800" dirty="0" smtClean="0"/>
              <a:t> e MFN me </a:t>
            </a:r>
            <a:r>
              <a:rPr lang="en-US" altLang="it-IT" sz="1800" dirty="0" err="1" smtClean="0"/>
              <a:t>sistemin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reciprocitetit</a:t>
            </a:r>
            <a:r>
              <a:rPr lang="en-US" altLang="it-IT" sz="1800" dirty="0" smtClean="0"/>
              <a:t> (bilateral ne </a:t>
            </a:r>
            <a:r>
              <a:rPr lang="en-US" altLang="it-IT" sz="1800" dirty="0" err="1" smtClean="0"/>
              <a:t>sherbimet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ajrore</a:t>
            </a:r>
            <a:r>
              <a:rPr lang="en-US" altLang="it-IT" sz="1800" dirty="0" smtClean="0"/>
              <a:t>)</a:t>
            </a:r>
          </a:p>
          <a:p>
            <a:pPr lvl="2" algn="just"/>
            <a:r>
              <a:rPr lang="en-US" altLang="it-IT" sz="1000" dirty="0"/>
              <a:t> </a:t>
            </a:r>
            <a:r>
              <a:rPr lang="en-US" altLang="it-IT" sz="1000" dirty="0" err="1" smtClean="0"/>
              <a:t>Perdorimi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MFN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Trajtimit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kombetar</a:t>
            </a:r>
            <a:r>
              <a:rPr lang="en-US" altLang="it-IT" sz="1000" dirty="0" smtClean="0"/>
              <a:t> do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zbraste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gjithe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percaktimet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jane </a:t>
            </a:r>
            <a:r>
              <a:rPr lang="en-US" altLang="it-IT" sz="1000" dirty="0" err="1" smtClean="0"/>
              <a:t>bere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marreveshjet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dypaleshe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do </a:t>
            </a:r>
            <a:r>
              <a:rPr lang="en-US" altLang="it-IT" sz="1000" dirty="0" err="1" smtClean="0"/>
              <a:t>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bente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ajrore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subjekt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GATS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shkemibim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sherbimesh</a:t>
            </a:r>
            <a:r>
              <a:rPr lang="en-US" altLang="it-IT" sz="1000" dirty="0" smtClean="0"/>
              <a:t> </a:t>
            </a:r>
            <a:endParaRPr lang="en-US" altLang="it-IT" sz="1000" dirty="0"/>
          </a:p>
          <a:p>
            <a:pPr algn="just"/>
            <a:r>
              <a:rPr lang="en-US" altLang="it-IT" sz="1800" dirty="0" smtClean="0"/>
              <a:t>Problem </a:t>
            </a:r>
            <a:r>
              <a:rPr lang="en-US" altLang="it-IT" sz="1800" dirty="0" err="1" smtClean="0"/>
              <a:t>edhe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perdorimi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regjimeve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kontrollit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konkurences</a:t>
            </a:r>
            <a:r>
              <a:rPr lang="en-US" altLang="it-IT" sz="1800" dirty="0" smtClean="0"/>
              <a:t> se lire </a:t>
            </a:r>
          </a:p>
          <a:p>
            <a:pPr lvl="1" algn="just"/>
            <a:r>
              <a:rPr lang="en-US" altLang="it-IT" sz="1400" dirty="0" err="1" smtClean="0"/>
              <a:t>Cili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regjim</a:t>
            </a:r>
            <a:r>
              <a:rPr lang="en-US" altLang="it-IT" sz="1400" dirty="0" smtClean="0"/>
              <a:t> do </a:t>
            </a:r>
            <a:r>
              <a:rPr lang="en-US" altLang="it-IT" sz="1400" dirty="0" err="1" smtClean="0"/>
              <a:t>perdorej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raste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nderkombetare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juridiksione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ndryshme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Shiko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psh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rasti</a:t>
            </a:r>
            <a:r>
              <a:rPr lang="en-US" altLang="it-IT" sz="1400" dirty="0" smtClean="0"/>
              <a:t> SHBA – BE 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ndihmat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ofruara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Europa Airbus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kunder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ndihmat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ofruara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ShBA</a:t>
            </a:r>
            <a:r>
              <a:rPr lang="en-US" altLang="it-IT" sz="1400" dirty="0" smtClean="0"/>
              <a:t> per Boing </a:t>
            </a:r>
          </a:p>
          <a:p>
            <a:pPr lvl="1" algn="just"/>
            <a:r>
              <a:rPr lang="en-US" altLang="it-IT" sz="1400" dirty="0" err="1" smtClean="0"/>
              <a:t>Zgjidhet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bashkepunimin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mids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Agjencive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tekonkurences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vende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ndryshme</a:t>
            </a:r>
            <a:r>
              <a:rPr lang="en-US" altLang="it-IT" sz="1400" dirty="0" smtClean="0"/>
              <a:t> </a:t>
            </a:r>
          </a:p>
          <a:p>
            <a:pPr algn="just"/>
            <a:r>
              <a:rPr lang="en-US" altLang="it-IT" sz="1800" dirty="0" smtClean="0"/>
              <a:t>Problem </a:t>
            </a:r>
            <a:r>
              <a:rPr lang="en-US" altLang="it-IT" sz="1800" dirty="0" err="1" smtClean="0"/>
              <a:t>edhe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perdorimi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lirise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vendosjes</a:t>
            </a:r>
            <a:r>
              <a:rPr lang="en-US" altLang="it-IT" sz="1800" dirty="0" smtClean="0"/>
              <a:t> – </a:t>
            </a:r>
            <a:r>
              <a:rPr lang="en-US" altLang="it-IT" sz="1800" dirty="0" err="1" smtClean="0"/>
              <a:t>veshtiresi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aplikohet</a:t>
            </a:r>
            <a:endParaRPr lang="en-US" altLang="it-IT" sz="1800" dirty="0" smtClean="0"/>
          </a:p>
          <a:p>
            <a:pPr algn="just"/>
            <a:r>
              <a:rPr lang="en-US" altLang="it-IT" sz="1800" dirty="0" err="1" smtClean="0"/>
              <a:t>Perqasja</a:t>
            </a:r>
            <a:r>
              <a:rPr lang="en-US" altLang="it-IT" sz="1800" dirty="0" smtClean="0"/>
              <a:t> me e </a:t>
            </a:r>
            <a:r>
              <a:rPr lang="en-US" altLang="it-IT" sz="1800" dirty="0" err="1" smtClean="0"/>
              <a:t>sakte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liberalizimin</a:t>
            </a:r>
            <a:r>
              <a:rPr lang="en-US" altLang="it-IT" sz="1800" dirty="0" smtClean="0"/>
              <a:t> do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ishte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krijimi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Open Aviation Area </a:t>
            </a:r>
            <a:r>
              <a:rPr lang="en-US" altLang="it-IT" sz="1800" dirty="0" err="1" smtClean="0"/>
              <a:t>sepse</a:t>
            </a:r>
            <a:r>
              <a:rPr lang="en-US" altLang="it-IT" sz="1800" dirty="0" smtClean="0"/>
              <a:t> GATS </a:t>
            </a:r>
            <a:r>
              <a:rPr lang="en-US" altLang="it-IT" sz="1800" dirty="0" err="1" smtClean="0"/>
              <a:t>kane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parime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cilat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aviacioni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eshte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gati</a:t>
            </a:r>
            <a:r>
              <a:rPr lang="en-US" altLang="it-IT" sz="1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65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Marredheniet me jashte te BE: GjED dhe marreveshjet Open Skies I</a:t>
            </a:r>
            <a:r>
              <a:rPr lang="it-IT" sz="3600" dirty="0" smtClean="0"/>
              <a:t>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21737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Marreveshjet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lidhura</a:t>
            </a:r>
            <a:r>
              <a:rPr lang="en-US" altLang="it-IT" sz="2000" dirty="0" smtClean="0"/>
              <a:t> midis 8 </a:t>
            </a:r>
            <a:r>
              <a:rPr lang="en-US" altLang="it-IT" sz="2000" dirty="0" err="1" smtClean="0"/>
              <a:t>vendeve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ShBA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subjekt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kontrolli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GjD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400" dirty="0" smtClean="0"/>
              <a:t>Vendimi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5 </a:t>
            </a:r>
            <a:r>
              <a:rPr lang="en-US" altLang="it-IT" sz="1400" dirty="0" err="1" smtClean="0"/>
              <a:t>nentorit</a:t>
            </a:r>
            <a:r>
              <a:rPr lang="en-US" altLang="it-IT" sz="1400" dirty="0" smtClean="0"/>
              <a:t> 2002 </a:t>
            </a:r>
          </a:p>
          <a:p>
            <a:pPr lvl="1" algn="just"/>
            <a:r>
              <a:rPr lang="en-US" altLang="it-IT" sz="1400" dirty="0" err="1" smtClean="0"/>
              <a:t>Ceshtja</a:t>
            </a:r>
            <a:r>
              <a:rPr lang="en-US" altLang="it-IT" sz="1400" dirty="0" smtClean="0"/>
              <a:t> C-466, 467, 468, 469, 471, 472, 475, 476/98 </a:t>
            </a:r>
            <a:r>
              <a:rPr lang="en-US" altLang="it-IT" sz="1400" dirty="0" err="1" smtClean="0"/>
              <a:t>etj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Ceshtje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thelbesore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percaktimin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marredhenieve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jashte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BE ne </a:t>
            </a:r>
            <a:r>
              <a:rPr lang="en-US" altLang="it-IT" sz="1400" dirty="0" err="1" smtClean="0"/>
              <a:t>fushen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aviacionit</a:t>
            </a:r>
            <a:r>
              <a:rPr lang="en-US" altLang="it-IT" sz="1400" dirty="0" smtClean="0"/>
              <a:t> </a:t>
            </a:r>
          </a:p>
          <a:p>
            <a:pPr algn="just"/>
            <a:r>
              <a:rPr lang="en-US" altLang="it-IT" sz="2000" dirty="0" err="1" smtClean="0"/>
              <a:t>Roli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GjED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400" dirty="0" smtClean="0"/>
              <a:t>Vendimi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2002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implikime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rendesishme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nderkombetare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permendje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Konventes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Chicagos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vendimin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saj</a:t>
            </a:r>
            <a:r>
              <a:rPr lang="en-US" altLang="it-IT" sz="1400" dirty="0" smtClean="0"/>
              <a:t> – me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vertete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perkufizohet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kombesia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kompanive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ajrore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Percaktohet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klausola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kombesise</a:t>
            </a:r>
            <a:r>
              <a:rPr lang="en-US" altLang="it-IT" sz="1400" dirty="0" smtClean="0"/>
              <a:t> ne International Air Services Transit Agreement 1944</a:t>
            </a:r>
          </a:p>
          <a:p>
            <a:pPr lvl="2" algn="just"/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gjitha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europiane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pjese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KeshtuGjED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ndjekur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politike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veten</a:t>
            </a:r>
            <a:r>
              <a:rPr lang="en-US" altLang="it-IT" sz="1400" dirty="0" smtClean="0"/>
              <a:t> duke</a:t>
            </a:r>
          </a:p>
          <a:p>
            <a:pPr lvl="2" algn="just"/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perforcuar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ligjin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komunitar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ruajtjen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ekuilibrave</a:t>
            </a:r>
            <a:r>
              <a:rPr lang="en-US" altLang="it-IT" sz="1000" dirty="0" smtClean="0"/>
              <a:t> midis </a:t>
            </a:r>
            <a:r>
              <a:rPr lang="en-US" altLang="it-IT" sz="1000" dirty="0" err="1" smtClean="0"/>
              <a:t>institucioneve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BE </a:t>
            </a:r>
          </a:p>
          <a:p>
            <a:pPr lvl="2" algn="just"/>
            <a:r>
              <a:rPr lang="en-US" altLang="it-IT" sz="1000" dirty="0" err="1" smtClean="0"/>
              <a:t>Zgjeruar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kompetencat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institucioneve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BE </a:t>
            </a:r>
          </a:p>
          <a:p>
            <a:pPr lvl="2" algn="just"/>
            <a:r>
              <a:rPr lang="en-US" altLang="it-IT" sz="1000" dirty="0" err="1" smtClean="0"/>
              <a:t>Zgjedhur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legjislacionin</a:t>
            </a:r>
            <a:r>
              <a:rPr lang="en-US" altLang="it-IT" sz="1000" dirty="0" smtClean="0"/>
              <a:t> e BE duke </a:t>
            </a:r>
            <a:r>
              <a:rPr lang="en-US" altLang="it-IT" sz="1000" dirty="0" err="1" smtClean="0"/>
              <a:t>mos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marre</a:t>
            </a:r>
            <a:r>
              <a:rPr lang="en-US" altLang="it-IT" sz="1000" dirty="0" smtClean="0"/>
              <a:t> u </a:t>
            </a:r>
            <a:r>
              <a:rPr lang="en-US" altLang="it-IT" sz="1000" dirty="0" err="1" smtClean="0"/>
              <a:t>marre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shume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mderkombetare</a:t>
            </a:r>
            <a:r>
              <a:rPr lang="en-US" altLang="it-IT" sz="1000" dirty="0" smtClean="0"/>
              <a:t> </a:t>
            </a:r>
          </a:p>
          <a:p>
            <a:pPr algn="just"/>
            <a:r>
              <a:rPr lang="en-US" altLang="it-IT" sz="2000" dirty="0" err="1" smtClean="0"/>
              <a:t>Qendrimi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Komisionit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gjykim</a:t>
            </a:r>
            <a:endParaRPr lang="en-US" altLang="it-IT" sz="2000" dirty="0" smtClean="0"/>
          </a:p>
          <a:p>
            <a:pPr lvl="1" algn="just"/>
            <a:r>
              <a:rPr lang="en-US" altLang="it-IT" sz="1400" dirty="0" err="1" smtClean="0"/>
              <a:t>Historikisht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Komisioni</a:t>
            </a:r>
            <a:r>
              <a:rPr lang="en-US" altLang="it-IT" sz="1400" dirty="0"/>
              <a:t> </a:t>
            </a:r>
            <a:r>
              <a:rPr lang="en-US" altLang="it-IT" sz="1400" dirty="0" smtClean="0"/>
              <a:t>(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ne ‘75)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mbajtur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qendrim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lidhja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marreveshjeve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nderkombetare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pjese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kompetencave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Komunitetit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Keshilli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mendon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ndryshe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mjafton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koordinim</a:t>
            </a:r>
            <a:r>
              <a:rPr lang="en-US" altLang="it-IT" sz="1000" dirty="0" smtClean="0"/>
              <a:t> midis </a:t>
            </a:r>
            <a:r>
              <a:rPr lang="en-US" altLang="it-IT" sz="1000" dirty="0" err="1" smtClean="0"/>
              <a:t>shteteve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Komisionit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proceset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lidhjes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ketyre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marreveshjeve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Komisioni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mendoi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kishin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lidhur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marreveshjet</a:t>
            </a:r>
            <a:r>
              <a:rPr lang="en-US" altLang="it-IT" sz="1400" dirty="0" smtClean="0"/>
              <a:t> Open Sky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kishin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patur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parasysh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ligjin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komunitar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liberalizimin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tregut</a:t>
            </a:r>
            <a:r>
              <a:rPr lang="en-US" altLang="it-IT" sz="1400" dirty="0" smtClean="0"/>
              <a:t> ne BE ne 1992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ishte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krijuar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tregu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aviacionit</a:t>
            </a:r>
            <a:r>
              <a:rPr lang="en-US" altLang="it-IT" sz="1400" dirty="0" smtClean="0"/>
              <a:t> duke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lidhur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kunder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frymes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Traktateve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Ceshtja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ne 1998</a:t>
            </a:r>
            <a:endParaRPr lang="en-US" altLang="it-IT" sz="1400" dirty="0"/>
          </a:p>
        </p:txBody>
      </p:sp>
    </p:spTree>
    <p:extLst>
      <p:ext uri="{BB962C8B-B14F-4D97-AF65-F5344CB8AC3E}">
        <p14:creationId xmlns:p14="http://schemas.microsoft.com/office/powerpoint/2010/main" val="218296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3726</TotalTime>
  <Words>3950</Words>
  <Application>Microsoft Office PowerPoint</Application>
  <PresentationFormat>On-screen Show (4:3)</PresentationFormat>
  <Paragraphs>385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307</cp:revision>
  <dcterms:created xsi:type="dcterms:W3CDTF">2016-10-18T10:02:39Z</dcterms:created>
  <dcterms:modified xsi:type="dcterms:W3CDTF">2023-04-19T10:49:30Z</dcterms:modified>
</cp:coreProperties>
</file>