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82" r:id="rId4"/>
    <p:sldId id="283" r:id="rId5"/>
    <p:sldId id="280" r:id="rId6"/>
    <p:sldId id="276" r:id="rId7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10.3.2023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10.3.2023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10.3.2023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10.3.2023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10.3.2023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10.3.2023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10.3.2023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10.3.2023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10.3.2023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10.3.2023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10.3.2023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10.3.2023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prstClr val="black"/>
                </a:solidFill>
              </a:rPr>
              <a:t>Marredheniet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tregtare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te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jashtme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te</a:t>
            </a:r>
            <a:r>
              <a:rPr lang="en-US" sz="2800" dirty="0" smtClean="0">
                <a:solidFill>
                  <a:prstClr val="black"/>
                </a:solidFill>
              </a:rPr>
              <a:t> BE</a:t>
            </a:r>
            <a:endParaRPr lang="en-US" sz="2800" dirty="0">
              <a:solidFill>
                <a:prstClr val="black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prstClr val="black"/>
              </a:solidFill>
              <a:latin typeface="Arial Rounded MT Bold" pitchFamily="34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dhe DG TRADE ne KE (VI)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WTO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(VI)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Elbasan, </a:t>
            </a:r>
            <a:r>
              <a:rPr lang="it-IT" dirty="0" smtClean="0">
                <a:solidFill>
                  <a:srgbClr val="FF0000"/>
                </a:solidFill>
              </a:rPr>
              <a:t>13 Dhjetor </a:t>
            </a:r>
            <a:r>
              <a:rPr lang="it-IT" dirty="0" smtClean="0">
                <a:solidFill>
                  <a:srgbClr val="FF0000"/>
                </a:solidFill>
              </a:rPr>
              <a:t>2022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Kuadri normativ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196752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Rregullimi</a:t>
            </a:r>
            <a:r>
              <a:rPr lang="en-US" altLang="it-IT" sz="2000" dirty="0" smtClean="0"/>
              <a:t> ne TFBE </a:t>
            </a:r>
            <a:r>
              <a:rPr lang="en-US" altLang="it-IT" sz="2000" dirty="0" err="1" smtClean="0"/>
              <a:t>Titullit</a:t>
            </a:r>
            <a:r>
              <a:rPr lang="en-US" altLang="it-IT" sz="2000" dirty="0" smtClean="0"/>
              <a:t> V “Zona e </a:t>
            </a:r>
            <a:r>
              <a:rPr lang="en-US" altLang="it-IT" sz="2000" dirty="0" err="1" smtClean="0"/>
              <a:t>Lirise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Sigurise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Drejtesise</a:t>
            </a:r>
            <a:r>
              <a:rPr lang="en-US" altLang="it-IT" sz="2000" dirty="0" smtClean="0"/>
              <a:t>”</a:t>
            </a:r>
          </a:p>
          <a:p>
            <a:pPr lvl="1" algn="just"/>
            <a:r>
              <a:rPr lang="en-US" altLang="it-IT" sz="1200" dirty="0" err="1" smtClean="0"/>
              <a:t>Nenet</a:t>
            </a:r>
            <a:r>
              <a:rPr lang="en-US" altLang="it-IT" sz="1200" dirty="0" smtClean="0"/>
              <a:t> 67-80</a:t>
            </a:r>
          </a:p>
          <a:p>
            <a:pPr lvl="1" algn="just"/>
            <a:r>
              <a:rPr lang="en-US" altLang="it-IT" sz="1200" dirty="0" err="1" smtClean="0"/>
              <a:t>Titulli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perfshin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bashkepunimin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ceshtjet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civile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penale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policise</a:t>
            </a:r>
            <a:endParaRPr lang="en-US" altLang="it-IT" sz="1200" dirty="0" smtClean="0"/>
          </a:p>
          <a:p>
            <a:pPr lvl="1" algn="just"/>
            <a:r>
              <a:rPr lang="en-US" altLang="it-IT" sz="1200" dirty="0" err="1" smtClean="0"/>
              <a:t>Konsolidimi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sotem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struktures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Traktati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Lisbones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smtClean="0"/>
              <a:t>ZLSD </a:t>
            </a:r>
          </a:p>
          <a:p>
            <a:pPr lvl="2" algn="just"/>
            <a:r>
              <a:rPr lang="en-US" altLang="it-IT" sz="800" dirty="0" err="1" smtClean="0"/>
              <a:t>Krijuar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Traktati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Amsterdamit</a:t>
            </a:r>
            <a:r>
              <a:rPr lang="en-US" altLang="it-IT" sz="800" dirty="0" smtClean="0"/>
              <a:t> </a:t>
            </a:r>
          </a:p>
          <a:p>
            <a:pPr lvl="2" algn="just"/>
            <a:r>
              <a:rPr lang="en-US" altLang="it-IT" sz="800" dirty="0" smtClean="0"/>
              <a:t>Per </a:t>
            </a:r>
            <a:r>
              <a:rPr lang="en-US" altLang="it-IT" sz="800" dirty="0" err="1" smtClean="0"/>
              <a:t>realizimin</a:t>
            </a:r>
            <a:r>
              <a:rPr lang="en-US" altLang="it-IT" sz="800" dirty="0"/>
              <a:t> </a:t>
            </a:r>
            <a:r>
              <a:rPr lang="en-US" altLang="it-IT" sz="800" dirty="0" smtClean="0"/>
              <a:t>e </a:t>
            </a:r>
            <a:r>
              <a:rPr lang="en-US" altLang="it-IT" sz="800" dirty="0" err="1" smtClean="0"/>
              <a:t>objektivit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Be per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zone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lire </a:t>
            </a:r>
            <a:r>
              <a:rPr lang="en-US" altLang="it-IT" sz="800" dirty="0" err="1" smtClean="0"/>
              <a:t>levizje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kompetencen</a:t>
            </a:r>
            <a:r>
              <a:rPr lang="en-US" altLang="it-IT" sz="800" dirty="0" smtClean="0"/>
              <a:t> e BE per </a:t>
            </a:r>
            <a:r>
              <a:rPr lang="en-US" altLang="it-IT" sz="800" dirty="0" err="1" smtClean="0"/>
              <a:t>rregullimin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hyrjes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qendrimit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qarkullimit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qytetareve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treta</a:t>
            </a:r>
            <a:endParaRPr lang="en-US" altLang="it-IT" sz="1600" dirty="0"/>
          </a:p>
          <a:p>
            <a:pPr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67 TFBE </a:t>
            </a:r>
          </a:p>
          <a:p>
            <a:pPr lvl="1" algn="just"/>
            <a:r>
              <a:rPr lang="en-US" altLang="it-IT" sz="1200" dirty="0"/>
              <a:t>1. Bashkimi </a:t>
            </a:r>
            <a:r>
              <a:rPr lang="en-US" altLang="it-IT" sz="1200" dirty="0" err="1"/>
              <a:t>përbën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një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zonë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lirie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sigurie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drejtësie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lidhur</a:t>
            </a:r>
            <a:r>
              <a:rPr lang="en-US" altLang="it-IT" sz="1200" dirty="0"/>
              <a:t> me </a:t>
            </a:r>
            <a:r>
              <a:rPr lang="en-US" altLang="it-IT" sz="1200" b="1" dirty="0" err="1"/>
              <a:t>respektimin</a:t>
            </a:r>
            <a:r>
              <a:rPr lang="en-US" altLang="it-IT" sz="1200" b="1" dirty="0"/>
              <a:t> e </a:t>
            </a:r>
            <a:r>
              <a:rPr lang="en-US" altLang="it-IT" sz="1200" b="1" dirty="0" err="1"/>
              <a:t>të</a:t>
            </a:r>
            <a:r>
              <a:rPr lang="en-US" altLang="it-IT" sz="1200" b="1" dirty="0"/>
              <a:t> </a:t>
            </a:r>
            <a:r>
              <a:rPr lang="en-US" altLang="it-IT" sz="1200" b="1" dirty="0" err="1" smtClean="0"/>
              <a:t>drejtave</a:t>
            </a:r>
            <a:r>
              <a:rPr lang="en-US" altLang="it-IT" sz="1200" b="1" dirty="0" smtClean="0"/>
              <a:t> </a:t>
            </a:r>
            <a:r>
              <a:rPr lang="en-US" altLang="it-IT" sz="1200" b="1" dirty="0" err="1" smtClean="0"/>
              <a:t>themelore</a:t>
            </a:r>
            <a:r>
              <a:rPr lang="en-US" altLang="it-IT" sz="1200" dirty="0"/>
              <a:t>, </a:t>
            </a:r>
            <a:r>
              <a:rPr lang="en-US" altLang="it-IT" sz="1200" b="1" dirty="0" err="1"/>
              <a:t>sistemeve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traditave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ndryshme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juridike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Shteteve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Anëtare</a:t>
            </a:r>
            <a:r>
              <a:rPr lang="en-US" altLang="it-IT" sz="1200" dirty="0" smtClean="0"/>
              <a:t>.</a:t>
            </a:r>
            <a:endParaRPr lang="en-US" altLang="it-IT" sz="1200" dirty="0"/>
          </a:p>
          <a:p>
            <a:pPr lvl="1" algn="just"/>
            <a:r>
              <a:rPr lang="en-US" altLang="it-IT" sz="1200" dirty="0"/>
              <a:t>2. Ai </a:t>
            </a:r>
            <a:r>
              <a:rPr lang="en-US" altLang="it-IT" sz="1200" dirty="0" err="1"/>
              <a:t>garanton</a:t>
            </a:r>
            <a:r>
              <a:rPr lang="en-US" altLang="it-IT" sz="1200" dirty="0"/>
              <a:t> </a:t>
            </a:r>
            <a:r>
              <a:rPr lang="en-US" altLang="it-IT" sz="1200" b="1" dirty="0" err="1"/>
              <a:t>heqjen</a:t>
            </a:r>
            <a:r>
              <a:rPr lang="en-US" altLang="it-IT" sz="1200" b="1" dirty="0"/>
              <a:t> e </a:t>
            </a:r>
            <a:r>
              <a:rPr lang="en-US" altLang="it-IT" sz="1200" b="1" dirty="0" err="1"/>
              <a:t>kontrolleve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të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kufijve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të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brendshëm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për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personat</a:t>
            </a:r>
            <a:r>
              <a:rPr lang="en-US" altLang="it-IT" sz="1200" b="1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b="1" dirty="0" err="1"/>
              <a:t>përcakton</a:t>
            </a:r>
            <a:r>
              <a:rPr lang="en-US" altLang="it-IT" sz="1200" b="1" dirty="0"/>
              <a:t> </a:t>
            </a:r>
            <a:r>
              <a:rPr lang="en-US" altLang="it-IT" sz="1200" b="1" dirty="0" err="1" smtClean="0"/>
              <a:t>një</a:t>
            </a:r>
            <a:r>
              <a:rPr lang="en-US" altLang="it-IT" sz="1200" b="1" dirty="0" smtClean="0"/>
              <a:t> </a:t>
            </a:r>
            <a:r>
              <a:rPr lang="en-US" altLang="it-IT" sz="1200" b="1" dirty="0" err="1" smtClean="0"/>
              <a:t>politikë</a:t>
            </a:r>
            <a:r>
              <a:rPr lang="en-US" altLang="it-IT" sz="1200" b="1" dirty="0" smtClean="0"/>
              <a:t> </a:t>
            </a:r>
            <a:r>
              <a:rPr lang="en-US" altLang="it-IT" sz="1200" b="1" dirty="0" err="1"/>
              <a:t>të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përbashkët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për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azilin</a:t>
            </a:r>
            <a:r>
              <a:rPr lang="en-US" altLang="it-IT" sz="1200" b="1" dirty="0"/>
              <a:t>, </a:t>
            </a:r>
            <a:r>
              <a:rPr lang="en-US" altLang="it-IT" sz="1200" b="1" dirty="0" err="1"/>
              <a:t>imigracionin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dhe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kontrollin</a:t>
            </a:r>
            <a:r>
              <a:rPr lang="en-US" altLang="it-IT" sz="1200" b="1" dirty="0"/>
              <a:t> e </a:t>
            </a:r>
            <a:r>
              <a:rPr lang="en-US" altLang="it-IT" sz="1200" b="1" dirty="0" err="1"/>
              <a:t>kufijve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të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jashtëm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mbështetur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në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solidaritetin</a:t>
            </a:r>
            <a:r>
              <a:rPr lang="en-US" altLang="it-IT" sz="1200" dirty="0" smtClean="0"/>
              <a:t> </a:t>
            </a:r>
            <a:r>
              <a:rPr lang="en-US" altLang="it-IT" sz="1200" dirty="0"/>
              <a:t>midis </a:t>
            </a:r>
            <a:r>
              <a:rPr lang="en-US" altLang="it-IT" sz="1200" dirty="0" err="1"/>
              <a:t>Shteteve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Anëtare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që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jetë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drejtë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kundrejt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shtetasve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vendeve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treta</a:t>
            </a:r>
            <a:r>
              <a:rPr lang="en-US" altLang="it-IT" sz="1200" dirty="0"/>
              <a:t>. </a:t>
            </a:r>
            <a:r>
              <a:rPr lang="en-US" altLang="it-IT" sz="1200" dirty="0" err="1" smtClean="0"/>
              <a:t>Në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kuptimin</a:t>
            </a:r>
            <a:r>
              <a:rPr lang="en-US" altLang="it-IT" sz="1200" dirty="0" smtClean="0"/>
              <a:t> </a:t>
            </a:r>
            <a:r>
              <a:rPr lang="en-US" altLang="it-IT" sz="1200" dirty="0"/>
              <a:t>e </a:t>
            </a:r>
            <a:r>
              <a:rPr lang="en-US" altLang="it-IT" sz="1200" dirty="0" err="1"/>
              <a:t>këtij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Titulli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personat</a:t>
            </a:r>
            <a:r>
              <a:rPr lang="en-US" altLang="it-IT" sz="1200" dirty="0"/>
              <a:t> pa </a:t>
            </a:r>
            <a:r>
              <a:rPr lang="en-US" altLang="it-IT" sz="1200" dirty="0" err="1"/>
              <a:t>shtetësi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trajtohen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shtetas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vendeve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treta</a:t>
            </a:r>
            <a:r>
              <a:rPr lang="en-US" altLang="it-IT" sz="1200" dirty="0"/>
              <a:t>.</a:t>
            </a:r>
            <a:endParaRPr lang="en-US" altLang="it-IT" sz="1200" dirty="0" smtClean="0"/>
          </a:p>
          <a:p>
            <a:pPr algn="just"/>
            <a:r>
              <a:rPr lang="en-US" altLang="it-IT" sz="1600" dirty="0" err="1" smtClean="0"/>
              <a:t>Politika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perbashket</a:t>
            </a:r>
            <a:r>
              <a:rPr lang="en-US" altLang="it-IT" sz="1600" dirty="0" smtClean="0"/>
              <a:t> BE </a:t>
            </a:r>
            <a:r>
              <a:rPr lang="en-US" altLang="it-IT" sz="1600" dirty="0" err="1" smtClean="0"/>
              <a:t>detajuar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nenet</a:t>
            </a:r>
            <a:r>
              <a:rPr lang="en-US" altLang="it-IT" sz="1600" dirty="0" smtClean="0"/>
              <a:t> 77-79 TFBE</a:t>
            </a:r>
          </a:p>
          <a:p>
            <a:pPr lvl="1" algn="just"/>
            <a:r>
              <a:rPr lang="en-US" altLang="it-IT" sz="1200" dirty="0" err="1" smtClean="0"/>
              <a:t>Kontrolli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kufinjve</a:t>
            </a:r>
            <a:endParaRPr lang="en-US" altLang="it-IT" sz="1200" dirty="0" smtClean="0"/>
          </a:p>
          <a:p>
            <a:pPr lvl="1" algn="just"/>
            <a:r>
              <a:rPr lang="en-US" altLang="it-IT" sz="1200" dirty="0" err="1" smtClean="0"/>
              <a:t>Sistem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perbashket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azilin</a:t>
            </a:r>
            <a:endParaRPr lang="en-US" altLang="it-IT" sz="800" dirty="0" smtClean="0"/>
          </a:p>
          <a:p>
            <a:pPr lvl="1" algn="just"/>
            <a:r>
              <a:rPr lang="en-US" altLang="it-IT" sz="1200" dirty="0" err="1" smtClean="0"/>
              <a:t>Rregullimi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migrazionit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lufta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migracionin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parregullt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Kompetenca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gjera</a:t>
            </a:r>
            <a:r>
              <a:rPr lang="en-US" altLang="it-IT" sz="1200" dirty="0" smtClean="0"/>
              <a:t> per BE </a:t>
            </a:r>
          </a:p>
          <a:p>
            <a:pPr lvl="2" algn="just"/>
            <a:r>
              <a:rPr lang="en-US" altLang="it-IT" sz="800" dirty="0" err="1" smtClean="0"/>
              <a:t>Kompetenca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natyre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konkuruese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Shtetet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antare</a:t>
            </a:r>
            <a:r>
              <a:rPr lang="en-US" altLang="it-IT" sz="800" dirty="0" smtClean="0"/>
              <a:t> (</a:t>
            </a:r>
            <a:r>
              <a:rPr lang="en-US" altLang="it-IT" sz="800" dirty="0" err="1" smtClean="0"/>
              <a:t>mund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nxjerre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akte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drejtes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dytesore</a:t>
            </a:r>
            <a:r>
              <a:rPr lang="en-US" altLang="it-IT" sz="800" dirty="0" smtClean="0"/>
              <a:t>)</a:t>
            </a:r>
          </a:p>
          <a:p>
            <a:pPr lvl="2" algn="just"/>
            <a:r>
              <a:rPr lang="en-US" altLang="it-IT" sz="800" dirty="0" err="1" smtClean="0"/>
              <a:t>Kompetenca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legjislative</a:t>
            </a:r>
            <a:r>
              <a:rPr lang="en-US" altLang="it-IT" sz="800" dirty="0" smtClean="0"/>
              <a:t> e BE </a:t>
            </a:r>
            <a:r>
              <a:rPr lang="en-US" altLang="it-IT" sz="800" dirty="0" err="1" smtClean="0"/>
              <a:t>eshte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rritur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mbas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Traktatit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Lisbones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perdoret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procedura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legjislative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zakonshme</a:t>
            </a:r>
            <a:r>
              <a:rPr lang="en-US" altLang="it-IT" sz="800" dirty="0" smtClean="0"/>
              <a:t> </a:t>
            </a:r>
          </a:p>
          <a:p>
            <a:pPr lvl="3" algn="just"/>
            <a:r>
              <a:rPr lang="en-US" altLang="it-IT" sz="400" dirty="0" err="1" smtClean="0"/>
              <a:t>Mund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vendose</a:t>
            </a:r>
            <a:r>
              <a:rPr lang="en-US" altLang="it-IT" sz="400" dirty="0" smtClean="0"/>
              <a:t> me </a:t>
            </a:r>
            <a:r>
              <a:rPr lang="en-US" altLang="it-IT" sz="400" dirty="0" err="1" smtClean="0"/>
              <a:t>legjislacion</a:t>
            </a:r>
            <a:r>
              <a:rPr lang="en-US" altLang="it-IT" sz="400" dirty="0" smtClean="0"/>
              <a:t> BE ne </a:t>
            </a:r>
            <a:r>
              <a:rPr lang="en-US" altLang="it-IT" sz="400" dirty="0" err="1" smtClean="0"/>
              <a:t>menyre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drejteperdrejte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dhe</a:t>
            </a:r>
            <a:r>
              <a:rPr lang="en-US" altLang="it-IT" sz="400" dirty="0" smtClean="0"/>
              <a:t> jo </a:t>
            </a:r>
            <a:r>
              <a:rPr lang="en-US" altLang="it-IT" sz="400" dirty="0" err="1" smtClean="0"/>
              <a:t>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vendose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vetem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norma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apo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rregulla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minimale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harmonizuese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si</a:t>
            </a:r>
            <a:r>
              <a:rPr lang="en-US" altLang="it-IT" sz="400" dirty="0"/>
              <a:t> </a:t>
            </a:r>
            <a:r>
              <a:rPr lang="en-US" altLang="it-IT" sz="400" dirty="0" smtClean="0"/>
              <a:t>me pare </a:t>
            </a:r>
          </a:p>
          <a:p>
            <a:pPr lvl="3" algn="just"/>
            <a:r>
              <a:rPr lang="en-US" altLang="it-IT" sz="400" dirty="0" err="1" smtClean="0"/>
              <a:t>Mund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marre</a:t>
            </a:r>
            <a:r>
              <a:rPr lang="en-US" altLang="it-IT" sz="400" dirty="0" smtClean="0"/>
              <a:t> masa jo </a:t>
            </a:r>
            <a:r>
              <a:rPr lang="en-US" altLang="it-IT" sz="400" dirty="0" err="1" smtClean="0"/>
              <a:t>ligjore</a:t>
            </a:r>
            <a:r>
              <a:rPr lang="en-US" altLang="it-IT" sz="400" dirty="0" smtClean="0"/>
              <a:t> ne </a:t>
            </a:r>
            <a:r>
              <a:rPr lang="en-US" altLang="it-IT" sz="400" dirty="0" err="1" smtClean="0"/>
              <a:t>lidhje</a:t>
            </a:r>
            <a:r>
              <a:rPr lang="en-US" altLang="it-IT" sz="400" dirty="0" smtClean="0"/>
              <a:t> me </a:t>
            </a:r>
            <a:r>
              <a:rPr lang="en-US" altLang="it-IT" sz="400" dirty="0" err="1" smtClean="0"/>
              <a:t>rastet</a:t>
            </a:r>
            <a:r>
              <a:rPr lang="en-US" altLang="it-IT" sz="400" dirty="0" smtClean="0"/>
              <a:t> e </a:t>
            </a:r>
            <a:r>
              <a:rPr lang="en-US" altLang="it-IT" sz="400" dirty="0" err="1" smtClean="0"/>
              <a:t>urgjences</a:t>
            </a:r>
            <a:r>
              <a:rPr lang="en-US" altLang="it-IT" sz="400" dirty="0" smtClean="0"/>
              <a:t> ne </a:t>
            </a:r>
            <a:r>
              <a:rPr lang="en-US" altLang="it-IT" sz="400" dirty="0" err="1" smtClean="0"/>
              <a:t>kete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fushe</a:t>
            </a:r>
            <a:r>
              <a:rPr lang="en-US" altLang="it-IT" sz="400" dirty="0" smtClean="0"/>
              <a:t> (neni78.3 TFBE) </a:t>
            </a:r>
          </a:p>
          <a:p>
            <a:pPr lvl="4" algn="just"/>
            <a:r>
              <a:rPr lang="en-US" altLang="it-IT" sz="400" dirty="0" smtClean="0"/>
              <a:t>C- 643/15 </a:t>
            </a:r>
            <a:r>
              <a:rPr lang="en-US" altLang="it-IT" sz="400" dirty="0" err="1" smtClean="0"/>
              <a:t>dhe</a:t>
            </a:r>
            <a:r>
              <a:rPr lang="en-US" altLang="it-IT" sz="400" dirty="0" smtClean="0"/>
              <a:t> C-647/15 </a:t>
            </a:r>
            <a:r>
              <a:rPr lang="en-US" altLang="it-IT" sz="400" dirty="0" err="1" smtClean="0"/>
              <a:t>Sllovaki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dhe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Hungari</a:t>
            </a:r>
            <a:r>
              <a:rPr lang="en-US" altLang="it-IT" sz="400" dirty="0" smtClean="0"/>
              <a:t> vs. </a:t>
            </a:r>
            <a:r>
              <a:rPr lang="en-US" altLang="it-IT" sz="400" dirty="0" err="1" smtClean="0"/>
              <a:t>Keshilli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pika</a:t>
            </a:r>
            <a:r>
              <a:rPr lang="en-US" altLang="it-IT" sz="400" dirty="0"/>
              <a:t> </a:t>
            </a:r>
            <a:r>
              <a:rPr lang="en-US" altLang="it-IT" sz="400" dirty="0" smtClean="0"/>
              <a:t>57-66</a:t>
            </a:r>
          </a:p>
          <a:p>
            <a:pPr lvl="1" algn="just"/>
            <a:r>
              <a:rPr lang="en-US" altLang="it-IT" sz="1200" dirty="0" err="1" smtClean="0"/>
              <a:t>Keto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natyre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programatike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efekt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direkt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800" dirty="0" err="1" smtClean="0"/>
              <a:t>Permbushen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parashikimet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legjislacion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dytesor</a:t>
            </a:r>
            <a:r>
              <a:rPr lang="en-US" altLang="it-IT" sz="800" dirty="0" smtClean="0"/>
              <a:t> (</a:t>
            </a:r>
            <a:r>
              <a:rPr lang="en-US" altLang="it-IT" sz="800" dirty="0" err="1" smtClean="0"/>
              <a:t>Rregullore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Direktiva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apo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Vendime</a:t>
            </a:r>
            <a:r>
              <a:rPr lang="en-US" altLang="it-IT" sz="800" dirty="0" smtClean="0"/>
              <a:t>)</a:t>
            </a:r>
          </a:p>
          <a:p>
            <a:pPr lvl="2" algn="just"/>
            <a:endParaRPr lang="en-US" altLang="it-IT" sz="800" dirty="0" smtClean="0"/>
          </a:p>
          <a:p>
            <a:pPr algn="just"/>
            <a:endParaRPr lang="en-US" alt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EU dhe tregjet nderkombetare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Marreveshjet</a:t>
            </a:r>
            <a:endParaRPr lang="en-US" altLang="it-IT" sz="2000" dirty="0" smtClean="0"/>
          </a:p>
          <a:p>
            <a:pPr lvl="1" algn="just"/>
            <a:r>
              <a:rPr lang="en-US" altLang="it-IT" sz="1600" dirty="0" smtClean="0"/>
              <a:t>EU-AUSTRALI</a:t>
            </a:r>
          </a:p>
          <a:p>
            <a:pPr lvl="1" algn="just"/>
            <a:r>
              <a:rPr lang="en-US" altLang="it-IT" sz="1600" dirty="0" smtClean="0"/>
              <a:t>EU KANADA</a:t>
            </a:r>
          </a:p>
          <a:p>
            <a:pPr lvl="1" algn="just"/>
            <a:r>
              <a:rPr lang="en-US" altLang="it-IT" sz="1600" dirty="0" smtClean="0"/>
              <a:t>EU – USA</a:t>
            </a:r>
          </a:p>
          <a:p>
            <a:pPr lvl="1" algn="just"/>
            <a:r>
              <a:rPr lang="en-US" altLang="it-IT" sz="1600" dirty="0" smtClean="0"/>
              <a:t>EU – KILI – India – Indonesia – </a:t>
            </a:r>
            <a:r>
              <a:rPr lang="en-US" altLang="it-IT" sz="1600" dirty="0" err="1" smtClean="0"/>
              <a:t>Zelande</a:t>
            </a:r>
            <a:r>
              <a:rPr lang="en-US" altLang="it-IT" sz="1600" dirty="0" smtClean="0"/>
              <a:t> e Re – </a:t>
            </a:r>
            <a:r>
              <a:rPr lang="en-US" altLang="it-IT" sz="1600" dirty="0" err="1" smtClean="0"/>
              <a:t>Meksike</a:t>
            </a:r>
            <a:r>
              <a:rPr lang="en-US" altLang="it-IT" sz="1600" dirty="0" smtClean="0"/>
              <a:t> - UK</a:t>
            </a:r>
          </a:p>
          <a:p>
            <a:pPr lvl="1" algn="just"/>
            <a:r>
              <a:rPr lang="en-US" altLang="it-IT" sz="1600" dirty="0" smtClean="0"/>
              <a:t>EU – Mercosur </a:t>
            </a:r>
          </a:p>
          <a:p>
            <a:pPr lvl="1" algn="just"/>
            <a:r>
              <a:rPr lang="en-US" altLang="it-IT" sz="1600" dirty="0" smtClean="0"/>
              <a:t>EU – </a:t>
            </a:r>
            <a:r>
              <a:rPr lang="en-US" altLang="it-IT" sz="1600" dirty="0" err="1" smtClean="0"/>
              <a:t>Ballkani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perendimor</a:t>
            </a:r>
            <a:endParaRPr lang="en-US" altLang="it-IT" sz="1600" dirty="0" smtClean="0"/>
          </a:p>
          <a:p>
            <a:pPr algn="just"/>
            <a:r>
              <a:rPr lang="en-US" altLang="it-IT" sz="2000" dirty="0" err="1" smtClean="0"/>
              <a:t>Transparenca</a:t>
            </a:r>
            <a:endParaRPr lang="en-US" altLang="it-IT" sz="2000" dirty="0" smtClean="0"/>
          </a:p>
          <a:p>
            <a:pPr algn="just"/>
            <a:r>
              <a:rPr lang="en-US" altLang="it-IT" sz="2000" dirty="0" err="1" smtClean="0"/>
              <a:t>Mbrojtja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zbatimi</a:t>
            </a:r>
            <a:r>
              <a:rPr lang="en-US" altLang="it-IT" sz="2000" dirty="0" smtClean="0"/>
              <a:t> </a:t>
            </a:r>
          </a:p>
          <a:p>
            <a:pPr algn="just"/>
            <a:r>
              <a:rPr lang="en-US" altLang="it-IT" sz="2000" dirty="0" smtClean="0"/>
              <a:t>EU </a:t>
            </a:r>
            <a:r>
              <a:rPr lang="en-US" altLang="it-IT" sz="2000" dirty="0" err="1" smtClean="0"/>
              <a:t>sanksionet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kunder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Rusise</a:t>
            </a:r>
            <a:endParaRPr lang="en-US" altLang="it-IT" sz="2000" dirty="0" smtClean="0"/>
          </a:p>
          <a:p>
            <a:pPr algn="just"/>
            <a:endParaRPr lang="en-US" altLang="it-IT" sz="2000" dirty="0"/>
          </a:p>
          <a:p>
            <a:pPr algn="just"/>
            <a:r>
              <a:rPr lang="en-US" altLang="it-IT" sz="2000" dirty="0" smtClean="0"/>
              <a:t>EU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Organizata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Boterore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Tregtise</a:t>
            </a:r>
            <a:r>
              <a:rPr lang="en-US" altLang="it-IT" sz="2000" dirty="0" smtClean="0"/>
              <a:t> (WTO)</a:t>
            </a:r>
          </a:p>
          <a:p>
            <a:pPr lvl="1" algn="just"/>
            <a:endParaRPr lang="en-US" altLang="it-IT" sz="1600" dirty="0" smtClean="0"/>
          </a:p>
          <a:p>
            <a:pPr lvl="1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3221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EU dhe tregjet nderkombetare II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Zhvillimi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qendrueshmeria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Rregullimi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mineraleve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dalin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konflikt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Partneriteti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ekonomik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Skema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pergjithshme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preferencave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Suporti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vendet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zhvillim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Zhvillimi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qendrueshem</a:t>
            </a:r>
            <a:endParaRPr lang="en-US" altLang="it-IT" sz="1600" dirty="0" smtClean="0"/>
          </a:p>
          <a:p>
            <a:pPr lvl="1" algn="just"/>
            <a:endParaRPr lang="en-US" altLang="it-IT" sz="1600" dirty="0"/>
          </a:p>
          <a:p>
            <a:pPr algn="just"/>
            <a:r>
              <a:rPr lang="en-US" altLang="it-IT" sz="2000" dirty="0" err="1" smtClean="0"/>
              <a:t>Ndihma</a:t>
            </a:r>
            <a:r>
              <a:rPr lang="en-US" altLang="it-IT" sz="2000" dirty="0" smtClean="0"/>
              <a:t> per import </a:t>
            </a:r>
            <a:r>
              <a:rPr lang="en-US" altLang="it-IT" sz="2000" dirty="0" err="1" smtClean="0"/>
              <a:t>eksportin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Aksesi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tregje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Kompanite</a:t>
            </a:r>
            <a:r>
              <a:rPr lang="en-US" altLang="it-IT" sz="1600" dirty="0" smtClean="0"/>
              <a:t> e BE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duan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akses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tregje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nderkombetare</a:t>
            </a:r>
            <a:endParaRPr lang="en-US" altLang="it-IT" sz="1600" dirty="0"/>
          </a:p>
          <a:p>
            <a:pPr lvl="1" algn="just"/>
            <a:r>
              <a:rPr lang="en-US" altLang="it-IT" sz="1600" dirty="0" err="1" smtClean="0"/>
              <a:t>Rregullimi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import-</a:t>
            </a:r>
            <a:r>
              <a:rPr lang="en-US" altLang="it-IT" sz="1600" dirty="0" err="1" smtClean="0"/>
              <a:t>eksportit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Importimi</a:t>
            </a:r>
            <a:r>
              <a:rPr lang="en-US" altLang="it-IT" sz="1600" dirty="0" smtClean="0"/>
              <a:t> ne BE </a:t>
            </a:r>
          </a:p>
          <a:p>
            <a:pPr lvl="1" algn="just"/>
            <a:r>
              <a:rPr lang="en-US" altLang="it-IT" sz="1600" dirty="0" err="1" smtClean="0"/>
              <a:t>Trgetia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mbetjeve</a:t>
            </a:r>
            <a:endParaRPr lang="en-US" altLang="it-IT" sz="1600" dirty="0" smtClean="0"/>
          </a:p>
          <a:p>
            <a:pPr lvl="1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120532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(</a:t>
            </a:r>
            <a:r>
              <a:rPr lang="en-US" dirty="0" smtClean="0">
                <a:solidFill>
                  <a:srgbClr val="2F2B20"/>
                </a:solidFill>
              </a:rPr>
              <a:t>VI)</a:t>
            </a:r>
            <a:endParaRPr lang="en-US" dirty="0" smtClean="0">
              <a:solidFill>
                <a:srgbClr val="2F2B20"/>
              </a:solidFill>
            </a:endParaRPr>
          </a:p>
          <a:p>
            <a:pPr marL="868680" lvl="1" indent="-457200">
              <a:buClr>
                <a:srgbClr val="9CBEBD"/>
              </a:buClr>
            </a:pPr>
            <a:r>
              <a:rPr lang="en-US" sz="2400" dirty="0" smtClean="0">
                <a:solidFill>
                  <a:srgbClr val="2F2B20"/>
                </a:solidFill>
              </a:rPr>
              <a:t>E </a:t>
            </a:r>
            <a:r>
              <a:rPr lang="en-US" sz="2400" dirty="0" err="1" smtClean="0">
                <a:solidFill>
                  <a:srgbClr val="2F2B20"/>
                </a:solidFill>
              </a:rPr>
              <a:t>drejta</a:t>
            </a:r>
            <a:r>
              <a:rPr lang="en-US" sz="2400" dirty="0" smtClean="0">
                <a:solidFill>
                  <a:srgbClr val="2F2B20"/>
                </a:solidFill>
              </a:rPr>
              <a:t> e </a:t>
            </a:r>
            <a:r>
              <a:rPr lang="en-US" sz="2400" dirty="0" err="1" smtClean="0">
                <a:solidFill>
                  <a:srgbClr val="2F2B20"/>
                </a:solidFill>
              </a:rPr>
              <a:t>vendosjes</a:t>
            </a:r>
            <a:r>
              <a:rPr lang="en-US" sz="2400" dirty="0" smtClean="0">
                <a:solidFill>
                  <a:srgbClr val="2F2B20"/>
                </a:solidFill>
              </a:rPr>
              <a:t>. </a:t>
            </a:r>
            <a:r>
              <a:rPr lang="en-US" sz="2400" dirty="0" err="1" smtClean="0">
                <a:solidFill>
                  <a:srgbClr val="2F2B20"/>
                </a:solidFill>
              </a:rPr>
              <a:t>Liria</a:t>
            </a:r>
            <a:r>
              <a:rPr lang="en-US" sz="2400" dirty="0" smtClean="0">
                <a:solidFill>
                  <a:srgbClr val="2F2B20"/>
                </a:solidFill>
              </a:rPr>
              <a:t> e </a:t>
            </a:r>
            <a:r>
              <a:rPr lang="en-US" sz="2400" dirty="0" err="1" smtClean="0">
                <a:solidFill>
                  <a:srgbClr val="2F2B20"/>
                </a:solidFill>
              </a:rPr>
              <a:t>ofrimit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te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sherbimeve</a:t>
            </a:r>
            <a:endParaRPr lang="en-US" sz="2400" dirty="0" smtClean="0">
              <a:solidFill>
                <a:srgbClr val="2F2B20"/>
              </a:solidFill>
            </a:endParaRP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smtClean="0">
                <a:solidFill>
                  <a:srgbClr val="2F2B20"/>
                </a:solidFill>
              </a:rPr>
              <a:t>BE </a:t>
            </a:r>
            <a:r>
              <a:rPr lang="en-US" dirty="0" err="1" smtClean="0">
                <a:solidFill>
                  <a:srgbClr val="2F2B20"/>
                </a:solidFill>
              </a:rPr>
              <a:t>dhe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Qytetaret</a:t>
            </a:r>
            <a:r>
              <a:rPr lang="en-US" dirty="0" smtClean="0">
                <a:solidFill>
                  <a:srgbClr val="2F2B20"/>
                </a:solidFill>
              </a:rPr>
              <a:t> e </a:t>
            </a:r>
            <a:r>
              <a:rPr lang="en-US" dirty="0" err="1" smtClean="0">
                <a:solidFill>
                  <a:srgbClr val="2F2B20"/>
                </a:solidFill>
              </a:rPr>
              <a:t>vendeve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treta</a:t>
            </a:r>
            <a:r>
              <a:rPr lang="en-US" dirty="0" smtClean="0">
                <a:solidFill>
                  <a:srgbClr val="2F2B20"/>
                </a:solidFill>
              </a:rPr>
              <a:t>. </a:t>
            </a:r>
            <a:r>
              <a:rPr lang="en-US" dirty="0" err="1" smtClean="0">
                <a:solidFill>
                  <a:srgbClr val="2F2B20"/>
                </a:solidFill>
              </a:rPr>
              <a:t>Kontrolli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kufinjve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dhe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emigracioni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paligjshem</a:t>
            </a:r>
            <a:endParaRPr lang="en-US" dirty="0" smtClean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6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577</Words>
  <Application>Microsoft Office PowerPoint</Application>
  <PresentationFormat>On-screen Show (4:3)</PresentationFormat>
  <Paragraphs>82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220</cp:revision>
  <dcterms:created xsi:type="dcterms:W3CDTF">2016-10-18T10:02:39Z</dcterms:created>
  <dcterms:modified xsi:type="dcterms:W3CDTF">2023-03-10T15:13:51Z</dcterms:modified>
</cp:coreProperties>
</file>