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82" r:id="rId4"/>
    <p:sldId id="284" r:id="rId5"/>
    <p:sldId id="285" r:id="rId6"/>
    <p:sldId id="280" r:id="rId7"/>
    <p:sldId id="276" r:id="rId8"/>
  </p:sldIdLst>
  <p:sldSz cx="9144000" cy="6858000" type="screen4x3"/>
  <p:notesSz cx="7315200" cy="9601200"/>
  <p:photoAlbum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4" y="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514BB8D-282C-414F-950F-3F4884C6A2B3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7EC870C-0C6E-4BCE-BD5E-8214FDCF0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1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C870C-0C6E-4BCE-BD5E-8214FDCF0C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1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11.4.2023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11.4.2023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11.4.2023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11.4.2023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11.4.2023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11.4.2023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11.4.2023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11.4.2023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11.4.2023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11.4.2023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11.4.2023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B2A74-6AF2-4B21-9323-D939F4CC0C97}" type="datetimeFigureOut">
              <a:rPr lang="sq-AL" smtClean="0"/>
              <a:pPr/>
              <a:t>11.4.2023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rber.gjeta@uniel.edu.a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8"/>
            <a:ext cx="3214678" cy="9286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>
            <a:off x="300010" y="1214422"/>
            <a:ext cx="8501122" cy="158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6643686"/>
            <a:ext cx="9144000" cy="21431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q-AL"/>
          </a:p>
        </p:txBody>
      </p:sp>
      <p:sp>
        <p:nvSpPr>
          <p:cNvPr id="9" name="Rectangle 8"/>
          <p:cNvSpPr/>
          <p:nvPr/>
        </p:nvSpPr>
        <p:spPr>
          <a:xfrm>
            <a:off x="71406" y="6550223"/>
            <a:ext cx="9144000" cy="307777"/>
          </a:xfrm>
          <a:prstGeom prst="rect">
            <a:avLst/>
          </a:prstGeom>
        </p:spPr>
        <p:txBody>
          <a:bodyPr wrap="square" anchor="b" anchorCtr="1">
            <a:normAutofit/>
          </a:bodyPr>
          <a:lstStyle/>
          <a:p>
            <a:pPr marL="515938" indent="-515938" algn="ctr"/>
            <a:r>
              <a:rPr lang="it-IT" sz="1200" b="1" i="1" dirty="0" smtClean="0">
                <a:solidFill>
                  <a:prstClr val="white"/>
                </a:solidFill>
              </a:rPr>
              <a:t>“Aleksand</a:t>
            </a:r>
            <a:r>
              <a:rPr lang="sq-AL" sz="1200" b="1" i="1" dirty="0">
                <a:solidFill>
                  <a:prstClr val="white"/>
                </a:solidFill>
              </a:rPr>
              <a:t>ë</a:t>
            </a:r>
            <a:r>
              <a:rPr lang="it-IT" sz="1200" b="1" i="1" dirty="0">
                <a:solidFill>
                  <a:prstClr val="white"/>
                </a:solidFill>
              </a:rPr>
              <a:t>r </a:t>
            </a:r>
            <a:r>
              <a:rPr lang="it-IT" sz="1200" b="1" i="1" dirty="0" smtClean="0">
                <a:solidFill>
                  <a:prstClr val="white"/>
                </a:solidFill>
              </a:rPr>
              <a:t>Xhuvani” </a:t>
            </a:r>
            <a:r>
              <a:rPr lang="it-IT" sz="1200" b="1" i="1" dirty="0" smtClean="0">
                <a:solidFill>
                  <a:schemeClr val="bg1"/>
                </a:solidFill>
              </a:rPr>
              <a:t>University, </a:t>
            </a:r>
            <a:r>
              <a:rPr lang="sq-AL" sz="1200" b="1" i="1" dirty="0" smtClean="0">
                <a:solidFill>
                  <a:schemeClr val="bg1"/>
                </a:solidFill>
              </a:rPr>
              <a:t>Elbasan</a:t>
            </a:r>
            <a:r>
              <a:rPr lang="it-IT" sz="1200" b="1" i="1" dirty="0" smtClean="0">
                <a:solidFill>
                  <a:schemeClr val="bg1"/>
                </a:solidFill>
              </a:rPr>
              <a:t>,</a:t>
            </a:r>
            <a:r>
              <a:rPr lang="sq-AL" sz="1200" b="1" i="1" dirty="0" smtClean="0">
                <a:solidFill>
                  <a:schemeClr val="bg1"/>
                </a:solidFill>
              </a:rPr>
              <a:t> </a:t>
            </a:r>
            <a:r>
              <a:rPr lang="sq-AL" sz="1200" b="1" i="1" dirty="0" err="1" smtClean="0">
                <a:solidFill>
                  <a:schemeClr val="bg1"/>
                </a:solidFill>
              </a:rPr>
              <a:t>Street</a:t>
            </a:r>
            <a:r>
              <a:rPr lang="it-IT" sz="1200" b="1" i="1" dirty="0" smtClean="0">
                <a:solidFill>
                  <a:schemeClr val="bg1"/>
                </a:solidFill>
              </a:rPr>
              <a:t> “Ismail Zyma” 3001</a:t>
            </a:r>
            <a:r>
              <a:rPr lang="sq-AL" sz="1200" b="1" i="1" dirty="0" smtClean="0">
                <a:solidFill>
                  <a:schemeClr val="bg1"/>
                </a:solidFill>
              </a:rPr>
              <a:t>,</a:t>
            </a:r>
            <a:r>
              <a:rPr lang="it-IT" sz="1200" b="1" i="1" dirty="0" smtClean="0">
                <a:solidFill>
                  <a:schemeClr val="bg1"/>
                </a:solidFill>
              </a:rPr>
              <a:t> tel :+355 54 252 593, Elbasan Albania</a:t>
            </a:r>
            <a:r>
              <a:rPr lang="sq-AL" sz="1200" b="1" i="1" dirty="0" smtClean="0">
                <a:solidFill>
                  <a:schemeClr val="bg1"/>
                </a:solidFill>
              </a:rPr>
              <a:t>, </a:t>
            </a:r>
            <a:r>
              <a:rPr lang="sq-AL" sz="1200" b="1" i="1" dirty="0" err="1" smtClean="0">
                <a:solidFill>
                  <a:schemeClr val="bg1"/>
                </a:solidFill>
              </a:rPr>
              <a:t>www.uniel.edu.al</a:t>
            </a:r>
            <a:endParaRPr lang="sq-AL" sz="1200" b="1" i="1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71472" y="1357298"/>
            <a:ext cx="7888960" cy="3151822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endParaRPr lang="it-IT" sz="3600" dirty="0" smtClean="0"/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err="1" smtClean="0">
                <a:solidFill>
                  <a:prstClr val="black"/>
                </a:solidFill>
              </a:rPr>
              <a:t>Politikat</a:t>
            </a:r>
            <a:r>
              <a:rPr lang="en-US" sz="2800" dirty="0" smtClean="0">
                <a:solidFill>
                  <a:prstClr val="black"/>
                </a:solidFill>
              </a:rPr>
              <a:t> e </a:t>
            </a:r>
            <a:r>
              <a:rPr lang="en-US" sz="2800" dirty="0" err="1" smtClean="0">
                <a:solidFill>
                  <a:prstClr val="black"/>
                </a:solidFill>
              </a:rPr>
              <a:t>transportit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neBE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endParaRPr lang="en-US" sz="2800" dirty="0">
              <a:solidFill>
                <a:prstClr val="black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endParaRPr lang="de-DE" sz="3200" b="1" i="1" dirty="0">
              <a:solidFill>
                <a:prstClr val="black"/>
              </a:solidFill>
              <a:latin typeface="Arial Rounded MT Bold" pitchFamily="34" charset="0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Politikat e transportet dhe qellimet (V)</a:t>
            </a:r>
          </a:p>
          <a:p>
            <a:pPr marL="45720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ajror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ujor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hekurudhor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urban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rrugor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(V)</a:t>
            </a:r>
          </a:p>
          <a:p>
            <a:pPr marL="45720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Infrastrukturat (V)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827584" y="4581128"/>
            <a:ext cx="6461760" cy="106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dirty="0" smtClean="0"/>
              <a:t>Elbasan, </a:t>
            </a:r>
            <a:r>
              <a:rPr lang="it-IT" dirty="0" smtClean="0">
                <a:solidFill>
                  <a:srgbClr val="FF0000"/>
                </a:solidFill>
              </a:rPr>
              <a:t>11 Prill 2023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pic>
        <p:nvPicPr>
          <p:cNvPr id="8" name="Picture 7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9709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Hyrje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063823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Politikat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Transportit</a:t>
            </a:r>
            <a:r>
              <a:rPr lang="en-US" altLang="it-IT" sz="2000" dirty="0" smtClean="0"/>
              <a:t> ne BE</a:t>
            </a:r>
          </a:p>
          <a:p>
            <a:pPr lvl="1" algn="just"/>
            <a:r>
              <a:rPr lang="en-US" altLang="it-IT" sz="1600" dirty="0" err="1" smtClean="0"/>
              <a:t>Transporti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ajror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Hekurudhor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err="1" smtClean="0"/>
              <a:t>Rrugor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Ujor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err="1" smtClean="0"/>
              <a:t>Ujor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brendshem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600" dirty="0" smtClean="0"/>
              <a:t>Urban </a:t>
            </a:r>
          </a:p>
          <a:p>
            <a:pPr lvl="1" algn="just"/>
            <a:r>
              <a:rPr lang="en-US" altLang="it-IT" sz="1600" dirty="0" err="1" smtClean="0"/>
              <a:t>Marreveshjet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vendet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treta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Infrastruktura</a:t>
            </a:r>
            <a:endParaRPr lang="en-US" altLang="it-IT" sz="1600" dirty="0" smtClean="0"/>
          </a:p>
          <a:p>
            <a:pPr lvl="2" algn="just"/>
            <a:r>
              <a:rPr lang="en-US" altLang="it-IT" sz="1200" dirty="0" smtClean="0"/>
              <a:t>TEN-T, </a:t>
            </a:r>
            <a:r>
              <a:rPr lang="en-US" altLang="it-IT" sz="1200" dirty="0" err="1" smtClean="0"/>
              <a:t>Lidhja</a:t>
            </a:r>
            <a:r>
              <a:rPr lang="en-US" altLang="it-IT" sz="1200" dirty="0" smtClean="0"/>
              <a:t> e BE </a:t>
            </a:r>
          </a:p>
          <a:p>
            <a:pPr lvl="1" algn="just"/>
            <a:r>
              <a:rPr lang="en-US" altLang="it-IT" sz="1600" dirty="0" err="1" smtClean="0"/>
              <a:t>Sistemet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transportit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inteligjente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Detyrimet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sherbimit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publik</a:t>
            </a:r>
            <a:r>
              <a:rPr lang="en-US" altLang="it-IT" sz="1600" dirty="0"/>
              <a:t> </a:t>
            </a:r>
            <a:r>
              <a:rPr lang="en-US" altLang="it-IT" sz="1600" dirty="0" smtClean="0"/>
              <a:t>(PSO)</a:t>
            </a:r>
          </a:p>
          <a:p>
            <a:pPr lvl="1" algn="just"/>
            <a:r>
              <a:rPr lang="en-US" altLang="it-IT" sz="1600" dirty="0" err="1" smtClean="0"/>
              <a:t>Logjistika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transporti</a:t>
            </a:r>
            <a:r>
              <a:rPr lang="en-US" altLang="it-IT" sz="1600" dirty="0" smtClean="0"/>
              <a:t> multimodal</a:t>
            </a:r>
          </a:p>
          <a:p>
            <a:pPr lvl="1" algn="just"/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drejtat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pasagjereve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ceshtjet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sociale</a:t>
            </a:r>
            <a:endParaRPr lang="en-US" altLang="it-IT" sz="2000" dirty="0"/>
          </a:p>
          <a:p>
            <a:pPr algn="just"/>
            <a:r>
              <a:rPr lang="en-US" altLang="it-IT" sz="2000" dirty="0" err="1" smtClean="0"/>
              <a:t>Qellimi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eshte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garantoje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qarkullimin</a:t>
            </a:r>
            <a:r>
              <a:rPr lang="en-US" altLang="it-IT" sz="1400" dirty="0" smtClean="0"/>
              <a:t> e lire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njerezve</a:t>
            </a:r>
            <a:r>
              <a:rPr lang="en-US" altLang="it-IT" sz="1400" dirty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mallrave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menyre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vazhdueshme</a:t>
            </a:r>
            <a:r>
              <a:rPr lang="en-US" altLang="it-IT" sz="1400" dirty="0" smtClean="0"/>
              <a:t>, </a:t>
            </a:r>
            <a:r>
              <a:rPr lang="en-US" altLang="it-IT" sz="1400" dirty="0" err="1" smtClean="0"/>
              <a:t>eficente</a:t>
            </a:r>
            <a:r>
              <a:rPr lang="en-US" altLang="it-IT" sz="1400" dirty="0" smtClean="0"/>
              <a:t>, ne </a:t>
            </a:r>
            <a:r>
              <a:rPr lang="en-US" altLang="it-IT" sz="1400" dirty="0" err="1" smtClean="0"/>
              <a:t>siguri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permes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rrjeteve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integruara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transportit</a:t>
            </a:r>
            <a:r>
              <a:rPr lang="en-US" altLang="it-IT" sz="1400" dirty="0" smtClean="0"/>
              <a:t> duke </a:t>
            </a:r>
            <a:r>
              <a:rPr lang="en-US" altLang="it-IT" sz="1400" dirty="0" err="1" smtClean="0"/>
              <a:t>perdorur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transportin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ajror</a:t>
            </a:r>
            <a:r>
              <a:rPr lang="en-US" altLang="it-IT" sz="1400" dirty="0" smtClean="0"/>
              <a:t>, </a:t>
            </a:r>
            <a:r>
              <a:rPr lang="en-US" altLang="it-IT" sz="1400" dirty="0" err="1" smtClean="0"/>
              <a:t>detar</a:t>
            </a:r>
            <a:r>
              <a:rPr lang="en-US" altLang="it-IT" sz="1400" dirty="0" smtClean="0"/>
              <a:t>, </a:t>
            </a:r>
            <a:r>
              <a:rPr lang="en-US" altLang="it-IT" sz="1400" dirty="0" err="1" smtClean="0"/>
              <a:t>hekurudhor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rrugor</a:t>
            </a:r>
            <a:r>
              <a:rPr lang="en-US" altLang="it-IT" sz="1400" dirty="0" smtClean="0"/>
              <a:t>. </a:t>
            </a:r>
          </a:p>
          <a:p>
            <a:pPr lvl="1" algn="just"/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ofroje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zgjidhje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levizshmerise</a:t>
            </a:r>
            <a:r>
              <a:rPr lang="en-US" altLang="it-IT" sz="1400" dirty="0" smtClean="0"/>
              <a:t> (mobility) </a:t>
            </a:r>
            <a:r>
              <a:rPr lang="en-US" altLang="it-IT" sz="1400" dirty="0" err="1" smtClean="0"/>
              <a:t>qe</a:t>
            </a:r>
            <a:r>
              <a:rPr lang="en-US" altLang="it-IT" sz="1400" dirty="0" smtClean="0"/>
              <a:t> jane </a:t>
            </a:r>
            <a:r>
              <a:rPr lang="en-US" altLang="it-IT" sz="1400" dirty="0" err="1" smtClean="0"/>
              <a:t>eficiente</a:t>
            </a:r>
            <a:r>
              <a:rPr lang="en-US" altLang="it-IT" sz="1400" dirty="0" smtClean="0"/>
              <a:t>,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sigurta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perputhje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ruatjen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mjedisit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siguroje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industry </a:t>
            </a:r>
            <a:r>
              <a:rPr lang="en-US" altLang="it-IT" sz="1600" dirty="0" err="1" smtClean="0"/>
              <a:t>konkuruese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gjeneron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rritje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punesim</a:t>
            </a:r>
            <a:endParaRPr lang="en-US" altLang="it-IT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3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Politikat ne Traktate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Rregullimi</a:t>
            </a:r>
            <a:r>
              <a:rPr lang="en-US" altLang="it-IT" sz="2000" dirty="0" smtClean="0"/>
              <a:t> ne TFBE </a:t>
            </a:r>
          </a:p>
          <a:p>
            <a:pPr lvl="1" algn="just"/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4.2 </a:t>
            </a:r>
            <a:r>
              <a:rPr lang="en-US" altLang="it-IT" sz="1600" dirty="0"/>
              <a:t>g “</a:t>
            </a:r>
            <a:r>
              <a:rPr lang="en-US" altLang="it-IT" sz="1600" dirty="0" err="1"/>
              <a:t>Kompetenca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ndarë</a:t>
            </a:r>
            <a:r>
              <a:rPr lang="en-US" altLang="it-IT" sz="1600" dirty="0"/>
              <a:t> midis </a:t>
            </a:r>
            <a:r>
              <a:rPr lang="en-US" altLang="it-IT" sz="1600" dirty="0" err="1"/>
              <a:t>Bashkimit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dhe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Shteteve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Anëtare</a:t>
            </a:r>
            <a:r>
              <a:rPr lang="en-US" altLang="it-IT" sz="1600" dirty="0"/>
              <a:t> </a:t>
            </a:r>
            <a:r>
              <a:rPr lang="en-US" altLang="it-IT" sz="1600" dirty="0" err="1"/>
              <a:t>zbatohet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fushat</a:t>
            </a:r>
            <a:r>
              <a:rPr lang="en-US" altLang="it-IT" sz="1600" dirty="0"/>
              <a:t> </a:t>
            </a:r>
            <a:r>
              <a:rPr lang="en-US" altLang="it-IT" sz="1600" dirty="0" smtClean="0"/>
              <a:t>e </a:t>
            </a:r>
            <a:r>
              <a:rPr lang="en-US" altLang="it-IT" sz="1600" dirty="0" err="1" smtClean="0"/>
              <a:t>mëposhtme</a:t>
            </a:r>
            <a:r>
              <a:rPr lang="en-US" altLang="it-IT" sz="1600" dirty="0" smtClean="0"/>
              <a:t> </a:t>
            </a:r>
            <a:r>
              <a:rPr lang="en-US" altLang="it-IT" sz="1600" dirty="0" err="1"/>
              <a:t>parësore</a:t>
            </a:r>
            <a:r>
              <a:rPr lang="en-US" altLang="it-IT" sz="1600" dirty="0"/>
              <a:t>: …(g) </a:t>
            </a:r>
            <a:r>
              <a:rPr lang="en-US" altLang="it-IT" sz="1600" dirty="0" err="1"/>
              <a:t>transporti</a:t>
            </a:r>
            <a:r>
              <a:rPr lang="en-US" altLang="it-IT" sz="1600" dirty="0" smtClean="0"/>
              <a:t>; … ”</a:t>
            </a:r>
          </a:p>
          <a:p>
            <a:pPr lvl="1" algn="just"/>
            <a:r>
              <a:rPr lang="en-US" altLang="it-IT" sz="1600" dirty="0" err="1" smtClean="0"/>
              <a:t>Nenet</a:t>
            </a:r>
            <a:r>
              <a:rPr lang="en-US" altLang="it-IT" sz="1600" dirty="0" smtClean="0"/>
              <a:t> 90 – 100 </a:t>
            </a:r>
            <a:r>
              <a:rPr lang="en-US" altLang="it-IT" sz="1600" dirty="0" err="1" smtClean="0"/>
              <a:t>Titulli</a:t>
            </a:r>
            <a:r>
              <a:rPr lang="en-US" altLang="it-IT" sz="1600" dirty="0" smtClean="0"/>
              <a:t> VI TRANSPORTI</a:t>
            </a:r>
          </a:p>
          <a:p>
            <a:pPr lvl="1" algn="just"/>
            <a:r>
              <a:rPr lang="en-US" altLang="it-IT" sz="1600" dirty="0" err="1" smtClean="0"/>
              <a:t>Neni</a:t>
            </a:r>
            <a:r>
              <a:rPr lang="en-US" altLang="it-IT" sz="1600" dirty="0"/>
              <a:t> 90 “</a:t>
            </a:r>
            <a:r>
              <a:rPr lang="en-US" altLang="it-IT" sz="1600" dirty="0" err="1"/>
              <a:t>Objektivat</a:t>
            </a:r>
            <a:r>
              <a:rPr lang="en-US" altLang="it-IT" sz="1600" dirty="0"/>
              <a:t> e </a:t>
            </a:r>
            <a:r>
              <a:rPr lang="en-US" altLang="it-IT" sz="1600" dirty="0" err="1"/>
              <a:t>Traktateve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në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çështjet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që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rregullon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ky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Titull</a:t>
            </a:r>
            <a:r>
              <a:rPr lang="en-US" altLang="it-IT" sz="1600" dirty="0"/>
              <a:t>, </a:t>
            </a:r>
            <a:r>
              <a:rPr lang="en-US" altLang="it-IT" sz="1600" dirty="0" err="1"/>
              <a:t>ndiqen</a:t>
            </a:r>
            <a:r>
              <a:rPr lang="en-US" altLang="it-IT" sz="1600" dirty="0"/>
              <a:t> </a:t>
            </a:r>
            <a:r>
              <a:rPr lang="en-US" altLang="it-IT" sz="1600" dirty="0" err="1"/>
              <a:t>brenda</a:t>
            </a:r>
            <a:r>
              <a:rPr lang="en-US" altLang="it-IT" sz="1600" dirty="0"/>
              <a:t> </a:t>
            </a:r>
            <a:r>
              <a:rPr lang="en-US" altLang="it-IT" sz="1600" dirty="0" err="1"/>
              <a:t>kuadrit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një</a:t>
            </a:r>
            <a:r>
              <a:rPr lang="en-US" altLang="it-IT" sz="1600" dirty="0"/>
              <a:t> </a:t>
            </a:r>
            <a:r>
              <a:rPr lang="en-US" altLang="it-IT" sz="1600" dirty="0" err="1"/>
              <a:t>politike</a:t>
            </a:r>
            <a:r>
              <a:rPr lang="en-US" altLang="it-IT" sz="1600" dirty="0"/>
              <a:t> </a:t>
            </a:r>
            <a:r>
              <a:rPr lang="en-US" altLang="it-IT" sz="1600" dirty="0" err="1" smtClean="0"/>
              <a:t>të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përbashkët</a:t>
            </a:r>
            <a:r>
              <a:rPr lang="en-US" altLang="it-IT" sz="1600" dirty="0" smtClean="0"/>
              <a:t> </a:t>
            </a:r>
            <a:r>
              <a:rPr lang="en-US" altLang="it-IT" sz="1600" dirty="0" err="1"/>
              <a:t>për</a:t>
            </a:r>
            <a:r>
              <a:rPr lang="en-US" altLang="it-IT" sz="1600" dirty="0"/>
              <a:t> </a:t>
            </a:r>
            <a:r>
              <a:rPr lang="en-US" altLang="it-IT" sz="1600" dirty="0" err="1"/>
              <a:t>transportin</a:t>
            </a:r>
            <a:r>
              <a:rPr lang="en-US" altLang="it-IT" sz="1600" dirty="0" smtClean="0"/>
              <a:t>”</a:t>
            </a:r>
          </a:p>
          <a:p>
            <a:pPr algn="just"/>
            <a:endParaRPr lang="en-US" altLang="it-IT" sz="2000" dirty="0"/>
          </a:p>
          <a:p>
            <a:pPr algn="just"/>
            <a:r>
              <a:rPr lang="en-US" altLang="it-IT" sz="2000" dirty="0" err="1" smtClean="0"/>
              <a:t>Transporti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eshte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politikat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perbashketa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strategjike</a:t>
            </a:r>
            <a:r>
              <a:rPr lang="en-US" altLang="it-IT" sz="2000" dirty="0" smtClean="0"/>
              <a:t> duke u </a:t>
            </a:r>
            <a:r>
              <a:rPr lang="en-US" altLang="it-IT" sz="2000" dirty="0" err="1" smtClean="0"/>
              <a:t>nisur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vete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natyra</a:t>
            </a:r>
            <a:r>
              <a:rPr lang="en-US" altLang="it-IT" sz="2000" dirty="0" smtClean="0"/>
              <a:t> e industries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rendesia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qe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ka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arritjen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objetivave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pergjithshem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Traktateve</a:t>
            </a:r>
            <a:endParaRPr lang="en-US" altLang="it-IT" sz="2000" dirty="0" smtClean="0"/>
          </a:p>
          <a:p>
            <a:pPr algn="just"/>
            <a:endParaRPr lang="en-US" altLang="it-IT" sz="2000" dirty="0"/>
          </a:p>
          <a:p>
            <a:pPr algn="just"/>
            <a:r>
              <a:rPr lang="en-US" altLang="it-IT" sz="2000" dirty="0" err="1" smtClean="0"/>
              <a:t>Temat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kryesore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Strategjia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mobilitetit</a:t>
            </a:r>
            <a:r>
              <a:rPr lang="en-US" altLang="it-IT" sz="1600" dirty="0" smtClean="0"/>
              <a:t> – </a:t>
            </a:r>
            <a:r>
              <a:rPr lang="en-US" altLang="it-IT" sz="1600" dirty="0" err="1" smtClean="0"/>
              <a:t>Transporti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qendrueshem</a:t>
            </a:r>
            <a:r>
              <a:rPr lang="en-US" altLang="it-IT" sz="1600" dirty="0" smtClean="0"/>
              <a:t> – </a:t>
            </a:r>
            <a:r>
              <a:rPr lang="en-US" altLang="it-IT" sz="1600" dirty="0" err="1" smtClean="0"/>
              <a:t>Marredheniet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nderkombetare</a:t>
            </a:r>
            <a:r>
              <a:rPr lang="en-US" altLang="it-IT" sz="1600" dirty="0" smtClean="0"/>
              <a:t> – Koha </a:t>
            </a:r>
            <a:r>
              <a:rPr lang="en-US" altLang="it-IT" sz="1600" dirty="0" err="1" smtClean="0"/>
              <a:t>verore</a:t>
            </a:r>
            <a:r>
              <a:rPr lang="en-US" altLang="it-IT" sz="1600" dirty="0" smtClean="0"/>
              <a:t> –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drejtat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pasagjereve</a:t>
            </a:r>
            <a:r>
              <a:rPr lang="en-US" altLang="it-IT" sz="1600" dirty="0" smtClean="0"/>
              <a:t> – </a:t>
            </a:r>
            <a:r>
              <a:rPr lang="en-US" altLang="it-IT" sz="1600" dirty="0" err="1" smtClean="0"/>
              <a:t>Infrastruktura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investimet</a:t>
            </a:r>
            <a:r>
              <a:rPr lang="en-US" altLang="it-IT" sz="1600" dirty="0" smtClean="0"/>
              <a:t> – PSO – </a:t>
            </a:r>
            <a:r>
              <a:rPr lang="en-US" altLang="it-IT" sz="1600" dirty="0" err="1" smtClean="0"/>
              <a:t>Logjistika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transporti</a:t>
            </a:r>
            <a:r>
              <a:rPr lang="en-US" altLang="it-IT" sz="1600" dirty="0" smtClean="0"/>
              <a:t> multimodal – </a:t>
            </a:r>
            <a:r>
              <a:rPr lang="en-US" altLang="it-IT" sz="1600" dirty="0" err="1" smtClean="0"/>
              <a:t>Siguria</a:t>
            </a:r>
            <a:r>
              <a:rPr lang="en-US" altLang="it-IT" sz="1600" dirty="0" smtClean="0"/>
              <a:t> – </a:t>
            </a:r>
            <a:r>
              <a:rPr lang="en-US" altLang="it-IT" sz="1600" dirty="0" err="1" smtClean="0"/>
              <a:t>Sistemet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transportit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inteligjent</a:t>
            </a:r>
            <a:r>
              <a:rPr lang="en-US" altLang="it-IT" sz="1600" dirty="0" smtClean="0"/>
              <a:t> – </a:t>
            </a:r>
            <a:r>
              <a:rPr lang="en-US" altLang="it-IT" sz="1600" dirty="0" err="1" smtClean="0"/>
              <a:t>Transporti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Mallrave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rrezikshem</a:t>
            </a:r>
            <a:r>
              <a:rPr lang="en-US" altLang="it-IT" sz="1600" dirty="0" smtClean="0"/>
              <a:t> – </a:t>
            </a:r>
            <a:r>
              <a:rPr lang="en-US" altLang="it-IT" sz="1600" dirty="0" err="1" smtClean="0"/>
              <a:t>Forumi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Transporti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digjital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logjistiken</a:t>
            </a:r>
            <a:r>
              <a:rPr lang="en-US" altLang="it-IT" sz="1600" dirty="0" smtClean="0"/>
              <a:t> (DTLF) – </a:t>
            </a:r>
            <a:r>
              <a:rPr lang="en-US" altLang="it-IT" sz="1600" dirty="0" err="1" smtClean="0"/>
              <a:t>Transporti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paster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urban – </a:t>
            </a:r>
            <a:r>
              <a:rPr lang="en-US" altLang="it-IT" sz="1600" dirty="0" err="1" smtClean="0"/>
              <a:t>Kerkimi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inovacioni</a:t>
            </a:r>
            <a:r>
              <a:rPr lang="en-US" altLang="it-IT" sz="1600" dirty="0" smtClean="0"/>
              <a:t> – </a:t>
            </a:r>
            <a:r>
              <a:rPr lang="en-US" altLang="it-IT" sz="1600" dirty="0" err="1" smtClean="0"/>
              <a:t>Lista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sigurise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ajrore</a:t>
            </a:r>
            <a:r>
              <a:rPr lang="en-US" altLang="it-IT" sz="1600" dirty="0" smtClean="0"/>
              <a:t> e BE – </a:t>
            </a:r>
            <a:r>
              <a:rPr lang="en-US" altLang="it-IT" sz="1600" dirty="0" err="1" smtClean="0"/>
              <a:t>Ceshtjet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sociale</a:t>
            </a:r>
            <a:r>
              <a:rPr lang="en-US" altLang="it-IT" sz="1600" dirty="0" smtClean="0"/>
              <a:t>, </a:t>
            </a:r>
            <a:r>
              <a:rPr lang="en-US" altLang="it-IT" sz="1600" dirty="0" err="1" smtClean="0"/>
              <a:t>Barazia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terheqja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sektorit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transportit</a:t>
            </a:r>
            <a:r>
              <a:rPr lang="en-US" altLang="it-IT" sz="1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17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4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Politikat e transportit ne BE 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400" dirty="0" err="1" smtClean="0"/>
              <a:t>Aktualisht</a:t>
            </a:r>
            <a:r>
              <a:rPr lang="en-US" altLang="it-IT" sz="2400" dirty="0" smtClean="0"/>
              <a:t> per </a:t>
            </a:r>
            <a:r>
              <a:rPr lang="en-US" altLang="it-IT" sz="2400" dirty="0" err="1" smtClean="0"/>
              <a:t>periudhen</a:t>
            </a:r>
            <a:r>
              <a:rPr lang="en-US" altLang="it-IT" sz="2400" dirty="0" smtClean="0"/>
              <a:t> 2021-2024 </a:t>
            </a:r>
          </a:p>
          <a:p>
            <a:pPr lvl="1" algn="just"/>
            <a:r>
              <a:rPr lang="en-US" altLang="it-IT" sz="1400" dirty="0" smtClean="0"/>
              <a:t>EC Sustainable and Smart Mobility Strategy </a:t>
            </a:r>
          </a:p>
          <a:p>
            <a:pPr lvl="1" algn="just"/>
            <a:r>
              <a:rPr lang="en-US" altLang="it-IT" sz="1400" dirty="0" err="1" smtClean="0"/>
              <a:t>Actionplan</a:t>
            </a:r>
            <a:r>
              <a:rPr lang="en-US" altLang="it-IT" sz="1400" dirty="0" smtClean="0"/>
              <a:t> me 82 </a:t>
            </a:r>
            <a:r>
              <a:rPr lang="en-US" altLang="it-IT" sz="1400" dirty="0" err="1" smtClean="0"/>
              <a:t>iniciativa</a:t>
            </a:r>
            <a:r>
              <a:rPr lang="en-US" altLang="it-IT" sz="1400" dirty="0" smtClean="0"/>
              <a:t> </a:t>
            </a:r>
          </a:p>
          <a:p>
            <a:pPr algn="just"/>
            <a:r>
              <a:rPr lang="en-US" altLang="it-IT" sz="1800" dirty="0" err="1" smtClean="0"/>
              <a:t>Qellimi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eshte</a:t>
            </a:r>
            <a:r>
              <a:rPr lang="en-US" altLang="it-IT" sz="1800" dirty="0" smtClean="0"/>
              <a:t> </a:t>
            </a:r>
          </a:p>
          <a:p>
            <a:pPr lvl="1" algn="just"/>
            <a:r>
              <a:rPr lang="en-US" altLang="it-IT" sz="1400" dirty="0" err="1" smtClean="0"/>
              <a:t>Transformimi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digjital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green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transportit</a:t>
            </a:r>
            <a:r>
              <a:rPr lang="en-US" altLang="it-IT" sz="1400" dirty="0" smtClean="0"/>
              <a:t>  (European Green Deal)</a:t>
            </a:r>
          </a:p>
          <a:p>
            <a:pPr lvl="1" algn="just"/>
            <a:r>
              <a:rPr lang="en-US" altLang="it-IT" sz="1400" dirty="0" err="1" smtClean="0"/>
              <a:t>Strategjia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mobilitetit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qendrueshem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smart (Sustainable and Smart Mobility strategy )</a:t>
            </a:r>
          </a:p>
          <a:p>
            <a:pPr lvl="1" algn="just"/>
            <a:endParaRPr lang="en-US" altLang="it-IT" sz="1400" dirty="0"/>
          </a:p>
          <a:p>
            <a:pPr algn="just"/>
            <a:r>
              <a:rPr lang="en-US" altLang="it-IT" sz="1800" dirty="0" err="1" smtClean="0"/>
              <a:t>Masat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kuader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luftes</a:t>
            </a:r>
            <a:r>
              <a:rPr lang="en-US" altLang="it-IT" sz="1800" dirty="0" smtClean="0"/>
              <a:t> ne Ukraine</a:t>
            </a:r>
          </a:p>
          <a:p>
            <a:pPr lvl="1" algn="just"/>
            <a:r>
              <a:rPr lang="en-US" altLang="it-IT" sz="1400" dirty="0" err="1" smtClean="0"/>
              <a:t>Garantimi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levizjes</a:t>
            </a:r>
            <a:r>
              <a:rPr lang="en-US" altLang="it-IT" sz="1400" dirty="0" smtClean="0"/>
              <a:t> se </a:t>
            </a:r>
            <a:r>
              <a:rPr lang="en-US" altLang="it-IT" sz="1400" dirty="0" err="1" smtClean="0"/>
              <a:t>mallrave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ukrahinas</a:t>
            </a:r>
            <a:endParaRPr lang="en-US" altLang="it-IT" sz="1400" dirty="0" smtClean="0"/>
          </a:p>
          <a:p>
            <a:pPr lvl="1" algn="just"/>
            <a:r>
              <a:rPr lang="en-US" altLang="it-IT" sz="1400" dirty="0" err="1" smtClean="0"/>
              <a:t>Infromacion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personat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udhetojne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nga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Ukraina</a:t>
            </a:r>
            <a:r>
              <a:rPr lang="en-US" altLang="it-IT" sz="1400" dirty="0" smtClean="0"/>
              <a:t> </a:t>
            </a:r>
          </a:p>
          <a:p>
            <a:pPr algn="just"/>
            <a:endParaRPr lang="en-US" altLang="it-IT" sz="1800" dirty="0"/>
          </a:p>
          <a:p>
            <a:pPr algn="just"/>
            <a:r>
              <a:rPr lang="en-US" altLang="it-IT" sz="1800" dirty="0" err="1" smtClean="0"/>
              <a:t>Instrumenti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Lidhjes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Europiane</a:t>
            </a:r>
            <a:r>
              <a:rPr lang="en-US" altLang="it-IT" sz="1800" dirty="0" smtClean="0"/>
              <a:t> (CEF)</a:t>
            </a:r>
          </a:p>
          <a:p>
            <a:pPr lvl="1" algn="just"/>
            <a:r>
              <a:rPr lang="en-US" altLang="it-IT" sz="1400" dirty="0" err="1" smtClean="0"/>
              <a:t>Mekanizem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financimin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infrastrukturave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energjetike</a:t>
            </a:r>
            <a:r>
              <a:rPr lang="en-US" altLang="it-IT" sz="1400" dirty="0" smtClean="0"/>
              <a:t>, </a:t>
            </a:r>
            <a:r>
              <a:rPr lang="en-US" altLang="it-IT" sz="1400" dirty="0" err="1" smtClean="0"/>
              <a:t>transportit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digjitale</a:t>
            </a:r>
            <a:r>
              <a:rPr lang="en-US" altLang="it-IT" sz="1400" dirty="0" smtClean="0"/>
              <a:t>  - fond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perbashket</a:t>
            </a:r>
            <a:endParaRPr lang="en-US" altLang="it-IT" sz="1400" dirty="0" smtClean="0"/>
          </a:p>
          <a:p>
            <a:pPr algn="just"/>
            <a:r>
              <a:rPr lang="en-US" altLang="it-IT" sz="1800" dirty="0" smtClean="0"/>
              <a:t>Trans-</a:t>
            </a:r>
            <a:r>
              <a:rPr lang="en-US" altLang="it-IT" sz="1800" dirty="0" err="1" smtClean="0"/>
              <a:t>Europian</a:t>
            </a:r>
            <a:r>
              <a:rPr lang="en-US" altLang="it-IT" sz="1800" dirty="0" smtClean="0"/>
              <a:t> Network (TEN-T)</a:t>
            </a:r>
          </a:p>
          <a:p>
            <a:pPr lvl="1" algn="just"/>
            <a:r>
              <a:rPr lang="en-US" altLang="it-IT" sz="1400" dirty="0" err="1" smtClean="0"/>
              <a:t>Krijimi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infrastruktures</a:t>
            </a:r>
            <a:r>
              <a:rPr lang="en-US" altLang="it-IT" sz="1400" dirty="0" smtClean="0"/>
              <a:t> modern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efektive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lidhur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shtetet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rajonet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europiane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err="1" smtClean="0"/>
              <a:t>Baza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ligjore</a:t>
            </a:r>
            <a:r>
              <a:rPr lang="en-US" altLang="it-IT" sz="1400" dirty="0" smtClean="0"/>
              <a:t> : </a:t>
            </a:r>
            <a:r>
              <a:rPr lang="en-US" altLang="it-IT" sz="1400" dirty="0" err="1" smtClean="0"/>
              <a:t>Nenet</a:t>
            </a:r>
            <a:r>
              <a:rPr lang="en-US" altLang="it-IT" sz="1400" dirty="0" smtClean="0"/>
              <a:t> 170, 171, 172 me 194 TFBE </a:t>
            </a:r>
          </a:p>
          <a:p>
            <a:pPr lvl="2" algn="just"/>
            <a:r>
              <a:rPr lang="en-US" altLang="it-IT" sz="1000" dirty="0" err="1" smtClean="0"/>
              <a:t>Qellimi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zbusin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diferencat</a:t>
            </a:r>
            <a:r>
              <a:rPr lang="en-US" altLang="it-IT" sz="1000" dirty="0" smtClean="0"/>
              <a:t>,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permiresojne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infrastrukturen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ekzistuese</a:t>
            </a:r>
            <a:r>
              <a:rPr lang="en-US" altLang="it-IT" sz="1000" dirty="0" smtClean="0"/>
              <a:t>,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heqin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bllokimet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eleminojne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barrierat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teknike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rrjedhjen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transportit</a:t>
            </a:r>
            <a:r>
              <a:rPr lang="en-US" altLang="it-IT" sz="1000" dirty="0" smtClean="0"/>
              <a:t> ne BE </a:t>
            </a:r>
          </a:p>
        </p:txBody>
      </p:sp>
    </p:spTree>
    <p:extLst>
      <p:ext uri="{BB962C8B-B14F-4D97-AF65-F5344CB8AC3E}">
        <p14:creationId xmlns:p14="http://schemas.microsoft.com/office/powerpoint/2010/main" val="262320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5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Politikat e transportit ne BE dhe Shqiperia  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063823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400" dirty="0" smtClean="0"/>
              <a:t>TEN </a:t>
            </a:r>
            <a:r>
              <a:rPr lang="en-US" altLang="it-IT" sz="2400" dirty="0" smtClean="0"/>
              <a:t>T – </a:t>
            </a:r>
          </a:p>
          <a:p>
            <a:pPr lvl="1" algn="just"/>
            <a:r>
              <a:rPr lang="en-US" altLang="it-IT" sz="2000" dirty="0" err="1" smtClean="0"/>
              <a:t>Korridori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Blu</a:t>
            </a:r>
            <a:endParaRPr lang="en-US" altLang="it-IT" sz="2000" dirty="0" smtClean="0"/>
          </a:p>
          <a:p>
            <a:pPr lvl="1" algn="just"/>
            <a:r>
              <a:rPr lang="en-US" altLang="it-IT" sz="2000" dirty="0" err="1" smtClean="0"/>
              <a:t>Korridori</a:t>
            </a:r>
            <a:r>
              <a:rPr lang="en-US" altLang="it-IT" sz="2000" dirty="0" smtClean="0"/>
              <a:t> 8 </a:t>
            </a:r>
            <a:endParaRPr lang="en-US" altLang="it-IT" sz="2000" dirty="0"/>
          </a:p>
          <a:p>
            <a:pPr algn="just"/>
            <a:r>
              <a:rPr lang="en-US" altLang="it-IT" sz="2400" dirty="0" err="1" smtClean="0"/>
              <a:t>Marreveshjet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arritura</a:t>
            </a:r>
            <a:r>
              <a:rPr lang="en-US" altLang="it-IT" sz="2400" dirty="0" smtClean="0"/>
              <a:t> </a:t>
            </a:r>
          </a:p>
          <a:p>
            <a:pPr lvl="1" algn="just"/>
            <a:r>
              <a:rPr lang="en-US" altLang="it-IT" sz="2000" dirty="0" smtClean="0"/>
              <a:t>ECAA – European Common Aviation Area </a:t>
            </a:r>
          </a:p>
          <a:p>
            <a:pPr lvl="1" algn="just"/>
            <a:r>
              <a:rPr lang="en-US" altLang="it-IT" sz="2000" dirty="0" err="1" smtClean="0"/>
              <a:t>Zhvillimi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infrastrukturor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Permiresimi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legjislacionit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fushen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transportit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2000" dirty="0" err="1" smtClean="0"/>
              <a:t>Lidhja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nyjet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europiane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transportit</a:t>
            </a:r>
            <a:r>
              <a:rPr lang="en-US" altLang="it-IT" sz="2000" dirty="0" smtClean="0"/>
              <a:t> </a:t>
            </a:r>
            <a:endParaRPr lang="en-US" altLang="it-IT" sz="2000" dirty="0"/>
          </a:p>
          <a:p>
            <a:pPr algn="just"/>
            <a:r>
              <a:rPr lang="en-US" altLang="it-IT" sz="2400" dirty="0" err="1" smtClean="0"/>
              <a:t>Traktati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qe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themelon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Komunitetin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Transportit</a:t>
            </a:r>
            <a:r>
              <a:rPr lang="en-US" altLang="it-IT" sz="2400" dirty="0" smtClean="0"/>
              <a:t> </a:t>
            </a:r>
          </a:p>
          <a:p>
            <a:pPr lvl="1" algn="just"/>
            <a:r>
              <a:rPr lang="en-US" altLang="it-IT" sz="2000" dirty="0" smtClean="0"/>
              <a:t>BE – </a:t>
            </a:r>
            <a:r>
              <a:rPr lang="en-US" altLang="it-IT" sz="2000" dirty="0" err="1" smtClean="0"/>
              <a:t>vendet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Ballkanit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perendimor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2000" dirty="0" err="1" smtClean="0"/>
              <a:t>Neni</a:t>
            </a:r>
            <a:r>
              <a:rPr lang="en-US" altLang="it-IT" sz="2000" dirty="0"/>
              <a:t> 1 “</a:t>
            </a:r>
            <a:r>
              <a:rPr lang="en-US" altLang="it-IT" sz="1100" dirty="0" err="1"/>
              <a:t>Qëllimi</a:t>
            </a:r>
            <a:r>
              <a:rPr lang="en-US" altLang="it-IT" sz="1100" dirty="0"/>
              <a:t> </a:t>
            </a:r>
            <a:r>
              <a:rPr lang="en-US" altLang="it-IT" sz="1100" dirty="0" err="1"/>
              <a:t>i</a:t>
            </a:r>
            <a:r>
              <a:rPr lang="en-US" altLang="it-IT" sz="1100" dirty="0"/>
              <a:t> </a:t>
            </a:r>
            <a:r>
              <a:rPr lang="en-US" altLang="it-IT" sz="1100" dirty="0" err="1"/>
              <a:t>këtij</a:t>
            </a:r>
            <a:r>
              <a:rPr lang="en-US" altLang="it-IT" sz="1100" dirty="0"/>
              <a:t> </a:t>
            </a:r>
            <a:r>
              <a:rPr lang="en-US" altLang="it-IT" sz="1100" dirty="0" err="1"/>
              <a:t>Traktati</a:t>
            </a:r>
            <a:r>
              <a:rPr lang="en-US" altLang="it-IT" sz="1100" dirty="0"/>
              <a:t> </a:t>
            </a:r>
            <a:r>
              <a:rPr lang="en-US" altLang="it-IT" sz="1100" dirty="0" err="1"/>
              <a:t>është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krijimi</a:t>
            </a:r>
            <a:r>
              <a:rPr lang="en-US" altLang="it-IT" sz="1100" dirty="0"/>
              <a:t> </a:t>
            </a:r>
            <a:r>
              <a:rPr lang="en-US" altLang="it-IT" sz="1100" dirty="0" err="1"/>
              <a:t>i</a:t>
            </a:r>
            <a:r>
              <a:rPr lang="en-US" altLang="it-IT" sz="1100" dirty="0"/>
              <a:t> </a:t>
            </a:r>
            <a:r>
              <a:rPr lang="en-US" altLang="it-IT" sz="1100" dirty="0" err="1"/>
              <a:t>një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Komuniteti</a:t>
            </a:r>
            <a:r>
              <a:rPr lang="en-US" altLang="it-IT" sz="1100" dirty="0"/>
              <a:t> </a:t>
            </a:r>
            <a:r>
              <a:rPr lang="en-US" altLang="it-IT" sz="1100" dirty="0" err="1"/>
              <a:t>Transporti</a:t>
            </a:r>
            <a:r>
              <a:rPr lang="en-US" altLang="it-IT" sz="1100" dirty="0"/>
              <a:t> </a:t>
            </a:r>
            <a:r>
              <a:rPr lang="en-US" altLang="it-IT" sz="1100" dirty="0" err="1"/>
              <a:t>në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fushën</a:t>
            </a:r>
            <a:r>
              <a:rPr lang="en-US" altLang="it-IT" sz="1100" dirty="0"/>
              <a:t> e </a:t>
            </a:r>
            <a:r>
              <a:rPr lang="en-US" altLang="it-IT" sz="1100" dirty="0" err="1"/>
              <a:t>transportit</a:t>
            </a:r>
            <a:r>
              <a:rPr lang="en-US" altLang="it-IT" sz="1100" dirty="0"/>
              <a:t> </a:t>
            </a:r>
            <a:r>
              <a:rPr lang="en-US" altLang="it-IT" sz="1100" dirty="0" err="1"/>
              <a:t>rrugor</a:t>
            </a:r>
            <a:r>
              <a:rPr lang="en-US" altLang="it-IT" sz="1100" dirty="0" smtClean="0"/>
              <a:t>, </a:t>
            </a:r>
            <a:r>
              <a:rPr lang="en-US" altLang="it-IT" sz="1100" dirty="0" err="1" smtClean="0"/>
              <a:t>hekurudhor</a:t>
            </a:r>
            <a:r>
              <a:rPr lang="en-US" altLang="it-IT" sz="1100" dirty="0"/>
              <a:t>, </a:t>
            </a:r>
            <a:r>
              <a:rPr lang="en-US" altLang="it-IT" sz="1100" dirty="0" err="1"/>
              <a:t>ujor</a:t>
            </a:r>
            <a:r>
              <a:rPr lang="en-US" altLang="it-IT" sz="1100" dirty="0"/>
              <a:t> </a:t>
            </a:r>
            <a:r>
              <a:rPr lang="en-US" altLang="it-IT" sz="1100" dirty="0" err="1"/>
              <a:t>të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brendshëm</a:t>
            </a:r>
            <a:r>
              <a:rPr lang="en-US" altLang="it-IT" sz="1100" dirty="0"/>
              <a:t> </a:t>
            </a:r>
            <a:r>
              <a:rPr lang="en-US" altLang="it-IT" sz="1100" dirty="0" err="1"/>
              <a:t>dhe</a:t>
            </a:r>
            <a:r>
              <a:rPr lang="en-US" altLang="it-IT" sz="1100" dirty="0"/>
              <a:t> </a:t>
            </a:r>
            <a:r>
              <a:rPr lang="en-US" altLang="it-IT" sz="1100" dirty="0" err="1"/>
              <a:t>detar</a:t>
            </a:r>
            <a:r>
              <a:rPr lang="en-US" altLang="it-IT" sz="1100" dirty="0"/>
              <a:t>, </a:t>
            </a:r>
            <a:r>
              <a:rPr lang="en-US" altLang="it-IT" sz="1100" dirty="0" err="1"/>
              <a:t>si</a:t>
            </a:r>
            <a:r>
              <a:rPr lang="en-US" altLang="it-IT" sz="1100" dirty="0"/>
              <a:t> </a:t>
            </a:r>
            <a:r>
              <a:rPr lang="en-US" altLang="it-IT" sz="1100" dirty="0" err="1"/>
              <a:t>dhe</a:t>
            </a:r>
            <a:r>
              <a:rPr lang="en-US" altLang="it-IT" sz="1100" dirty="0"/>
              <a:t> </a:t>
            </a:r>
            <a:r>
              <a:rPr lang="en-US" altLang="it-IT" sz="1100" dirty="0" err="1"/>
              <a:t>zhvillimi</a:t>
            </a:r>
            <a:r>
              <a:rPr lang="en-US" altLang="it-IT" sz="1100" dirty="0"/>
              <a:t> </a:t>
            </a:r>
            <a:r>
              <a:rPr lang="en-US" altLang="it-IT" sz="1100" dirty="0" err="1"/>
              <a:t>i</a:t>
            </a:r>
            <a:r>
              <a:rPr lang="en-US" altLang="it-IT" sz="1100" dirty="0"/>
              <a:t> </a:t>
            </a:r>
            <a:r>
              <a:rPr lang="en-US" altLang="it-IT" sz="1100" dirty="0" err="1"/>
              <a:t>rrjetit</a:t>
            </a:r>
            <a:r>
              <a:rPr lang="en-US" altLang="it-IT" sz="1100" dirty="0"/>
              <a:t> </a:t>
            </a:r>
            <a:r>
              <a:rPr lang="en-US" altLang="it-IT" sz="1100" dirty="0" err="1"/>
              <a:t>të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transportit</a:t>
            </a:r>
            <a:r>
              <a:rPr lang="en-US" altLang="it-IT" sz="1100" dirty="0"/>
              <a:t> </a:t>
            </a:r>
            <a:r>
              <a:rPr lang="en-US" altLang="it-IT" sz="1100" dirty="0" err="1" smtClean="0"/>
              <a:t>ndërmjet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Bashkimit</a:t>
            </a:r>
            <a:r>
              <a:rPr lang="en-US" altLang="it-IT" sz="1100" dirty="0" smtClean="0"/>
              <a:t> </a:t>
            </a:r>
            <a:r>
              <a:rPr lang="en-US" altLang="it-IT" sz="1100" dirty="0" err="1"/>
              <a:t>Europian</a:t>
            </a:r>
            <a:r>
              <a:rPr lang="en-US" altLang="it-IT" sz="1100" dirty="0"/>
              <a:t> </a:t>
            </a:r>
            <a:r>
              <a:rPr lang="en-US" altLang="it-IT" sz="1100" dirty="0" err="1"/>
              <a:t>dhe</a:t>
            </a:r>
            <a:r>
              <a:rPr lang="en-US" altLang="it-IT" sz="1100" dirty="0"/>
              <a:t> </a:t>
            </a:r>
            <a:r>
              <a:rPr lang="en-US" altLang="it-IT" sz="1100" dirty="0" err="1"/>
              <a:t>Palëve</a:t>
            </a:r>
            <a:r>
              <a:rPr lang="en-US" altLang="it-IT" sz="1100" dirty="0"/>
              <a:t> </a:t>
            </a:r>
            <a:r>
              <a:rPr lang="en-US" altLang="it-IT" sz="1100" dirty="0" err="1"/>
              <a:t>të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Europës</a:t>
            </a:r>
            <a:r>
              <a:rPr lang="en-US" altLang="it-IT" sz="1100" dirty="0"/>
              <a:t> </a:t>
            </a:r>
            <a:r>
              <a:rPr lang="en-US" altLang="it-IT" sz="1100" dirty="0" err="1"/>
              <a:t>Juglindore</a:t>
            </a:r>
            <a:r>
              <a:rPr lang="en-US" altLang="it-IT" sz="1100" dirty="0"/>
              <a:t> </a:t>
            </a:r>
            <a:r>
              <a:rPr lang="en-US" altLang="it-IT" sz="1100" dirty="0" err="1"/>
              <a:t>që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në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vijim</a:t>
            </a:r>
            <a:r>
              <a:rPr lang="en-US" altLang="it-IT" sz="1100" dirty="0"/>
              <a:t> </a:t>
            </a:r>
            <a:r>
              <a:rPr lang="en-US" altLang="it-IT" sz="1100" dirty="0" err="1"/>
              <a:t>në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këtë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dokument</a:t>
            </a:r>
            <a:r>
              <a:rPr lang="en-US" altLang="it-IT" sz="1100" dirty="0"/>
              <a:t> do </a:t>
            </a:r>
            <a:r>
              <a:rPr lang="en-US" altLang="it-IT" sz="1100" dirty="0" err="1" smtClean="0"/>
              <a:t>të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referohet</a:t>
            </a:r>
            <a:r>
              <a:rPr lang="en-US" altLang="it-IT" sz="1100" dirty="0" smtClean="0"/>
              <a:t> </a:t>
            </a:r>
            <a:r>
              <a:rPr lang="en-US" altLang="it-IT" sz="1100" dirty="0" err="1"/>
              <a:t>si</a:t>
            </a:r>
            <a:r>
              <a:rPr lang="en-US" altLang="it-IT" sz="1100" dirty="0"/>
              <a:t> </a:t>
            </a:r>
            <a:r>
              <a:rPr lang="en-US" altLang="it-IT" sz="1100" dirty="0" err="1"/>
              <a:t>Komuniteti</a:t>
            </a:r>
            <a:r>
              <a:rPr lang="en-US" altLang="it-IT" sz="1100" dirty="0"/>
              <a:t> </a:t>
            </a:r>
            <a:r>
              <a:rPr lang="en-US" altLang="it-IT" sz="1100" dirty="0" err="1"/>
              <a:t>i</a:t>
            </a:r>
            <a:r>
              <a:rPr lang="en-US" altLang="it-IT" sz="1100" dirty="0"/>
              <a:t> </a:t>
            </a:r>
            <a:r>
              <a:rPr lang="en-US" altLang="it-IT" sz="1100" dirty="0" err="1"/>
              <a:t>Transportit</a:t>
            </a:r>
            <a:r>
              <a:rPr lang="en-US" altLang="it-IT" sz="1100" dirty="0"/>
              <a:t>. </a:t>
            </a:r>
            <a:r>
              <a:rPr lang="en-US" altLang="it-IT" sz="1100" dirty="0" err="1"/>
              <a:t>Komuniteti</a:t>
            </a:r>
            <a:r>
              <a:rPr lang="en-US" altLang="it-IT" sz="1100" dirty="0"/>
              <a:t> </a:t>
            </a:r>
            <a:r>
              <a:rPr lang="en-US" altLang="it-IT" sz="1100" dirty="0" err="1"/>
              <a:t>i</a:t>
            </a:r>
            <a:r>
              <a:rPr lang="en-US" altLang="it-IT" sz="1100" dirty="0"/>
              <a:t> </a:t>
            </a:r>
            <a:r>
              <a:rPr lang="en-US" altLang="it-IT" sz="1100" dirty="0" err="1"/>
              <a:t>Transportit</a:t>
            </a:r>
            <a:r>
              <a:rPr lang="en-US" altLang="it-IT" sz="1100" dirty="0"/>
              <a:t> do </a:t>
            </a:r>
            <a:r>
              <a:rPr lang="en-US" altLang="it-IT" sz="1100" dirty="0" err="1"/>
              <a:t>të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bazohet</a:t>
            </a:r>
            <a:r>
              <a:rPr lang="en-US" altLang="it-IT" sz="1100" dirty="0"/>
              <a:t> </a:t>
            </a:r>
            <a:r>
              <a:rPr lang="en-US" altLang="it-IT" sz="1100" dirty="0" err="1"/>
              <a:t>mbi</a:t>
            </a:r>
            <a:r>
              <a:rPr lang="en-US" altLang="it-IT" sz="1100" dirty="0"/>
              <a:t> </a:t>
            </a:r>
            <a:r>
              <a:rPr lang="en-US" altLang="it-IT" sz="1100" dirty="0" err="1" smtClean="0"/>
              <a:t>integrimin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progresiv</a:t>
            </a:r>
            <a:r>
              <a:rPr lang="en-US" altLang="it-IT" sz="1100" dirty="0" smtClean="0"/>
              <a:t> </a:t>
            </a:r>
            <a:r>
              <a:rPr lang="en-US" altLang="it-IT" sz="1100" dirty="0" err="1"/>
              <a:t>të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tregjeve</a:t>
            </a:r>
            <a:r>
              <a:rPr lang="en-US" altLang="it-IT" sz="1100" dirty="0"/>
              <a:t> </a:t>
            </a:r>
            <a:r>
              <a:rPr lang="en-US" altLang="it-IT" sz="1100" dirty="0" err="1"/>
              <a:t>të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transportit</a:t>
            </a:r>
            <a:r>
              <a:rPr lang="en-US" altLang="it-IT" sz="1100" dirty="0"/>
              <a:t> </a:t>
            </a:r>
            <a:r>
              <a:rPr lang="en-US" altLang="it-IT" sz="1100" dirty="0" err="1"/>
              <a:t>të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Palëve</a:t>
            </a:r>
            <a:r>
              <a:rPr lang="en-US" altLang="it-IT" sz="1100" dirty="0"/>
              <a:t> </a:t>
            </a:r>
            <a:r>
              <a:rPr lang="en-US" altLang="it-IT" sz="1100" dirty="0" err="1"/>
              <a:t>të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Europës</a:t>
            </a:r>
            <a:r>
              <a:rPr lang="en-US" altLang="it-IT" sz="1100" dirty="0"/>
              <a:t> </a:t>
            </a:r>
            <a:r>
              <a:rPr lang="en-US" altLang="it-IT" sz="1100" dirty="0" err="1"/>
              <a:t>Juglindore</a:t>
            </a:r>
            <a:r>
              <a:rPr lang="en-US" altLang="it-IT" sz="1100" dirty="0"/>
              <a:t> </a:t>
            </a:r>
            <a:r>
              <a:rPr lang="en-US" altLang="it-IT" sz="1100" dirty="0" err="1"/>
              <a:t>në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tregun</a:t>
            </a:r>
            <a:r>
              <a:rPr lang="en-US" altLang="it-IT" sz="1100" dirty="0"/>
              <a:t> e </a:t>
            </a:r>
            <a:r>
              <a:rPr lang="en-US" altLang="it-IT" sz="1100" dirty="0" err="1"/>
              <a:t>transportit</a:t>
            </a:r>
            <a:r>
              <a:rPr lang="en-US" altLang="it-IT" sz="1100" dirty="0"/>
              <a:t> </a:t>
            </a:r>
            <a:r>
              <a:rPr lang="en-US" altLang="it-IT" sz="1100" dirty="0" err="1" smtClean="0"/>
              <a:t>të</a:t>
            </a:r>
            <a:r>
              <a:rPr lang="en-US" altLang="it-IT" sz="1100" dirty="0" smtClean="0"/>
              <a:t>   </a:t>
            </a:r>
            <a:r>
              <a:rPr lang="en-US" altLang="it-IT" sz="1100" dirty="0" err="1" smtClean="0"/>
              <a:t>Bashkimit</a:t>
            </a:r>
            <a:r>
              <a:rPr lang="en-US" altLang="it-IT" sz="1100" dirty="0" smtClean="0"/>
              <a:t> </a:t>
            </a:r>
            <a:r>
              <a:rPr lang="en-US" altLang="it-IT" sz="1100" dirty="0" err="1"/>
              <a:t>Europian</a:t>
            </a:r>
            <a:r>
              <a:rPr lang="en-US" altLang="it-IT" sz="1100" dirty="0"/>
              <a:t> </a:t>
            </a:r>
            <a:r>
              <a:rPr lang="en-US" altLang="it-IT" sz="1100" dirty="0" err="1"/>
              <a:t>mbi</a:t>
            </a:r>
            <a:r>
              <a:rPr lang="en-US" altLang="it-IT" sz="1100" dirty="0"/>
              <a:t> </a:t>
            </a:r>
            <a:r>
              <a:rPr lang="en-US" altLang="it-IT" sz="1100" dirty="0" err="1"/>
              <a:t>bazën</a:t>
            </a:r>
            <a:r>
              <a:rPr lang="en-US" altLang="it-IT" sz="1100" dirty="0"/>
              <a:t> e </a:t>
            </a:r>
            <a:r>
              <a:rPr lang="en-US" altLang="it-IT" sz="1100" dirty="0" err="1"/>
              <a:t>kuadrit</a:t>
            </a:r>
            <a:r>
              <a:rPr lang="en-US" altLang="it-IT" sz="1100" dirty="0"/>
              <a:t> </a:t>
            </a:r>
            <a:r>
              <a:rPr lang="en-US" altLang="it-IT" sz="1100" dirty="0" err="1"/>
              <a:t>ligjor</a:t>
            </a:r>
            <a:r>
              <a:rPr lang="en-US" altLang="it-IT" sz="1100" dirty="0"/>
              <a:t> </a:t>
            </a:r>
            <a:r>
              <a:rPr lang="en-US" altLang="it-IT" sz="1100" dirty="0" err="1"/>
              <a:t>përkatës</a:t>
            </a:r>
            <a:r>
              <a:rPr lang="en-US" altLang="it-IT" sz="1100" dirty="0"/>
              <a:t> </a:t>
            </a:r>
            <a:r>
              <a:rPr lang="en-US" altLang="it-IT" sz="1100" dirty="0" err="1"/>
              <a:t>të</a:t>
            </a:r>
            <a:r>
              <a:rPr lang="en-US" altLang="it-IT" sz="1100" dirty="0"/>
              <a:t> acquis, </a:t>
            </a:r>
            <a:r>
              <a:rPr lang="en-US" altLang="it-IT" sz="1100" dirty="0" err="1"/>
              <a:t>përfshirë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edhe</a:t>
            </a:r>
            <a:r>
              <a:rPr lang="en-US" altLang="it-IT" sz="1100" dirty="0"/>
              <a:t> </a:t>
            </a:r>
            <a:r>
              <a:rPr lang="en-US" altLang="it-IT" sz="1100" dirty="0" err="1"/>
              <a:t>në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sferat</a:t>
            </a:r>
            <a:r>
              <a:rPr lang="en-US" altLang="it-IT" sz="1100" dirty="0"/>
              <a:t> </a:t>
            </a:r>
            <a:r>
              <a:rPr lang="en-US" altLang="it-IT" sz="1100" dirty="0" smtClean="0"/>
              <a:t>e </a:t>
            </a:r>
            <a:r>
              <a:rPr lang="en-US" altLang="it-IT" sz="1100" dirty="0" err="1" smtClean="0"/>
              <a:t>standardeve</a:t>
            </a:r>
            <a:r>
              <a:rPr lang="en-US" altLang="it-IT" sz="1100" dirty="0" smtClean="0"/>
              <a:t> </a:t>
            </a:r>
            <a:r>
              <a:rPr lang="en-US" altLang="it-IT" sz="1100" dirty="0" err="1"/>
              <a:t>teknike</a:t>
            </a:r>
            <a:r>
              <a:rPr lang="en-US" altLang="it-IT" sz="1100" dirty="0"/>
              <a:t>, </a:t>
            </a:r>
            <a:r>
              <a:rPr lang="en-US" altLang="it-IT" sz="1100" dirty="0" err="1"/>
              <a:t>ndër-funksionimin</a:t>
            </a:r>
            <a:r>
              <a:rPr lang="en-US" altLang="it-IT" sz="1100" dirty="0"/>
              <a:t>, </a:t>
            </a:r>
            <a:r>
              <a:rPr lang="en-US" altLang="it-IT" sz="1100" dirty="0" err="1"/>
              <a:t>sigurinë</a:t>
            </a:r>
            <a:r>
              <a:rPr lang="en-US" altLang="it-IT" sz="1100" dirty="0"/>
              <a:t>, </a:t>
            </a:r>
            <a:r>
              <a:rPr lang="en-US" altLang="it-IT" sz="1100" dirty="0" err="1"/>
              <a:t>politikën</a:t>
            </a:r>
            <a:r>
              <a:rPr lang="en-US" altLang="it-IT" sz="1100" dirty="0"/>
              <a:t> </a:t>
            </a:r>
            <a:r>
              <a:rPr lang="en-US" altLang="it-IT" sz="1100" dirty="0" err="1"/>
              <a:t>sociale</a:t>
            </a:r>
            <a:r>
              <a:rPr lang="en-US" altLang="it-IT" sz="1100" dirty="0"/>
              <a:t>, </a:t>
            </a:r>
            <a:r>
              <a:rPr lang="en-US" altLang="it-IT" sz="1100" dirty="0" err="1"/>
              <a:t>menaxhimin</a:t>
            </a:r>
            <a:r>
              <a:rPr lang="en-US" altLang="it-IT" sz="1100" dirty="0"/>
              <a:t> e </a:t>
            </a:r>
            <a:r>
              <a:rPr lang="en-US" altLang="it-IT" sz="1100" dirty="0" err="1"/>
              <a:t>trafikut</a:t>
            </a:r>
            <a:r>
              <a:rPr lang="en-US" altLang="it-IT" sz="1100" dirty="0" smtClean="0"/>
              <a:t>, </a:t>
            </a:r>
            <a:r>
              <a:rPr lang="en-US" altLang="it-IT" sz="1100" dirty="0" err="1" smtClean="0"/>
              <a:t>prokurimin</a:t>
            </a:r>
            <a:r>
              <a:rPr lang="en-US" altLang="it-IT" sz="1100" dirty="0" smtClean="0"/>
              <a:t> </a:t>
            </a:r>
            <a:r>
              <a:rPr lang="en-US" altLang="it-IT" sz="1100" dirty="0" err="1"/>
              <a:t>publik</a:t>
            </a:r>
            <a:r>
              <a:rPr lang="en-US" altLang="it-IT" sz="1100" dirty="0"/>
              <a:t> </a:t>
            </a:r>
            <a:r>
              <a:rPr lang="en-US" altLang="it-IT" sz="1100" dirty="0" err="1"/>
              <a:t>dhe</a:t>
            </a:r>
            <a:r>
              <a:rPr lang="en-US" altLang="it-IT" sz="1100" dirty="0"/>
              <a:t> </a:t>
            </a:r>
            <a:r>
              <a:rPr lang="en-US" altLang="it-IT" sz="1100" dirty="0" err="1"/>
              <a:t>mjedisin</a:t>
            </a:r>
            <a:r>
              <a:rPr lang="en-US" altLang="it-IT" sz="1100" dirty="0"/>
              <a:t>, </a:t>
            </a:r>
            <a:r>
              <a:rPr lang="en-US" altLang="it-IT" sz="1100" dirty="0" err="1"/>
              <a:t>për</a:t>
            </a:r>
            <a:r>
              <a:rPr lang="en-US" altLang="it-IT" sz="1100" dirty="0"/>
              <a:t> </a:t>
            </a:r>
            <a:r>
              <a:rPr lang="en-US" altLang="it-IT" sz="1100" dirty="0" err="1"/>
              <a:t>të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gjitha</a:t>
            </a:r>
            <a:r>
              <a:rPr lang="en-US" altLang="it-IT" sz="1100" dirty="0"/>
              <a:t> format e </a:t>
            </a:r>
            <a:r>
              <a:rPr lang="en-US" altLang="it-IT" sz="1100" dirty="0" err="1"/>
              <a:t>transportit</a:t>
            </a:r>
            <a:r>
              <a:rPr lang="en-US" altLang="it-IT" sz="1100" dirty="0"/>
              <a:t> me </a:t>
            </a:r>
            <a:r>
              <a:rPr lang="en-US" altLang="it-IT" sz="1100" dirty="0" err="1"/>
              <a:t>përjashtim</a:t>
            </a:r>
            <a:r>
              <a:rPr lang="en-US" altLang="it-IT" sz="1100" dirty="0"/>
              <a:t> </a:t>
            </a:r>
            <a:r>
              <a:rPr lang="en-US" altLang="it-IT" sz="1100" dirty="0" err="1"/>
              <a:t>të</a:t>
            </a:r>
            <a:r>
              <a:rPr lang="en-US" altLang="it-IT" sz="1100" dirty="0"/>
              <a:t> </a:t>
            </a:r>
            <a:r>
              <a:rPr lang="en-US" altLang="it-IT" sz="1100" dirty="0" err="1" smtClean="0"/>
              <a:t>transportit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ajror</a:t>
            </a:r>
            <a:r>
              <a:rPr lang="en-US" altLang="it-IT" sz="1100" dirty="0"/>
              <a:t>. </a:t>
            </a:r>
            <a:r>
              <a:rPr lang="en-US" altLang="it-IT" sz="1100" dirty="0" err="1"/>
              <a:t>Për</a:t>
            </a:r>
            <a:r>
              <a:rPr lang="en-US" altLang="it-IT" sz="1100" dirty="0"/>
              <a:t> </a:t>
            </a:r>
            <a:r>
              <a:rPr lang="en-US" altLang="it-IT" sz="1100" dirty="0" err="1"/>
              <a:t>këtë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qëllim</a:t>
            </a:r>
            <a:r>
              <a:rPr lang="en-US" altLang="it-IT" sz="1100" dirty="0"/>
              <a:t>, </a:t>
            </a:r>
            <a:r>
              <a:rPr lang="en-US" altLang="it-IT" sz="1100" dirty="0" err="1"/>
              <a:t>ky</a:t>
            </a:r>
            <a:r>
              <a:rPr lang="en-US" altLang="it-IT" sz="1100" dirty="0"/>
              <a:t> </a:t>
            </a:r>
            <a:r>
              <a:rPr lang="en-US" altLang="it-IT" sz="1100" dirty="0" err="1"/>
              <a:t>Traktat</a:t>
            </a:r>
            <a:r>
              <a:rPr lang="en-US" altLang="it-IT" sz="1100" dirty="0"/>
              <a:t> </a:t>
            </a:r>
            <a:r>
              <a:rPr lang="en-US" altLang="it-IT" sz="1100" dirty="0" err="1"/>
              <a:t>përcakton</a:t>
            </a:r>
            <a:r>
              <a:rPr lang="en-US" altLang="it-IT" sz="1100" dirty="0"/>
              <a:t> </a:t>
            </a:r>
            <a:r>
              <a:rPr lang="en-US" altLang="it-IT" sz="1100" dirty="0" err="1"/>
              <a:t>rregullat</a:t>
            </a:r>
            <a:r>
              <a:rPr lang="en-US" altLang="it-IT" sz="1100" dirty="0"/>
              <a:t> e </a:t>
            </a:r>
            <a:r>
              <a:rPr lang="en-US" altLang="it-IT" sz="1100" dirty="0" err="1"/>
              <a:t>zbatueshme</a:t>
            </a:r>
            <a:r>
              <a:rPr lang="en-US" altLang="it-IT" sz="1100" dirty="0"/>
              <a:t> </a:t>
            </a:r>
            <a:r>
              <a:rPr lang="en-US" altLang="it-IT" sz="1100" dirty="0" err="1"/>
              <a:t>ndërmjet</a:t>
            </a:r>
            <a:r>
              <a:rPr lang="en-US" altLang="it-IT" sz="1100" dirty="0"/>
              <a:t> </a:t>
            </a:r>
            <a:r>
              <a:rPr lang="en-US" altLang="it-IT" sz="1100" dirty="0" err="1" smtClean="0"/>
              <a:t>Palëve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Kontraktuese</a:t>
            </a:r>
            <a:r>
              <a:rPr lang="en-US" altLang="it-IT" sz="1100" dirty="0" smtClean="0"/>
              <a:t> </a:t>
            </a:r>
            <a:r>
              <a:rPr lang="en-US" altLang="it-IT" sz="1100" dirty="0" err="1"/>
              <a:t>nën</a:t>
            </a:r>
            <a:r>
              <a:rPr lang="en-US" altLang="it-IT" sz="1100" dirty="0"/>
              <a:t> </a:t>
            </a:r>
            <a:r>
              <a:rPr lang="en-US" altLang="it-IT" sz="1100" dirty="0" err="1"/>
              <a:t>kushtet</a:t>
            </a:r>
            <a:r>
              <a:rPr lang="en-US" altLang="it-IT" sz="1100" dirty="0"/>
              <a:t> e </a:t>
            </a:r>
            <a:r>
              <a:rPr lang="en-US" altLang="it-IT" sz="1100" dirty="0" err="1"/>
              <a:t>përcaktuara</a:t>
            </a:r>
            <a:r>
              <a:rPr lang="en-US" altLang="it-IT" sz="1100" dirty="0"/>
              <a:t> </a:t>
            </a:r>
            <a:r>
              <a:rPr lang="en-US" altLang="it-IT" sz="1100" dirty="0" err="1"/>
              <a:t>në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vijim</a:t>
            </a:r>
            <a:r>
              <a:rPr lang="en-US" altLang="it-IT" sz="1100" dirty="0"/>
              <a:t>. </a:t>
            </a:r>
            <a:r>
              <a:rPr lang="en-US" altLang="it-IT" sz="1100" dirty="0" err="1"/>
              <a:t>Këto</a:t>
            </a:r>
            <a:r>
              <a:rPr lang="en-US" altLang="it-IT" sz="1100" dirty="0"/>
              <a:t> </a:t>
            </a:r>
            <a:r>
              <a:rPr lang="en-US" altLang="it-IT" sz="1100" dirty="0" err="1"/>
              <a:t>rregulla</a:t>
            </a:r>
            <a:r>
              <a:rPr lang="en-US" altLang="it-IT" sz="1100" dirty="0"/>
              <a:t> </a:t>
            </a:r>
            <a:r>
              <a:rPr lang="en-US" altLang="it-IT" sz="1100" dirty="0" err="1" smtClean="0"/>
              <a:t>përfshijnë</a:t>
            </a:r>
            <a:r>
              <a:rPr lang="en-US" altLang="it-IT" sz="1100" dirty="0" smtClean="0"/>
              <a:t> </a:t>
            </a:r>
            <a:r>
              <a:rPr lang="en-US" altLang="it-IT" sz="1100" smtClean="0"/>
              <a:t>dispozitat</a:t>
            </a:r>
            <a:r>
              <a:rPr lang="en-US" altLang="it-IT" sz="1100" dirty="0" smtClean="0"/>
              <a:t> e </a:t>
            </a:r>
            <a:r>
              <a:rPr lang="en-US" altLang="it-IT" sz="1100" dirty="0" err="1" smtClean="0"/>
              <a:t>parashtruara</a:t>
            </a:r>
            <a:r>
              <a:rPr lang="en-US" altLang="it-IT" sz="1100" dirty="0" smtClean="0"/>
              <a:t> </a:t>
            </a:r>
            <a:r>
              <a:rPr lang="en-US" altLang="it-IT" sz="1100" dirty="0" err="1"/>
              <a:t>nga</a:t>
            </a:r>
            <a:r>
              <a:rPr lang="en-US" altLang="it-IT" sz="1100" dirty="0"/>
              <a:t> </a:t>
            </a:r>
            <a:r>
              <a:rPr lang="en-US" altLang="it-IT" sz="1100" dirty="0" err="1"/>
              <a:t>aktet</a:t>
            </a:r>
            <a:r>
              <a:rPr lang="en-US" altLang="it-IT" sz="1100" dirty="0"/>
              <a:t> e </a:t>
            </a:r>
            <a:r>
              <a:rPr lang="en-US" altLang="it-IT" sz="1100" dirty="0" err="1"/>
              <a:t>specifikuara</a:t>
            </a:r>
            <a:r>
              <a:rPr lang="en-US" altLang="it-IT" sz="1100" dirty="0"/>
              <a:t> </a:t>
            </a:r>
            <a:r>
              <a:rPr lang="en-US" altLang="it-IT" sz="1100" dirty="0" err="1"/>
              <a:t>në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Aneksin</a:t>
            </a:r>
            <a:r>
              <a:rPr lang="en-US" altLang="it-IT" sz="1100" dirty="0"/>
              <a:t> I.</a:t>
            </a:r>
            <a:r>
              <a:rPr lang="en-US" altLang="it-IT" sz="2000" dirty="0"/>
              <a:t>”</a:t>
            </a:r>
            <a:endParaRPr lang="en-US" altLang="it-IT" sz="2000" dirty="0" smtClean="0"/>
          </a:p>
          <a:p>
            <a:pPr algn="just"/>
            <a:endParaRPr lang="en-US" alt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218296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6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0661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Leksioni ne tekst dhe Leksioni i ardhshem</a:t>
            </a:r>
            <a:endParaRPr lang="it-IT" sz="32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340768"/>
            <a:ext cx="8507288" cy="50600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630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Leksioni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aktual</a:t>
            </a:r>
            <a:r>
              <a:rPr lang="en-US" dirty="0" smtClean="0">
                <a:solidFill>
                  <a:srgbClr val="2F2B20"/>
                </a:solidFill>
              </a:rPr>
              <a:t> (V)</a:t>
            </a:r>
          </a:p>
          <a:p>
            <a:pPr marL="868680" lvl="1" indent="-457200">
              <a:buClr>
                <a:srgbClr val="9CBEBD"/>
              </a:buClr>
            </a:pPr>
            <a:r>
              <a:rPr lang="en-US" sz="2400" dirty="0" err="1" smtClean="0">
                <a:solidFill>
                  <a:srgbClr val="2F2B20"/>
                </a:solidFill>
              </a:rPr>
              <a:t>Politikat</a:t>
            </a:r>
            <a:r>
              <a:rPr lang="en-US" sz="2400" dirty="0" smtClean="0">
                <a:solidFill>
                  <a:srgbClr val="2F2B20"/>
                </a:solidFill>
              </a:rPr>
              <a:t> e </a:t>
            </a:r>
            <a:r>
              <a:rPr lang="en-US" sz="2400" dirty="0" err="1" smtClean="0">
                <a:solidFill>
                  <a:srgbClr val="2F2B20"/>
                </a:solidFill>
              </a:rPr>
              <a:t>transportit</a:t>
            </a:r>
            <a:r>
              <a:rPr lang="en-US" sz="2400" dirty="0" smtClean="0">
                <a:solidFill>
                  <a:srgbClr val="2F2B20"/>
                </a:solidFill>
              </a:rPr>
              <a:t> </a:t>
            </a:r>
            <a:r>
              <a:rPr lang="en-US" sz="2400" dirty="0" err="1" smtClean="0">
                <a:solidFill>
                  <a:srgbClr val="2F2B20"/>
                </a:solidFill>
              </a:rPr>
              <a:t>europian</a:t>
            </a:r>
            <a:endParaRPr lang="en-US" sz="2400" dirty="0" smtClean="0">
              <a:solidFill>
                <a:srgbClr val="2F2B20"/>
              </a:solidFill>
            </a:endParaRPr>
          </a:p>
          <a:p>
            <a:pPr marL="126873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FF0000"/>
                </a:solidFill>
              </a:rPr>
              <a:t>Materiali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endParaRPr lang="en-US" sz="1800" dirty="0">
              <a:solidFill>
                <a:srgbClr val="FF0000"/>
              </a:solidFill>
            </a:endParaRPr>
          </a:p>
          <a:p>
            <a:pPr marL="468630" lvl="1" indent="-457200">
              <a:buClr>
                <a:srgbClr val="9CBEBD"/>
              </a:buClr>
              <a:buFont typeface="Arial" pitchFamily="34" charset="0"/>
              <a:buChar char="•"/>
            </a:pPr>
            <a:r>
              <a:rPr lang="en-US" dirty="0" err="1">
                <a:solidFill>
                  <a:srgbClr val="2F2B20"/>
                </a:solidFill>
              </a:rPr>
              <a:t>Leksioni</a:t>
            </a:r>
            <a:r>
              <a:rPr lang="en-US" dirty="0">
                <a:solidFill>
                  <a:srgbClr val="2F2B20"/>
                </a:solidFill>
              </a:rPr>
              <a:t> 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ardhshem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</a:p>
          <a:p>
            <a:pPr marL="86868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Marredheniet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nderkombetare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te</a:t>
            </a:r>
            <a:r>
              <a:rPr lang="en-US" dirty="0" smtClean="0">
                <a:solidFill>
                  <a:srgbClr val="2F2B20"/>
                </a:solidFill>
              </a:rPr>
              <a:t> BE ne </a:t>
            </a:r>
            <a:r>
              <a:rPr lang="en-US" dirty="0" err="1" smtClean="0">
                <a:solidFill>
                  <a:srgbClr val="2F2B20"/>
                </a:solidFill>
              </a:rPr>
              <a:t>lidhje</a:t>
            </a:r>
            <a:r>
              <a:rPr lang="en-US" dirty="0" smtClean="0">
                <a:solidFill>
                  <a:srgbClr val="2F2B20"/>
                </a:solidFill>
              </a:rPr>
              <a:t> me </a:t>
            </a:r>
            <a:r>
              <a:rPr lang="en-US" dirty="0" err="1" smtClean="0">
                <a:solidFill>
                  <a:srgbClr val="2F2B20"/>
                </a:solidFill>
              </a:rPr>
              <a:t>aviacionin</a:t>
            </a:r>
            <a:endParaRPr lang="en-US" dirty="0" smtClean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endParaRPr lang="en-US" dirty="0">
              <a:solidFill>
                <a:srgbClr val="2F2B20"/>
              </a:solidFill>
            </a:endParaRPr>
          </a:p>
          <a:p>
            <a:pPr marL="468630" lvl="1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Detyra</a:t>
            </a:r>
            <a:r>
              <a:rPr lang="en-US" dirty="0" smtClean="0">
                <a:solidFill>
                  <a:srgbClr val="2F2B20"/>
                </a:solidFill>
              </a:rPr>
              <a:t> per </a:t>
            </a:r>
            <a:r>
              <a:rPr lang="en-US" dirty="0" err="1" smtClean="0">
                <a:solidFill>
                  <a:srgbClr val="2F2B20"/>
                </a:solidFill>
              </a:rPr>
              <a:t>javen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tjeter</a:t>
            </a:r>
            <a:endParaRPr lang="en-US" dirty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r>
              <a:rPr lang="en-US" sz="1600" dirty="0" err="1" smtClean="0">
                <a:solidFill>
                  <a:srgbClr val="2F2B20"/>
                </a:solidFill>
              </a:rPr>
              <a:t>Lexoni</a:t>
            </a:r>
            <a:r>
              <a:rPr lang="en-US" sz="1600" dirty="0" smtClean="0">
                <a:solidFill>
                  <a:srgbClr val="2F2B20"/>
                </a:solidFill>
              </a:rPr>
              <a:t>, </a:t>
            </a:r>
            <a:r>
              <a:rPr lang="en-US" sz="1600" dirty="0" err="1" smtClean="0">
                <a:solidFill>
                  <a:srgbClr val="2F2B20"/>
                </a:solidFill>
              </a:rPr>
              <a:t>analizoni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dhe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komentoni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vendimet</a:t>
            </a:r>
            <a:r>
              <a:rPr lang="en-US" sz="1600" dirty="0" smtClean="0">
                <a:solidFill>
                  <a:srgbClr val="2F2B20"/>
                </a:solidFill>
              </a:rPr>
              <a:t> e </a:t>
            </a:r>
            <a:r>
              <a:rPr lang="en-US" sz="1600" dirty="0" err="1" smtClean="0">
                <a:solidFill>
                  <a:srgbClr val="2F2B20"/>
                </a:solidFill>
              </a:rPr>
              <a:t>GjD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cituara</a:t>
            </a:r>
            <a:r>
              <a:rPr lang="en-US" sz="1600" dirty="0" smtClean="0">
                <a:solidFill>
                  <a:srgbClr val="2F2B20"/>
                </a:solidFill>
              </a:rPr>
              <a:t> ne </a:t>
            </a:r>
            <a:r>
              <a:rPr lang="en-US" sz="1600" dirty="0" err="1" smtClean="0">
                <a:solidFill>
                  <a:srgbClr val="2F2B20"/>
                </a:solidFill>
              </a:rPr>
              <a:t>kete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leksion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endParaRPr lang="en-US" sz="1600" dirty="0">
              <a:solidFill>
                <a:srgbClr val="2F2B20"/>
              </a:solidFill>
            </a:endParaRPr>
          </a:p>
          <a:p>
            <a:pPr marL="468630" indent="-457200">
              <a:buClr>
                <a:srgbClr val="9CBEBD"/>
              </a:buClr>
            </a:pPr>
            <a:endParaRPr lang="en-US" dirty="0" smtClean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e12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6286" r="8837"/>
          <a:stretch>
            <a:fillRect/>
          </a:stretch>
        </p:blipFill>
        <p:spPr>
          <a:xfrm>
            <a:off x="1270" y="0"/>
            <a:ext cx="248249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2976" y="357166"/>
            <a:ext cx="7529513" cy="59846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Contacts:</a:t>
            </a:r>
            <a:endParaRPr kumimoji="0" lang="de-DE" sz="4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7158" y="1428736"/>
            <a:ext cx="8358246" cy="3944480"/>
          </a:xfrm>
          <a:prstGeom prst="rect">
            <a:avLst/>
          </a:prstGeom>
        </p:spPr>
        <p:txBody>
          <a:bodyPr/>
          <a:lstStyle/>
          <a:p>
            <a:pPr marL="114300" indent="0" algn="ctr">
              <a:buNone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lang="it-IT" sz="3200" dirty="0" err="1"/>
              <a:t>Thank</a:t>
            </a:r>
            <a:r>
              <a:rPr lang="it-IT" sz="3200" dirty="0"/>
              <a:t> </a:t>
            </a:r>
            <a:r>
              <a:rPr lang="it-IT" sz="3200" dirty="0" err="1"/>
              <a:t>you</a:t>
            </a:r>
            <a:r>
              <a:rPr lang="it-IT" sz="3200" dirty="0"/>
              <a:t> for </a:t>
            </a:r>
            <a:r>
              <a:rPr lang="it-IT" sz="3200" dirty="0" err="1"/>
              <a:t>your</a:t>
            </a:r>
            <a:r>
              <a:rPr lang="it-IT" sz="3200" dirty="0"/>
              <a:t> </a:t>
            </a:r>
            <a:r>
              <a:rPr lang="it-IT" sz="3200" dirty="0" err="1"/>
              <a:t>attention</a:t>
            </a:r>
            <a:r>
              <a:rPr lang="it-IT" sz="3200" dirty="0" smtClean="0"/>
              <a:t>!</a:t>
            </a:r>
            <a:endParaRPr lang="it-IT" sz="3200" dirty="0"/>
          </a:p>
          <a:p>
            <a:pPr marL="114300" indent="0" algn="ctr">
              <a:buNone/>
            </a:pPr>
            <a:r>
              <a:rPr lang="it-IT" sz="3200" dirty="0" err="1"/>
              <a:t>Any</a:t>
            </a:r>
            <a:r>
              <a:rPr lang="it-IT" sz="3200" dirty="0"/>
              <a:t> </a:t>
            </a:r>
            <a:r>
              <a:rPr lang="it-IT" sz="3200" dirty="0" err="1"/>
              <a:t>question</a:t>
            </a:r>
            <a:r>
              <a:rPr lang="it-IT" sz="3200" dirty="0"/>
              <a:t> ?</a:t>
            </a:r>
          </a:p>
          <a:p>
            <a:pPr marL="114300" indent="0" algn="ctr">
              <a:buNone/>
            </a:pPr>
            <a:endParaRPr lang="it-IT" sz="3200" dirty="0" smtClean="0"/>
          </a:p>
          <a:p>
            <a:pPr marL="114300" indent="0" algn="ctr">
              <a:buNone/>
            </a:pPr>
            <a:r>
              <a:rPr lang="en-GB" altLang="it-IT" sz="3200" dirty="0" smtClean="0"/>
              <a:t>Assoc. </a:t>
            </a:r>
            <a:r>
              <a:rPr lang="en-GB" altLang="it-IT" sz="3200" dirty="0" err="1" smtClean="0"/>
              <a:t>Prof.</a:t>
            </a:r>
            <a:r>
              <a:rPr lang="en-GB" altLang="it-IT" sz="3200" dirty="0" smtClean="0"/>
              <a:t> </a:t>
            </a:r>
            <a:r>
              <a:rPr lang="en-GB" altLang="it-IT" sz="3200" dirty="0" err="1" smtClean="0"/>
              <a:t>Dr.</a:t>
            </a:r>
            <a:r>
              <a:rPr lang="en-GB" altLang="it-IT" sz="3200" dirty="0" smtClean="0"/>
              <a:t> Av. Arber </a:t>
            </a:r>
            <a:r>
              <a:rPr lang="en-GB" altLang="it-IT" sz="3200" dirty="0" err="1" smtClean="0"/>
              <a:t>Gjeta</a:t>
            </a:r>
            <a:endParaRPr lang="en-GB" altLang="it-IT" sz="3200" dirty="0"/>
          </a:p>
          <a:p>
            <a:pPr marL="114300" indent="0" algn="ctr">
              <a:buNone/>
            </a:pPr>
            <a:r>
              <a:rPr lang="en-GB" altLang="it-IT" sz="2000" dirty="0" smtClean="0"/>
              <a:t>Chair JM in EU Law </a:t>
            </a:r>
          </a:p>
          <a:p>
            <a:pPr marL="114300" indent="0" algn="ctr">
              <a:buNone/>
            </a:pPr>
            <a:r>
              <a:rPr lang="en-GB" altLang="it-IT" sz="2000" dirty="0" smtClean="0"/>
              <a:t>Department </a:t>
            </a:r>
            <a:r>
              <a:rPr lang="en-GB" altLang="it-IT" sz="2000" dirty="0"/>
              <a:t>of Law</a:t>
            </a:r>
          </a:p>
          <a:p>
            <a:pPr marL="114300" indent="0" algn="ctr">
              <a:buNone/>
            </a:pPr>
            <a:r>
              <a:rPr lang="en-GB" altLang="it-IT" sz="2000" dirty="0"/>
              <a:t>Faculty of Economy</a:t>
            </a:r>
          </a:p>
          <a:p>
            <a:pPr marL="114300" indent="0" algn="ctr">
              <a:buNone/>
            </a:pPr>
            <a:r>
              <a:rPr lang="en-GB" altLang="it-IT" sz="2000" dirty="0"/>
              <a:t>University of Elbasan</a:t>
            </a:r>
          </a:p>
          <a:p>
            <a:pPr marL="114300" indent="0" algn="ctr">
              <a:buNone/>
            </a:pPr>
            <a:r>
              <a:rPr lang="en-GB" altLang="it-IT" sz="2000" dirty="0">
                <a:hlinkClick r:id="rId3"/>
              </a:rPr>
              <a:t>arber.gjeta@uniel.edu.al</a:t>
            </a:r>
            <a:endParaRPr lang="en-GB" altLang="it-IT" sz="2000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3050B77-893E-4421-9522-4BE84664A250}" type="slidenum">
              <a:rPr lang="de-DE" b="1" smtClean="0"/>
              <a:pPr/>
              <a:t>7</a:t>
            </a:fld>
            <a:endParaRPr lang="de-DE" b="1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8596" y="1357298"/>
            <a:ext cx="82868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652" y="5401388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3020</TotalTime>
  <Words>794</Words>
  <Application>Microsoft Office PowerPoint</Application>
  <PresentationFormat>On-screen Show (4:3)</PresentationFormat>
  <Paragraphs>93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Rounded MT Bold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SHYTI</dc:creator>
  <cp:lastModifiedBy>Arber Gjeta</cp:lastModifiedBy>
  <cp:revision>238</cp:revision>
  <dcterms:created xsi:type="dcterms:W3CDTF">2016-10-18T10:02:39Z</dcterms:created>
  <dcterms:modified xsi:type="dcterms:W3CDTF">2023-04-11T13:31:35Z</dcterms:modified>
</cp:coreProperties>
</file>