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9" r:id="rId3"/>
    <p:sldId id="284" r:id="rId4"/>
    <p:sldId id="285" r:id="rId5"/>
    <p:sldId id="287" r:id="rId6"/>
    <p:sldId id="286" r:id="rId7"/>
    <p:sldId id="288" r:id="rId8"/>
    <p:sldId id="289" r:id="rId9"/>
    <p:sldId id="280" r:id="rId10"/>
    <p:sldId id="276" r:id="rId11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4/16/2023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16.4.2023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16.4.2023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16.4.2023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16.4.2023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16.4.2023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prstClr val="black"/>
                </a:solidFill>
              </a:rPr>
              <a:t>Rregullore</a:t>
            </a:r>
            <a:r>
              <a:rPr lang="en-US" sz="2800" dirty="0" smtClean="0">
                <a:solidFill>
                  <a:prstClr val="black"/>
                </a:solidFill>
              </a:rPr>
              <a:t> 1008/2008/KE</a:t>
            </a:r>
            <a:endParaRPr lang="en-US" sz="2800" dirty="0">
              <a:solidFill>
                <a:prstClr val="black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Aksesi ne trafik (III)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Cmimi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(III)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Licencimi (III)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04 Prill 2023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10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Rregullimi aktual i ofrimit te sherbimeve ajrore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604428" y="148404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Rregullimi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Rregullorja</a:t>
            </a:r>
            <a:r>
              <a:rPr lang="en-US" altLang="it-IT" sz="2000" dirty="0" smtClean="0"/>
              <a:t> 1008/2008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shfuqizon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Rregulloret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paketes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trete</a:t>
            </a:r>
            <a:endParaRPr lang="en-US" altLang="it-IT" sz="2000" dirty="0" smtClean="0"/>
          </a:p>
          <a:p>
            <a:pPr lvl="1" algn="just"/>
            <a:r>
              <a:rPr lang="en-US" altLang="it-IT" sz="1200" dirty="0" smtClean="0"/>
              <a:t>3 </a:t>
            </a:r>
            <a:r>
              <a:rPr lang="en-US" altLang="it-IT" sz="1200" dirty="0" err="1" smtClean="0"/>
              <a:t>rregulloret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perfshihen</a:t>
            </a:r>
            <a:r>
              <a:rPr lang="en-US" altLang="it-IT" sz="1200" dirty="0" smtClean="0"/>
              <a:t> ne 1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vetme</a:t>
            </a:r>
            <a:endParaRPr lang="en-US" altLang="it-IT" sz="1200" dirty="0" smtClean="0"/>
          </a:p>
          <a:p>
            <a:pPr lvl="1" algn="just"/>
            <a:r>
              <a:rPr lang="en-US" altLang="it-IT" sz="1200" dirty="0" err="1" smtClean="0"/>
              <a:t>Rregullore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konsolidimi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Paketes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Trete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1992</a:t>
            </a:r>
          </a:p>
          <a:p>
            <a:pPr lvl="2" algn="just"/>
            <a:r>
              <a:rPr lang="en-US" altLang="it-IT" sz="800" dirty="0" err="1" smtClean="0"/>
              <a:t>Disa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modifikime</a:t>
            </a:r>
            <a:endParaRPr lang="en-US" altLang="it-IT" sz="800" dirty="0" smtClean="0"/>
          </a:p>
          <a:p>
            <a:pPr lvl="2" algn="just"/>
            <a:r>
              <a:rPr lang="en-US" altLang="it-IT" sz="800" dirty="0" err="1" smtClean="0"/>
              <a:t>Disa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rregulla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reja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mbi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transparencen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cmimeve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fluturimit</a:t>
            </a:r>
            <a:endParaRPr lang="en-US" altLang="it-IT" sz="800" dirty="0"/>
          </a:p>
          <a:p>
            <a:pPr algn="just"/>
            <a:r>
              <a:rPr lang="en-US" altLang="it-IT" sz="1600" dirty="0" err="1" smtClean="0"/>
              <a:t>Objektivi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rregulloje</a:t>
            </a:r>
            <a:r>
              <a:rPr lang="en-US" altLang="it-IT" sz="1600" dirty="0" smtClean="0"/>
              <a:t> 3 </a:t>
            </a:r>
            <a:r>
              <a:rPr lang="en-US" altLang="it-IT" sz="1600" dirty="0" err="1" smtClean="0"/>
              <a:t>fusha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kryesore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200" dirty="0" err="1" smtClean="0"/>
              <a:t>Licencimi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kompanive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ajrore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komunitare</a:t>
            </a:r>
            <a:endParaRPr lang="en-US" altLang="it-IT" sz="1200" dirty="0" smtClean="0"/>
          </a:p>
          <a:p>
            <a:pPr lvl="1" algn="just"/>
            <a:r>
              <a:rPr lang="en-US" altLang="it-IT" sz="1200" dirty="0" smtClean="0"/>
              <a:t>E </a:t>
            </a:r>
            <a:r>
              <a:rPr lang="en-US" altLang="it-IT" sz="1200" dirty="0" err="1" smtClean="0"/>
              <a:t>drejta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kompanive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ajrore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komunitare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ofrojne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ajrore</a:t>
            </a:r>
            <a:r>
              <a:rPr lang="en-US" altLang="it-IT" sz="1200" dirty="0" smtClean="0"/>
              <a:t> intra-</a:t>
            </a:r>
            <a:r>
              <a:rPr lang="en-US" altLang="it-IT" sz="1200" dirty="0" err="1" smtClean="0"/>
              <a:t>komunitare</a:t>
            </a:r>
            <a:endParaRPr lang="en-US" altLang="it-IT" sz="1200" dirty="0" smtClean="0"/>
          </a:p>
          <a:p>
            <a:pPr lvl="1" algn="just"/>
            <a:r>
              <a:rPr lang="en-US" altLang="it-IT" sz="1200" dirty="0" err="1" smtClean="0"/>
              <a:t>Cmimet</a:t>
            </a:r>
            <a:endParaRPr lang="en-US" altLang="it-IT" sz="1200" dirty="0" smtClean="0"/>
          </a:p>
          <a:p>
            <a:pPr algn="just"/>
            <a:r>
              <a:rPr lang="en-US" altLang="it-IT" sz="1600" dirty="0" err="1" smtClean="0"/>
              <a:t>Rregullorja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amenduar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fundmi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BE 1139/18</a:t>
            </a:r>
          </a:p>
          <a:p>
            <a:pPr algn="just"/>
            <a:endParaRPr lang="en-US" altLang="it-IT" sz="1600" dirty="0"/>
          </a:p>
          <a:p>
            <a:pPr algn="just"/>
            <a:r>
              <a:rPr lang="en-US" altLang="it-IT" sz="1800" dirty="0" err="1" smtClean="0"/>
              <a:t>Qellimet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400" dirty="0" err="1" smtClean="0"/>
              <a:t>Monitorimi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detajuar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kompanive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ajrore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lidhje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kushtet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marrjes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licences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komunitare</a:t>
            </a:r>
            <a:endParaRPr lang="en-US" altLang="it-IT" sz="1400" dirty="0" smtClean="0"/>
          </a:p>
          <a:p>
            <a:pPr lvl="2" algn="just"/>
            <a:r>
              <a:rPr lang="en-US" altLang="it-IT" sz="1000" dirty="0" err="1" smtClean="0"/>
              <a:t>Kushtet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sigurise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Qendrueshmeria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finannciare</a:t>
            </a:r>
            <a:r>
              <a:rPr lang="en-US" altLang="it-IT" sz="1000" dirty="0" smtClean="0"/>
              <a:t> </a:t>
            </a:r>
          </a:p>
          <a:p>
            <a:pPr lvl="1" algn="just"/>
            <a:r>
              <a:rPr lang="en-US" altLang="it-IT" sz="1400" dirty="0" err="1" smtClean="0"/>
              <a:t>Percaktimi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qarte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si</a:t>
            </a:r>
            <a:r>
              <a:rPr lang="en-US" altLang="it-IT" sz="1400" dirty="0" smtClean="0"/>
              <a:t> do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ofrohen</a:t>
            </a:r>
            <a:r>
              <a:rPr lang="en-US" altLang="it-IT" sz="1400" dirty="0" smtClean="0"/>
              <a:t> PSO (</a:t>
            </a:r>
            <a:r>
              <a:rPr lang="en-US" altLang="it-IT" sz="1400" dirty="0" err="1" smtClean="0"/>
              <a:t>detyrimet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sherbimit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publik</a:t>
            </a:r>
            <a:r>
              <a:rPr lang="en-US" altLang="it-IT" sz="1400" dirty="0" smtClean="0"/>
              <a:t>)</a:t>
            </a:r>
          </a:p>
          <a:p>
            <a:pPr lvl="1" algn="just"/>
            <a:r>
              <a:rPr lang="en-US" altLang="it-IT" sz="1400" dirty="0" err="1" smtClean="0"/>
              <a:t>Akses</a:t>
            </a:r>
            <a:r>
              <a:rPr lang="en-US" altLang="it-IT" sz="1400" dirty="0" smtClean="0"/>
              <a:t> jo </a:t>
            </a:r>
            <a:r>
              <a:rPr lang="en-US" altLang="it-IT" sz="1400" dirty="0" err="1" smtClean="0"/>
              <a:t>diskriminues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drejtperdrejte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Cmimet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pavaresisht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rezidences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kombesise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nese</a:t>
            </a:r>
            <a:r>
              <a:rPr lang="en-US" altLang="it-IT" sz="1400" dirty="0" smtClean="0"/>
              <a:t> jane ne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vend Brenda </a:t>
            </a:r>
            <a:r>
              <a:rPr lang="en-US" altLang="it-IT" sz="1400" dirty="0" err="1" smtClean="0"/>
              <a:t>komunitetit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Ndihmese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agjentet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udhetimit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rrjedhoje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cmimet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biletave</a:t>
            </a:r>
            <a:r>
              <a:rPr lang="en-US" altLang="it-IT" sz="1000" dirty="0" smtClean="0"/>
              <a:t> </a:t>
            </a:r>
          </a:p>
          <a:p>
            <a:pPr lvl="1" algn="just"/>
            <a:r>
              <a:rPr lang="en-US" altLang="it-IT" sz="1400" dirty="0" err="1" smtClean="0"/>
              <a:t>Publikimi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sakte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cmimit</a:t>
            </a:r>
            <a:r>
              <a:rPr lang="en-US" altLang="it-IT" sz="1400" dirty="0" smtClean="0"/>
              <a:t> final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duhet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paguaje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pasagjer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Perfshire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tarifat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taksat</a:t>
            </a:r>
            <a:r>
              <a:rPr lang="en-US" altLang="it-IT" sz="1000" dirty="0" smtClean="0"/>
              <a:t> 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kostot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sherbimit</a:t>
            </a:r>
            <a:endParaRPr lang="en-US" altLang="it-IT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Rregullimi aktual i ofrimit te sherbimeve ajrore - Licencimi 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604428" y="148404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Licencimi</a:t>
            </a:r>
            <a:r>
              <a:rPr lang="en-US" altLang="it-IT" sz="2000" dirty="0" smtClean="0"/>
              <a:t> </a:t>
            </a:r>
          </a:p>
          <a:p>
            <a:pPr algn="just"/>
            <a:r>
              <a:rPr lang="en-US" altLang="it-IT" sz="2000" dirty="0" err="1" smtClean="0"/>
              <a:t>Kriter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esencial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ofruar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ajrore</a:t>
            </a:r>
            <a:r>
              <a:rPr lang="en-US" altLang="it-IT" sz="2000" dirty="0" smtClean="0"/>
              <a:t> Brenda BE</a:t>
            </a:r>
          </a:p>
          <a:p>
            <a:pPr algn="just"/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kesh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licence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operimi</a:t>
            </a:r>
            <a:r>
              <a:rPr lang="en-US" altLang="it-IT" sz="2000" dirty="0" smtClean="0"/>
              <a:t> –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vlefshme</a:t>
            </a:r>
            <a:endParaRPr lang="en-US" altLang="it-IT" sz="2000" dirty="0" smtClean="0"/>
          </a:p>
          <a:p>
            <a:pPr algn="just"/>
            <a:r>
              <a:rPr lang="en-US" altLang="it-IT" sz="2000" dirty="0" err="1" smtClean="0"/>
              <a:t>Kushtet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4)</a:t>
            </a:r>
          </a:p>
          <a:p>
            <a:pPr lvl="1" algn="just"/>
            <a:r>
              <a:rPr lang="en-US" altLang="it-IT" sz="1600" dirty="0" smtClean="0"/>
              <a:t>«(</a:t>
            </a:r>
            <a:r>
              <a:rPr lang="en-US" altLang="it-IT" sz="1600" dirty="0"/>
              <a:t>a) its principal place of business is located in that </a:t>
            </a:r>
            <a:r>
              <a:rPr lang="en-US" altLang="it-IT" sz="1600" dirty="0" smtClean="0"/>
              <a:t>Member State</a:t>
            </a:r>
            <a:r>
              <a:rPr lang="en-US" altLang="it-IT" sz="1600" dirty="0"/>
              <a:t>;</a:t>
            </a:r>
          </a:p>
          <a:p>
            <a:pPr lvl="1" algn="just"/>
            <a:r>
              <a:rPr lang="en-US" altLang="it-IT" sz="1600" dirty="0"/>
              <a:t>(b) it holds a valid AOC [air operator certificate, i.e. </a:t>
            </a:r>
            <a:r>
              <a:rPr lang="en-US" altLang="it-IT" sz="1600" dirty="0" smtClean="0"/>
              <a:t>a certificate </a:t>
            </a:r>
            <a:r>
              <a:rPr lang="en-US" altLang="it-IT" sz="1600" dirty="0"/>
              <a:t>delivered to an undertaking confirming that </a:t>
            </a:r>
            <a:r>
              <a:rPr lang="en-US" altLang="it-IT" sz="1600" dirty="0" smtClean="0"/>
              <a:t>the operator </a:t>
            </a:r>
            <a:r>
              <a:rPr lang="en-US" altLang="it-IT" sz="1600" dirty="0"/>
              <a:t>has the professional ability and organization </a:t>
            </a:r>
            <a:r>
              <a:rPr lang="en-US" altLang="it-IT" sz="1600" dirty="0" smtClean="0"/>
              <a:t>to ensure </a:t>
            </a:r>
            <a:r>
              <a:rPr lang="en-US" altLang="it-IT" sz="1600" dirty="0"/>
              <a:t>the safety of operations specified in the certificate</a:t>
            </a:r>
            <a:r>
              <a:rPr lang="en-US" altLang="it-IT" sz="1600" dirty="0" smtClean="0"/>
              <a:t>, as </a:t>
            </a:r>
            <a:r>
              <a:rPr lang="en-US" altLang="it-IT" sz="1600" dirty="0"/>
              <a:t>provided in the relevant provisions of Community </a:t>
            </a:r>
            <a:r>
              <a:rPr lang="en-US" altLang="it-IT" sz="1600" dirty="0" smtClean="0"/>
              <a:t>or national </a:t>
            </a:r>
            <a:r>
              <a:rPr lang="en-US" altLang="it-IT" sz="1600" dirty="0"/>
              <a:t>law, as applicable] issued by a national authority </a:t>
            </a:r>
            <a:r>
              <a:rPr lang="en-US" altLang="it-IT" sz="1600" dirty="0" smtClean="0"/>
              <a:t>of the </a:t>
            </a:r>
            <a:r>
              <a:rPr lang="en-US" altLang="it-IT" sz="1600" dirty="0"/>
              <a:t>same Member State whose competent licensing </a:t>
            </a:r>
            <a:r>
              <a:rPr lang="en-US" altLang="it-IT" sz="1600" dirty="0" smtClean="0"/>
              <a:t>authority is </a:t>
            </a:r>
            <a:r>
              <a:rPr lang="en-US" altLang="it-IT" sz="1600" dirty="0"/>
              <a:t>responsible for granting, refusing, revoking or </a:t>
            </a:r>
            <a:r>
              <a:rPr lang="en-US" altLang="it-IT" sz="1600" dirty="0" smtClean="0"/>
              <a:t>suspending the </a:t>
            </a:r>
            <a:r>
              <a:rPr lang="en-US" altLang="it-IT" sz="1600" dirty="0"/>
              <a:t>operating </a:t>
            </a:r>
            <a:r>
              <a:rPr lang="en-US" altLang="it-IT" sz="1600" dirty="0" err="1"/>
              <a:t>licence</a:t>
            </a:r>
            <a:r>
              <a:rPr lang="en-US" altLang="it-IT" sz="1600" dirty="0"/>
              <a:t> of the Community air carrier;</a:t>
            </a:r>
          </a:p>
          <a:p>
            <a:pPr lvl="1" algn="just"/>
            <a:r>
              <a:rPr lang="en-US" altLang="it-IT" sz="1600" dirty="0"/>
              <a:t>(c) it has one or more aircraft at its disposal through </a:t>
            </a:r>
            <a:r>
              <a:rPr lang="en-US" altLang="it-IT" sz="1600" dirty="0" smtClean="0"/>
              <a:t>ownership or </a:t>
            </a:r>
            <a:r>
              <a:rPr lang="en-US" altLang="it-IT" sz="1600" dirty="0"/>
              <a:t>a dry lease agreement;</a:t>
            </a:r>
          </a:p>
          <a:p>
            <a:pPr lvl="1" algn="just"/>
            <a:r>
              <a:rPr lang="en-US" altLang="it-IT" sz="1600" dirty="0"/>
              <a:t>(d) its main occupation is to operate air services in isolation </a:t>
            </a:r>
            <a:r>
              <a:rPr lang="en-US" altLang="it-IT" sz="1600" dirty="0" smtClean="0"/>
              <a:t>or combined </a:t>
            </a:r>
            <a:r>
              <a:rPr lang="en-US" altLang="it-IT" sz="1600" dirty="0"/>
              <a:t>with any other commercial operation of aircraft </a:t>
            </a:r>
            <a:r>
              <a:rPr lang="en-US" altLang="it-IT" sz="1600" dirty="0" smtClean="0"/>
              <a:t>or the </a:t>
            </a:r>
            <a:r>
              <a:rPr lang="en-US" altLang="it-IT" sz="1600" dirty="0"/>
              <a:t>repair and maintenance of aircraft;</a:t>
            </a:r>
          </a:p>
          <a:p>
            <a:pPr lvl="1" algn="just"/>
            <a:r>
              <a:rPr lang="en-US" altLang="it-IT" sz="1600" dirty="0"/>
              <a:t>(e) its company structure allows the competent </a:t>
            </a:r>
            <a:r>
              <a:rPr lang="en-US" altLang="it-IT" sz="1600" dirty="0" smtClean="0"/>
              <a:t>licensing authority </a:t>
            </a:r>
            <a:r>
              <a:rPr lang="en-US" altLang="it-IT" sz="1600" dirty="0"/>
              <a:t>to implement the provisions of this Chapter;</a:t>
            </a:r>
          </a:p>
          <a:p>
            <a:pPr lvl="1" algn="just"/>
            <a:r>
              <a:rPr lang="en-US" altLang="it-IT" sz="1600" dirty="0"/>
              <a:t>(f) Member States and/or nationals of Member States </a:t>
            </a:r>
            <a:r>
              <a:rPr lang="en-US" altLang="it-IT" sz="1600" dirty="0" smtClean="0"/>
              <a:t>own more </a:t>
            </a:r>
            <a:r>
              <a:rPr lang="en-US" altLang="it-IT" sz="1600" dirty="0"/>
              <a:t>than 50 % of the undertaking and effectively control it</a:t>
            </a:r>
            <a:r>
              <a:rPr lang="en-US" altLang="it-IT" sz="1600" dirty="0" smtClean="0"/>
              <a:t>, whether </a:t>
            </a:r>
            <a:r>
              <a:rPr lang="en-US" altLang="it-IT" sz="1600" dirty="0"/>
              <a:t>directly or indirectly through one or more </a:t>
            </a:r>
            <a:r>
              <a:rPr lang="en-US" altLang="it-IT" sz="1600" dirty="0" smtClean="0"/>
              <a:t>intermediate undertakings</a:t>
            </a:r>
            <a:r>
              <a:rPr lang="en-US" altLang="it-IT" sz="1600" dirty="0"/>
              <a:t>, except as provided for in an agreement with </a:t>
            </a:r>
            <a:r>
              <a:rPr lang="en-US" altLang="it-IT" sz="1600" dirty="0" smtClean="0"/>
              <a:t>a third </a:t>
            </a:r>
            <a:r>
              <a:rPr lang="en-US" altLang="it-IT" sz="1600" dirty="0"/>
              <a:t>country to which the Community is a party;</a:t>
            </a:r>
          </a:p>
          <a:p>
            <a:pPr lvl="1" algn="just"/>
            <a:r>
              <a:rPr lang="en-US" altLang="it-IT" sz="1600" dirty="0"/>
              <a:t>(g) it meets the financial conditions specified in Article 5;</a:t>
            </a:r>
          </a:p>
          <a:p>
            <a:pPr lvl="1" algn="just"/>
            <a:r>
              <a:rPr lang="en-US" altLang="it-IT" sz="1600" dirty="0"/>
              <a:t>(h) it complies with the insurance requirements specified </a:t>
            </a:r>
            <a:r>
              <a:rPr lang="en-US" altLang="it-IT" sz="1600" dirty="0" smtClean="0"/>
              <a:t>in Article </a:t>
            </a:r>
            <a:r>
              <a:rPr lang="en-US" altLang="it-IT" sz="1600" dirty="0"/>
              <a:t>11 and in Regulation (EC) No 785/2004; and</a:t>
            </a:r>
          </a:p>
          <a:p>
            <a:pPr lvl="1" algn="just"/>
            <a:r>
              <a:rPr lang="en-US" altLang="it-IT" sz="1600" dirty="0"/>
              <a:t>(</a:t>
            </a:r>
            <a:r>
              <a:rPr lang="en-US" altLang="it-IT" sz="1600" dirty="0" err="1"/>
              <a:t>i</a:t>
            </a:r>
            <a:r>
              <a:rPr lang="en-US" altLang="it-IT" sz="1600" dirty="0"/>
              <a:t>) it complies with the provisions on good repute as </a:t>
            </a:r>
            <a:r>
              <a:rPr lang="en-US" altLang="it-IT" sz="1600" dirty="0" smtClean="0"/>
              <a:t>specified in </a:t>
            </a:r>
            <a:r>
              <a:rPr lang="en-US" altLang="it-IT" sz="1600" dirty="0"/>
              <a:t>Article 7.»</a:t>
            </a:r>
          </a:p>
        </p:txBody>
      </p:sp>
    </p:spTree>
    <p:extLst>
      <p:ext uri="{BB962C8B-B14F-4D97-AF65-F5344CB8AC3E}">
        <p14:creationId xmlns:p14="http://schemas.microsoft.com/office/powerpoint/2010/main" val="356129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Rregullimi aktual i ofrimit te sherbimeve ajrore – Aksesi ne linja 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604428" y="148404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smtClean="0"/>
              <a:t>Aksesi  (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15) </a:t>
            </a:r>
          </a:p>
          <a:p>
            <a:pPr algn="just"/>
            <a:r>
              <a:rPr lang="en-US" altLang="it-IT" sz="2000" dirty="0" err="1" smtClean="0"/>
              <a:t>Liria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ofrimit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sherbimit</a:t>
            </a:r>
            <a:r>
              <a:rPr lang="en-US" altLang="it-IT" sz="2000" dirty="0" smtClean="0"/>
              <a:t> pa </a:t>
            </a:r>
            <a:r>
              <a:rPr lang="en-US" altLang="it-IT" sz="2000" dirty="0" err="1" smtClean="0"/>
              <a:t>kurrfare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pengese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brenda</a:t>
            </a:r>
            <a:r>
              <a:rPr lang="en-US" altLang="it-IT" sz="2000" dirty="0" smtClean="0"/>
              <a:t> BE </a:t>
            </a:r>
          </a:p>
          <a:p>
            <a:pPr lvl="1" algn="just"/>
            <a:r>
              <a:rPr lang="en-US" altLang="it-IT" sz="1200" dirty="0" smtClean="0"/>
              <a:t>Jo me </a:t>
            </a:r>
            <a:r>
              <a:rPr lang="en-US" altLang="it-IT" sz="1200" dirty="0" err="1" smtClean="0"/>
              <a:t>autorizim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shtetit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smtClean="0"/>
              <a:t>Jo </a:t>
            </a:r>
            <a:r>
              <a:rPr lang="en-US" altLang="it-IT" sz="1200" dirty="0" err="1" smtClean="0"/>
              <a:t>kufizime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marreveshje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dypaleshe</a:t>
            </a:r>
            <a:endParaRPr lang="en-US" altLang="it-IT" sz="1200" dirty="0" smtClean="0"/>
          </a:p>
          <a:p>
            <a:pPr algn="just"/>
            <a:r>
              <a:rPr lang="en-US" altLang="it-IT" sz="1600" dirty="0" err="1" smtClean="0"/>
              <a:t>Ofrimi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sherbimit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kuader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detyrimeve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sherbimitpublik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16)</a:t>
            </a:r>
          </a:p>
          <a:p>
            <a:pPr lvl="1" algn="just"/>
            <a:r>
              <a:rPr lang="en-US" altLang="it-IT" sz="1200" dirty="0"/>
              <a:t>«(a) the proportionality between the obligation and the economic </a:t>
            </a:r>
            <a:r>
              <a:rPr lang="en-US" altLang="it-IT" sz="1200" dirty="0" smtClean="0"/>
              <a:t>development needs </a:t>
            </a:r>
            <a:r>
              <a:rPr lang="en-US" altLang="it-IT" sz="1200" dirty="0"/>
              <a:t>of the region concerned;</a:t>
            </a:r>
          </a:p>
          <a:p>
            <a:pPr lvl="1" algn="just"/>
            <a:r>
              <a:rPr lang="en-US" altLang="it-IT" sz="1200" dirty="0"/>
              <a:t>(b) the possibility of having recourse to other modes of transport and </a:t>
            </a:r>
            <a:r>
              <a:rPr lang="en-US" altLang="it-IT" sz="1200" dirty="0" smtClean="0"/>
              <a:t>the ability </a:t>
            </a:r>
            <a:r>
              <a:rPr lang="en-US" altLang="it-IT" sz="1200" dirty="0"/>
              <a:t>of such modes to meet the transport needs under consideration, in </a:t>
            </a:r>
            <a:r>
              <a:rPr lang="en-US" altLang="it-IT" sz="1200" dirty="0" smtClean="0"/>
              <a:t>particular when </a:t>
            </a:r>
            <a:r>
              <a:rPr lang="en-US" altLang="it-IT" sz="1200" dirty="0"/>
              <a:t>existing rail services serve the envisaged route with a travel time </a:t>
            </a:r>
            <a:r>
              <a:rPr lang="en-US" altLang="it-IT" sz="1200" dirty="0" smtClean="0"/>
              <a:t>of less </a:t>
            </a:r>
            <a:r>
              <a:rPr lang="en-US" altLang="it-IT" sz="1200" dirty="0"/>
              <a:t>than three hours and with sufficient frequencies, connections and </a:t>
            </a:r>
            <a:r>
              <a:rPr lang="en-US" altLang="it-IT" sz="1200" dirty="0" smtClean="0"/>
              <a:t>suitable timings</a:t>
            </a:r>
            <a:r>
              <a:rPr lang="en-US" altLang="it-IT" sz="1200" dirty="0"/>
              <a:t>;</a:t>
            </a:r>
          </a:p>
          <a:p>
            <a:pPr lvl="1" algn="just"/>
            <a:r>
              <a:rPr lang="en-US" altLang="it-IT" sz="1200" dirty="0"/>
              <a:t>(c) the air fares and conditions which can be quoted to users;</a:t>
            </a:r>
          </a:p>
          <a:p>
            <a:pPr lvl="1" algn="just"/>
            <a:r>
              <a:rPr lang="en-US" altLang="it-IT" sz="1200" dirty="0"/>
              <a:t>(d) the combined effect of all air carriers operating or intending to </a:t>
            </a:r>
            <a:r>
              <a:rPr lang="en-US" altLang="it-IT" sz="1200" dirty="0" smtClean="0"/>
              <a:t>operate on </a:t>
            </a:r>
            <a:r>
              <a:rPr lang="en-US" altLang="it-IT" sz="1200" dirty="0"/>
              <a:t>the route</a:t>
            </a:r>
            <a:r>
              <a:rPr lang="en-US" altLang="it-IT" sz="1200" dirty="0" smtClean="0"/>
              <a:t>.»</a:t>
            </a:r>
          </a:p>
          <a:p>
            <a:pPr algn="just"/>
            <a:r>
              <a:rPr lang="en-US" altLang="it-IT" sz="1600" dirty="0" err="1" smtClean="0"/>
              <a:t>Ofrimi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PSO </a:t>
            </a:r>
            <a:r>
              <a:rPr lang="en-US" altLang="it-IT" sz="1600" dirty="0" err="1" smtClean="0"/>
              <a:t>duhet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behet</a:t>
            </a:r>
            <a:r>
              <a:rPr lang="en-US" altLang="it-IT" sz="1600" dirty="0" smtClean="0"/>
              <a:t> me tender </a:t>
            </a:r>
            <a:r>
              <a:rPr lang="en-US" altLang="it-IT" sz="1600" dirty="0" err="1" smtClean="0"/>
              <a:t>publik</a:t>
            </a:r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404303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Rregullimi aktual i ofrimit te sherbimeve ajrore – Vendosja e Cmimeve I</a:t>
            </a:r>
            <a:endParaRPr lang="it-IT" sz="36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604428" y="148404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Cmimet</a:t>
            </a:r>
            <a:r>
              <a:rPr lang="en-US" altLang="it-IT" sz="2000" dirty="0" smtClean="0"/>
              <a:t>  (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22-24) </a:t>
            </a:r>
          </a:p>
          <a:p>
            <a:pPr algn="just"/>
            <a:r>
              <a:rPr lang="en-US" altLang="it-IT" sz="2000" dirty="0" err="1" smtClean="0"/>
              <a:t>Liria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ofrimit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sherbimit</a:t>
            </a:r>
            <a:r>
              <a:rPr lang="en-US" altLang="it-IT" sz="2000" dirty="0" smtClean="0"/>
              <a:t> – </a:t>
            </a:r>
            <a:r>
              <a:rPr lang="en-US" altLang="it-IT" sz="2000" dirty="0" err="1" smtClean="0"/>
              <a:t>pasagjeri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konsumator</a:t>
            </a:r>
            <a:r>
              <a:rPr lang="en-US" altLang="it-IT" sz="2000" dirty="0" smtClean="0"/>
              <a:t>  </a:t>
            </a:r>
            <a:endParaRPr lang="en-US" altLang="it-IT" sz="2000" dirty="0"/>
          </a:p>
          <a:p>
            <a:pPr algn="just"/>
            <a:r>
              <a:rPr lang="en-US" altLang="it-IT" sz="2000" dirty="0" err="1" smtClean="0"/>
              <a:t>Cmimi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duhet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jete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perfshire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Cmimi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biletes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Taksat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Tarifat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aeroportuale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Tarifa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tjera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karburantin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sigurine</a:t>
            </a:r>
            <a:endParaRPr lang="en-US" altLang="it-IT" sz="1600" dirty="0" smtClean="0"/>
          </a:p>
          <a:p>
            <a:pPr lvl="1" algn="just"/>
            <a:endParaRPr lang="en-US" altLang="it-IT" sz="1600" dirty="0"/>
          </a:p>
          <a:p>
            <a:pPr algn="just"/>
            <a:r>
              <a:rPr lang="en-US" altLang="it-IT" sz="2000" dirty="0"/>
              <a:t>case C-112/11, ebookers.com Deutschland GmbH; </a:t>
            </a:r>
            <a:endParaRPr lang="en-US" altLang="it-IT" sz="2000" dirty="0" smtClean="0"/>
          </a:p>
          <a:p>
            <a:pPr algn="just"/>
            <a:r>
              <a:rPr lang="en-US" altLang="it-IT" sz="2000" dirty="0" smtClean="0"/>
              <a:t>Case c-487/12</a:t>
            </a:r>
            <a:r>
              <a:rPr lang="en-US" altLang="it-IT" sz="2000" dirty="0"/>
              <a:t>, </a:t>
            </a:r>
            <a:r>
              <a:rPr lang="en-US" altLang="it-IT" sz="2000" dirty="0" err="1"/>
              <a:t>Vueling</a:t>
            </a:r>
            <a:r>
              <a:rPr lang="en-US" altLang="it-IT" sz="2000" dirty="0"/>
              <a:t> Airlines SA v </a:t>
            </a:r>
            <a:r>
              <a:rPr lang="en-US" altLang="it-IT" sz="2000" dirty="0" err="1"/>
              <a:t>Instituto</a:t>
            </a:r>
            <a:r>
              <a:rPr lang="en-US" altLang="it-IT" sz="2000" dirty="0"/>
              <a:t> Galego de </a:t>
            </a:r>
            <a:r>
              <a:rPr lang="en-US" altLang="it-IT" sz="2000" dirty="0" err="1"/>
              <a:t>Consumo</a:t>
            </a:r>
            <a:r>
              <a:rPr lang="en-US" altLang="it-IT" sz="2000" dirty="0"/>
              <a:t> de la </a:t>
            </a:r>
            <a:r>
              <a:rPr lang="en-US" altLang="it-IT" sz="2000" dirty="0" err="1"/>
              <a:t>Xunta</a:t>
            </a:r>
            <a:r>
              <a:rPr lang="en-US" altLang="it-IT" sz="2000" dirty="0"/>
              <a:t> de Galicia</a:t>
            </a:r>
            <a:endParaRPr lang="en-US" alt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238921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Rreg 1008/2008 dhe risite e saj pertej paketes se Trete I </a:t>
            </a:r>
            <a:endParaRPr lang="it-IT" sz="28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539552" y="12954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Licencat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operimit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fluturimeve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200" dirty="0" err="1" smtClean="0"/>
              <a:t>Kompania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ajrore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lejoje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autoritetet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licencuese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implementojne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rregullat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licencat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operimit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Vleresim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permbushjen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kushtit</a:t>
            </a:r>
            <a:r>
              <a:rPr lang="en-US" altLang="it-IT" sz="1200" dirty="0" smtClean="0"/>
              <a:t> “ownership and control”</a:t>
            </a:r>
          </a:p>
          <a:p>
            <a:pPr lvl="1" algn="just"/>
            <a:r>
              <a:rPr lang="en-US" altLang="it-IT" sz="1600" dirty="0" err="1" smtClean="0"/>
              <a:t>Ndryshim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/>
              <a:t>kushtit</a:t>
            </a:r>
            <a:r>
              <a:rPr lang="en-US" altLang="it-IT" sz="1600" dirty="0"/>
              <a:t> “ownership and control</a:t>
            </a:r>
            <a:r>
              <a:rPr lang="en-US" altLang="it-IT" sz="1600" dirty="0" smtClean="0"/>
              <a:t>” duke u </a:t>
            </a:r>
            <a:r>
              <a:rPr lang="en-US" altLang="it-IT" sz="1600" dirty="0" err="1" smtClean="0"/>
              <a:t>qartesuar</a:t>
            </a:r>
            <a:endParaRPr lang="en-US" altLang="it-IT" sz="1600" dirty="0" smtClean="0"/>
          </a:p>
          <a:p>
            <a:pPr lvl="2" algn="just"/>
            <a:r>
              <a:rPr lang="en-US" altLang="it-IT" sz="1200" dirty="0" smtClean="0"/>
              <a:t>50% e </a:t>
            </a:r>
            <a:r>
              <a:rPr lang="en-US" altLang="it-IT" sz="1200" dirty="0" err="1" smtClean="0"/>
              <a:t>kompanise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kontroll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efektiv</a:t>
            </a:r>
            <a:r>
              <a:rPr lang="en-US" altLang="it-IT" sz="1200" dirty="0" smtClean="0"/>
              <a:t> direct </a:t>
            </a:r>
            <a:r>
              <a:rPr lang="en-US" altLang="it-IT" sz="1200" dirty="0" err="1" smtClean="0"/>
              <a:t>ose</a:t>
            </a:r>
            <a:r>
              <a:rPr lang="en-US" altLang="it-IT" sz="1200" dirty="0" smtClean="0"/>
              <a:t> indirect, me </a:t>
            </a:r>
            <a:r>
              <a:rPr lang="en-US" altLang="it-IT" sz="1200" dirty="0" err="1" smtClean="0"/>
              <a:t>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kompanive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tjera</a:t>
            </a:r>
            <a:endParaRPr lang="en-US" altLang="it-IT" sz="1200" dirty="0" smtClean="0"/>
          </a:p>
          <a:p>
            <a:pPr lvl="1" algn="just"/>
            <a:r>
              <a:rPr lang="en-US" altLang="it-IT" sz="1400" dirty="0" err="1" smtClean="0"/>
              <a:t>Ndryshon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kompetenca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Komisionit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marre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vendime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tani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mund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kerkoje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vetem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autoritetit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pezulluar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revokuar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licence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nuk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permbush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kushtet</a:t>
            </a:r>
            <a:endParaRPr lang="en-US" altLang="it-IT" sz="1400" dirty="0" smtClean="0"/>
          </a:p>
          <a:p>
            <a:pPr lvl="1" algn="just"/>
            <a:r>
              <a:rPr lang="en-US" altLang="it-IT" sz="1600" dirty="0" err="1" smtClean="0"/>
              <a:t>Kushtet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financiare</a:t>
            </a:r>
            <a:endParaRPr lang="en-US" altLang="it-IT" sz="1600" dirty="0" smtClean="0"/>
          </a:p>
          <a:p>
            <a:pPr lvl="2" algn="just"/>
            <a:r>
              <a:rPr lang="en-US" altLang="it-IT" sz="1200" dirty="0" smtClean="0"/>
              <a:t>Plan </a:t>
            </a:r>
            <a:r>
              <a:rPr lang="en-US" altLang="it-IT" sz="1200" dirty="0" err="1" smtClean="0"/>
              <a:t>biznesi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paraqitur</a:t>
            </a:r>
            <a:r>
              <a:rPr lang="en-US" altLang="it-IT" sz="1200" dirty="0" smtClean="0"/>
              <a:t> per 3 </a:t>
            </a:r>
            <a:r>
              <a:rPr lang="en-US" altLang="it-IT" sz="1200" dirty="0" err="1" smtClean="0"/>
              <a:t>vite</a:t>
            </a:r>
            <a:r>
              <a:rPr lang="en-US" altLang="it-IT" sz="1200" dirty="0" smtClean="0"/>
              <a:t> (jo me per 2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ishte</a:t>
            </a:r>
            <a:r>
              <a:rPr lang="en-US" altLang="it-IT" sz="1200" dirty="0" smtClean="0"/>
              <a:t>)</a:t>
            </a:r>
          </a:p>
          <a:p>
            <a:pPr lvl="2" algn="just"/>
            <a:r>
              <a:rPr lang="en-US" altLang="it-IT" sz="1200" dirty="0" err="1" smtClean="0"/>
              <a:t>Autoritetet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licencimit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detyrimin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kontrollojne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pezullojne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revokojne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licencen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problem </a:t>
            </a:r>
            <a:r>
              <a:rPr lang="en-US" altLang="it-IT" sz="1200" dirty="0" err="1" smtClean="0"/>
              <a:t>financiare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raportojne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Komisioni</a:t>
            </a:r>
            <a:r>
              <a:rPr lang="en-US" altLang="it-IT" sz="1200" dirty="0" smtClean="0"/>
              <a:t> (me </a:t>
            </a:r>
            <a:r>
              <a:rPr lang="en-US" altLang="it-IT" sz="1200" dirty="0" err="1" smtClean="0"/>
              <a:t>perpara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ishte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drejta</a:t>
            </a:r>
            <a:r>
              <a:rPr lang="en-US" altLang="it-IT" sz="1200" dirty="0" smtClean="0"/>
              <a:t> per ta be </a:t>
            </a:r>
            <a:r>
              <a:rPr lang="en-US" altLang="it-IT" sz="1200" dirty="0" err="1" smtClean="0"/>
              <a:t>kete</a:t>
            </a:r>
            <a:r>
              <a:rPr lang="en-US" altLang="it-IT" sz="1200" dirty="0" smtClean="0"/>
              <a:t>)</a:t>
            </a:r>
          </a:p>
          <a:p>
            <a:pPr lvl="2" algn="just"/>
            <a:r>
              <a:rPr lang="en-US" altLang="it-IT" sz="1200" dirty="0" err="1" smtClean="0"/>
              <a:t>Kompanite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detyruara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dorezojne</a:t>
            </a:r>
            <a:r>
              <a:rPr lang="en-US" altLang="it-IT" sz="1200" dirty="0" smtClean="0"/>
              <a:t> kopje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bilanceve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brenda</a:t>
            </a:r>
            <a:r>
              <a:rPr lang="en-US" altLang="it-IT" sz="1200" dirty="0" smtClean="0"/>
              <a:t> 6 </a:t>
            </a:r>
            <a:r>
              <a:rPr lang="en-US" altLang="it-IT" sz="1200" dirty="0" err="1" smtClean="0"/>
              <a:t>muajve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autoriteti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licencues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perndryshe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pezullim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revokim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licence</a:t>
            </a:r>
            <a:endParaRPr lang="en-US" altLang="it-IT" sz="1200" dirty="0" smtClean="0"/>
          </a:p>
          <a:p>
            <a:pPr lvl="1" algn="just"/>
            <a:r>
              <a:rPr lang="en-US" altLang="it-IT" sz="1600" dirty="0" err="1" smtClean="0"/>
              <a:t>Procedurat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revokohet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licenca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informacione</a:t>
            </a:r>
            <a:r>
              <a:rPr lang="en-US" altLang="it-IT" sz="1200" dirty="0" smtClean="0"/>
              <a:t> false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dhena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mos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respektim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reputacionit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mire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kompanise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Monitorim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vazhdueshem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permbushjes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autoritet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licencuese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kerkese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direkte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Komisionit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smtClean="0"/>
              <a:t>Procedure </a:t>
            </a:r>
            <a:r>
              <a:rPr lang="en-US" altLang="it-IT" sz="1200" dirty="0" err="1" smtClean="0"/>
              <a:t>degjimore</a:t>
            </a:r>
            <a:r>
              <a:rPr lang="en-US" altLang="it-IT" sz="1200" dirty="0" smtClean="0"/>
              <a:t> para </a:t>
            </a:r>
            <a:r>
              <a:rPr lang="en-US" altLang="it-IT" sz="1200" dirty="0" err="1" smtClean="0"/>
              <a:t>heqjes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pezullimit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licences</a:t>
            </a:r>
            <a:endParaRPr lang="en-US" altLang="it-IT" sz="1200" dirty="0" smtClean="0"/>
          </a:p>
          <a:p>
            <a:pPr lvl="1" algn="just"/>
            <a:r>
              <a:rPr lang="en-US" altLang="it-IT" sz="1600" dirty="0" smtClean="0"/>
              <a:t>Wet lease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tret</a:t>
            </a:r>
            <a:r>
              <a:rPr lang="en-US" altLang="it-IT" sz="1600" dirty="0" err="1" smtClean="0"/>
              <a:t>a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Vetem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aprovim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autoritetit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licencues</a:t>
            </a:r>
            <a:endParaRPr lang="en-US" altLang="it-IT" sz="1200" dirty="0" smtClean="0"/>
          </a:p>
          <a:p>
            <a:pPr lvl="2" algn="just"/>
            <a:r>
              <a:rPr lang="en-US" altLang="it-IT" sz="1200" dirty="0" smtClean="0"/>
              <a:t>Ne </a:t>
            </a:r>
            <a:r>
              <a:rPr lang="en-US" altLang="it-IT" sz="1200" dirty="0" err="1" smtClean="0"/>
              <a:t>kushte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reciprociteti</a:t>
            </a:r>
            <a:endParaRPr lang="en-US" altLang="it-IT" sz="1200" dirty="0" smtClean="0"/>
          </a:p>
          <a:p>
            <a:pPr lvl="2" algn="just"/>
            <a:r>
              <a:rPr lang="en-US" altLang="it-IT" sz="1200" dirty="0" smtClean="0"/>
              <a:t>Per </a:t>
            </a:r>
            <a:r>
              <a:rPr lang="en-US" altLang="it-IT" sz="1200" dirty="0" err="1" smtClean="0"/>
              <a:t>nevoja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vecanta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deri</a:t>
            </a:r>
            <a:r>
              <a:rPr lang="en-US" altLang="it-IT" sz="1200" dirty="0" smtClean="0"/>
              <a:t> ne 7 </a:t>
            </a:r>
            <a:r>
              <a:rPr lang="en-US" altLang="it-IT" sz="1200" dirty="0" err="1" smtClean="0"/>
              <a:t>muaj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vetem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njehere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rinovueshme</a:t>
            </a:r>
            <a:r>
              <a:rPr lang="en-US" altLang="it-IT" sz="1200" dirty="0" smtClean="0"/>
              <a:t> 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nevoja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sezonale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larta</a:t>
            </a:r>
            <a:r>
              <a:rPr lang="en-US" altLang="it-IT" sz="1200" dirty="0" smtClean="0"/>
              <a:t> 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tejkaluar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veshtiresi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kompanise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periudhe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caktuar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kohore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marrja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qera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avionic </a:t>
            </a:r>
            <a:r>
              <a:rPr lang="en-US" altLang="it-IT" sz="1200" dirty="0" err="1" smtClean="0"/>
              <a:t>komunitar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do e </a:t>
            </a:r>
            <a:r>
              <a:rPr lang="en-US" altLang="it-IT" sz="1200" dirty="0" err="1" smtClean="0"/>
              <a:t>nxirrte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veshtiresia</a:t>
            </a:r>
            <a:endParaRPr lang="en-US" altLang="it-IT" sz="1200" dirty="0" smtClean="0"/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212188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Rreg 1008/2008 dhe risite e saj pertej paketes se Trete II</a:t>
            </a:r>
            <a:endParaRPr lang="it-IT" sz="28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539552" y="107524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smtClean="0"/>
              <a:t>Aksesi ne </a:t>
            </a:r>
            <a:r>
              <a:rPr lang="en-US" altLang="it-IT" sz="2000" dirty="0" err="1" smtClean="0"/>
              <a:t>trafik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qartesuar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smtClean="0"/>
              <a:t>se </a:t>
            </a:r>
            <a:r>
              <a:rPr lang="en-US" altLang="it-IT" sz="1200" dirty="0" err="1" smtClean="0"/>
              <a:t>liria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aksesit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trafik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jete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subjekt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ndonje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autorizimi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kushti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dokumentacion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informacion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qofte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baza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bilaterale</a:t>
            </a:r>
            <a:r>
              <a:rPr lang="en-US" altLang="it-IT" sz="1200" dirty="0" smtClean="0"/>
              <a:t> midis </a:t>
            </a:r>
            <a:r>
              <a:rPr lang="en-US" altLang="it-IT" sz="1200" dirty="0" err="1" smtClean="0"/>
              <a:t>dy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Kompanite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ajrore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ofrojne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combinuara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codesharing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linjat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brendshme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edhe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linja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vende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ndaloje</a:t>
            </a:r>
            <a:r>
              <a:rPr lang="en-US" altLang="it-IT" sz="1200" dirty="0" smtClean="0"/>
              <a:t> code sharing me </a:t>
            </a:r>
            <a:r>
              <a:rPr lang="en-US" altLang="it-IT" sz="1200" dirty="0" err="1" smtClean="0"/>
              <a:t>kompanite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vendeve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ofrojne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vete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kushtet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reciprocitetit</a:t>
            </a:r>
            <a:r>
              <a:rPr lang="en-US" altLang="it-IT" sz="1200" dirty="0" smtClean="0"/>
              <a:t> </a:t>
            </a:r>
            <a:endParaRPr lang="en-US" altLang="it-IT" sz="1200" dirty="0" smtClean="0"/>
          </a:p>
          <a:p>
            <a:pPr lvl="1" algn="just"/>
            <a:r>
              <a:rPr lang="en-US" altLang="it-IT" sz="1600" dirty="0" err="1" smtClean="0"/>
              <a:t>Vazhdimi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PSO me </a:t>
            </a:r>
            <a:r>
              <a:rPr lang="en-US" altLang="it-IT" sz="1600" dirty="0" err="1" smtClean="0"/>
              <a:t>disa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modifikime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Numri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vitete</a:t>
            </a:r>
            <a:r>
              <a:rPr lang="en-US" altLang="it-IT" sz="1200" dirty="0" smtClean="0"/>
              <a:t> 4 </a:t>
            </a:r>
            <a:r>
              <a:rPr lang="en-US" altLang="it-IT" sz="1200" dirty="0" err="1" smtClean="0"/>
              <a:t>vite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5 </a:t>
            </a:r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jane </a:t>
            </a:r>
            <a:r>
              <a:rPr lang="en-US" altLang="it-IT" sz="1200" dirty="0" err="1" smtClean="0"/>
              <a:t>rajone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largeta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ishte</a:t>
            </a:r>
            <a:r>
              <a:rPr lang="en-US" altLang="it-IT" sz="1200" dirty="0" smtClean="0"/>
              <a:t> 3 </a:t>
            </a:r>
            <a:r>
              <a:rPr lang="en-US" altLang="it-IT" sz="1200" dirty="0" err="1" smtClean="0"/>
              <a:t>vite</a:t>
            </a:r>
            <a:r>
              <a:rPr lang="en-US" altLang="it-IT" sz="1200" dirty="0" smtClean="0"/>
              <a:t>)</a:t>
            </a:r>
          </a:p>
          <a:p>
            <a:pPr lvl="2" algn="just"/>
            <a:r>
              <a:rPr lang="en-US" altLang="it-IT" sz="1200" dirty="0" err="1" smtClean="0"/>
              <a:t>Tenderi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behet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edhe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grupe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linjash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Futja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procedure </a:t>
            </a:r>
            <a:r>
              <a:rPr lang="en-US" altLang="it-IT" sz="1200" dirty="0" err="1" smtClean="0"/>
              <a:t>emergjence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nderpritet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zhvillimi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PSO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kompani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qellim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ruajtjen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vazhdimesise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territoriale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Fuqi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kontrolli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Komisionit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kerkuar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informacion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zgjedhjen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kompanise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ofron</a:t>
            </a:r>
            <a:r>
              <a:rPr lang="en-US" altLang="it-IT" sz="1200" dirty="0" smtClean="0"/>
              <a:t> PSO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vendosjen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PSO ne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caktuar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hetuar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nese</a:t>
            </a:r>
            <a:r>
              <a:rPr lang="en-US" altLang="it-IT" sz="1200" dirty="0" smtClean="0"/>
              <a:t> PSO </a:t>
            </a:r>
            <a:r>
              <a:rPr lang="en-US" altLang="it-IT" sz="1200" dirty="0" err="1" smtClean="0"/>
              <a:t>duhet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rrije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hiqet</a:t>
            </a:r>
            <a:endParaRPr lang="en-US" altLang="it-IT" sz="1200" dirty="0" smtClean="0"/>
          </a:p>
          <a:p>
            <a:pPr lvl="1" algn="just"/>
            <a:r>
              <a:rPr lang="en-US" altLang="it-IT" sz="1400" dirty="0" err="1" smtClean="0"/>
              <a:t>Ndryshim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nocionit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sistemit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aeroportual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mund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shperndaje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trafik</a:t>
            </a:r>
            <a:r>
              <a:rPr lang="en-US" altLang="it-IT" sz="1400" dirty="0" smtClean="0"/>
              <a:t> ne to </a:t>
            </a:r>
            <a:r>
              <a:rPr lang="en-US" altLang="it-IT" sz="1400" dirty="0" err="1" smtClean="0"/>
              <a:t>nese</a:t>
            </a:r>
            <a:r>
              <a:rPr lang="en-US" altLang="it-IT" sz="1400" dirty="0" smtClean="0"/>
              <a:t> jane </a:t>
            </a:r>
            <a:r>
              <a:rPr lang="en-US" altLang="it-IT" sz="1400" dirty="0" err="1" smtClean="0"/>
              <a:t>disa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kushte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Nese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sherbejne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njejtin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qytet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apo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konglomerat</a:t>
            </a:r>
            <a:r>
              <a:rPr lang="en-US" altLang="it-IT" sz="1000" dirty="0" smtClean="0"/>
              <a:t> urban </a:t>
            </a:r>
          </a:p>
          <a:p>
            <a:pPr lvl="2" algn="just"/>
            <a:r>
              <a:rPr lang="en-US" altLang="it-IT" sz="1000" dirty="0" err="1" smtClean="0"/>
              <a:t>Sherbehen</a:t>
            </a:r>
            <a:r>
              <a:rPr lang="en-US" altLang="it-IT" sz="1000" dirty="0" smtClean="0"/>
              <a:t> mire me </a:t>
            </a:r>
            <a:r>
              <a:rPr lang="en-US" altLang="it-IT" sz="1000" dirty="0" err="1" smtClean="0"/>
              <a:t>linja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transporti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lidhin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aeroportet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maksimumi</a:t>
            </a:r>
            <a:r>
              <a:rPr lang="en-US" altLang="it-IT" sz="1000" dirty="0" smtClean="0"/>
              <a:t> 90 </a:t>
            </a:r>
            <a:r>
              <a:rPr lang="en-US" altLang="it-IT" sz="1000" dirty="0" err="1" smtClean="0"/>
              <a:t>minuta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udhetim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drejt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tij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Aeroportet</a:t>
            </a:r>
            <a:r>
              <a:rPr lang="en-US" altLang="it-IT" sz="1000" dirty="0" smtClean="0"/>
              <a:t> jane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lidhura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njeri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tjetrin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konglomeratin</a:t>
            </a:r>
            <a:r>
              <a:rPr lang="en-US" altLang="it-IT" sz="1000" dirty="0" smtClean="0"/>
              <a:t> urban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transporti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publik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sigurta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frekuente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eficente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besueshme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Ofrojne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nevojshme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kompanite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rrezikojne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kapacitetet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sherbimet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tregtare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Rregullat</a:t>
            </a:r>
            <a:r>
              <a:rPr lang="en-US" altLang="it-IT" sz="1000" dirty="0" smtClean="0"/>
              <a:t> jane </a:t>
            </a:r>
            <a:r>
              <a:rPr lang="en-US" altLang="it-IT" sz="1000" dirty="0" err="1" smtClean="0"/>
              <a:t>proporcionale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transparente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objective </a:t>
            </a:r>
          </a:p>
          <a:p>
            <a:pPr lvl="2" algn="just"/>
            <a:r>
              <a:rPr lang="en-US" altLang="it-IT" sz="1000" dirty="0" err="1" smtClean="0"/>
              <a:t>Komisioni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informuar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aprovon</a:t>
            </a:r>
            <a:r>
              <a:rPr lang="en-US" altLang="it-IT" sz="1000" dirty="0" smtClean="0"/>
              <a:t> – </a:t>
            </a:r>
            <a:r>
              <a:rPr lang="en-US" altLang="it-IT" sz="1000" dirty="0" err="1" smtClean="0"/>
              <a:t>Komisioni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fuqi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kontrolli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mbi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shperndarjen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drejtave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trafikut</a:t>
            </a:r>
            <a:r>
              <a:rPr lang="en-US" altLang="it-IT" sz="1000" dirty="0" smtClean="0"/>
              <a:t> </a:t>
            </a:r>
          </a:p>
          <a:p>
            <a:pPr lvl="1" algn="just"/>
            <a:r>
              <a:rPr lang="en-US" altLang="it-IT" sz="1400" dirty="0" err="1" smtClean="0"/>
              <a:t>Perjashtimet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smtClean="0"/>
              <a:t>Per problem </a:t>
            </a:r>
            <a:r>
              <a:rPr lang="en-US" altLang="it-IT" sz="1000" dirty="0" err="1" smtClean="0"/>
              <a:t>serioze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ambjentin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mbetet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por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thjeshtuar</a:t>
            </a:r>
            <a:r>
              <a:rPr lang="en-US" altLang="it-IT" sz="1000" dirty="0" smtClean="0"/>
              <a:t> – </a:t>
            </a:r>
            <a:r>
              <a:rPr lang="en-US" altLang="it-IT" sz="1000" dirty="0" err="1" smtClean="0"/>
              <a:t>shtohet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perjashtimi</a:t>
            </a:r>
            <a:r>
              <a:rPr lang="en-US" altLang="it-IT" sz="1000" dirty="0" smtClean="0"/>
              <a:t> per problem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papritura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kohe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shkurter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dala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rrethana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paparashikueshme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paeleminueshme</a:t>
            </a:r>
            <a:endParaRPr lang="en-US" altLang="it-IT" sz="1000" dirty="0" smtClean="0"/>
          </a:p>
          <a:p>
            <a:pPr lvl="2" algn="just"/>
            <a:r>
              <a:rPr lang="en-US" altLang="it-IT" sz="1000" dirty="0" smtClean="0"/>
              <a:t>Per </a:t>
            </a:r>
            <a:r>
              <a:rPr lang="en-US" altLang="it-IT" sz="1000" dirty="0" err="1" smtClean="0"/>
              <a:t>probleme</a:t>
            </a:r>
            <a:r>
              <a:rPr lang="en-US" altLang="it-IT" sz="1000" dirty="0" smtClean="0"/>
              <a:t>  </a:t>
            </a:r>
            <a:r>
              <a:rPr lang="en-US" altLang="it-IT" sz="1000" dirty="0" err="1" smtClean="0"/>
              <a:t>serioze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kongjestionimi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hiqet</a:t>
            </a:r>
            <a:r>
              <a:rPr lang="en-US" altLang="it-IT" sz="1000" dirty="0" smtClean="0"/>
              <a:t>  - per </a:t>
            </a:r>
            <a:r>
              <a:rPr lang="en-US" altLang="it-IT" sz="1000" dirty="0" err="1" smtClean="0"/>
              <a:t>linjat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interregionale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problemet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hapjes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tregut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hiqet</a:t>
            </a:r>
            <a:r>
              <a:rPr lang="en-US" altLang="it-IT" sz="1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022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Rreg 1008/2008 dhe risite e saj pertej paketes se Trete III</a:t>
            </a:r>
            <a:endParaRPr lang="it-IT" sz="28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539552" y="107524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Cmimet</a:t>
            </a:r>
            <a:r>
              <a:rPr lang="en-US" altLang="it-IT" sz="2000" dirty="0" smtClean="0"/>
              <a:t> 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Rregulla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reja</a:t>
            </a:r>
            <a:r>
              <a:rPr lang="en-US" altLang="it-IT" sz="1600" dirty="0" smtClean="0"/>
              <a:t> n</a:t>
            </a:r>
            <a:r>
              <a:rPr lang="en-US" altLang="it-IT" sz="1600" dirty="0" smtClean="0"/>
              <a:t>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</a:t>
            </a:r>
            <a:r>
              <a:rPr lang="en-US" altLang="it-IT" sz="1600" dirty="0" smtClean="0"/>
              <a:t>me </a:t>
            </a:r>
            <a:r>
              <a:rPr lang="en-US" altLang="it-IT" sz="1600" dirty="0" err="1" smtClean="0"/>
              <a:t>fluturimet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aeroport</a:t>
            </a:r>
            <a:r>
              <a:rPr lang="en-US" altLang="it-IT" sz="1600" dirty="0" smtClean="0"/>
              <a:t> ne BE </a:t>
            </a:r>
            <a:r>
              <a:rPr lang="en-US" altLang="it-IT" sz="1600" dirty="0" err="1" smtClean="0"/>
              <a:t>persa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perket</a:t>
            </a:r>
            <a:r>
              <a:rPr lang="en-US" altLang="it-IT" sz="1600" dirty="0" smtClean="0"/>
              <a:t> Transparences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Mosdiskriminimit</a:t>
            </a:r>
            <a:r>
              <a:rPr lang="en-US" altLang="it-IT" sz="1600" dirty="0" smtClean="0"/>
              <a:t> 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Duhet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perfshijne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aplikueshme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ofrohen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publikohen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Duhet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tregohet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cmimi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perfundimtar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gjithmone</a:t>
            </a:r>
            <a:r>
              <a:rPr lang="en-US" altLang="it-IT" sz="1200" dirty="0" smtClean="0"/>
              <a:t>  ne </a:t>
            </a:r>
            <a:r>
              <a:rPr lang="en-US" altLang="it-IT" sz="1200" dirty="0" err="1" smtClean="0"/>
              <a:t>reklama</a:t>
            </a:r>
            <a:r>
              <a:rPr lang="en-US" altLang="it-IT" sz="1200" dirty="0" smtClean="0"/>
              <a:t>, web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gjate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procesit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rezervimit</a:t>
            </a:r>
            <a:endParaRPr lang="en-US" altLang="it-IT" sz="1200" dirty="0"/>
          </a:p>
          <a:p>
            <a:pPr lvl="3" algn="just"/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perfshije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taksat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pashmangshme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tarifat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mbitarifat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komisionet</a:t>
            </a:r>
            <a:endParaRPr lang="en-US" altLang="it-IT" sz="800" dirty="0" smtClean="0"/>
          </a:p>
          <a:p>
            <a:pPr lvl="2" algn="just"/>
            <a:r>
              <a:rPr lang="en-US" altLang="it-IT" sz="1200" dirty="0" err="1" smtClean="0"/>
              <a:t>Ndarja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cmimit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komplet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pjeset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perberese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taksa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aeroportuale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tarifa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etj</a:t>
            </a:r>
            <a:r>
              <a:rPr lang="en-US" altLang="it-IT" sz="1200" dirty="0" smtClean="0"/>
              <a:t>. </a:t>
            </a:r>
            <a:r>
              <a:rPr lang="en-US" altLang="it-IT" sz="1200" dirty="0" err="1" smtClean="0"/>
              <a:t>Duhet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perfshihen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jene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transparente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komisionet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rezwervimit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kartes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kreditit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Cmimet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opcionale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suplementare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jene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qarta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komunikohen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sakte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mundesine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vazhduar</a:t>
            </a:r>
            <a:r>
              <a:rPr lang="en-US" altLang="it-IT" sz="1200" dirty="0" smtClean="0"/>
              <a:t> pa e </a:t>
            </a:r>
            <a:r>
              <a:rPr lang="en-US" altLang="it-IT" sz="1200" dirty="0" err="1" smtClean="0"/>
              <a:t>blere</a:t>
            </a:r>
            <a:r>
              <a:rPr lang="en-US" altLang="it-IT" sz="1200" dirty="0" smtClean="0"/>
              <a:t> ate </a:t>
            </a:r>
            <a:r>
              <a:rPr lang="en-US" altLang="it-IT" sz="1200" dirty="0" err="1" smtClean="0"/>
              <a:t>sherbim</a:t>
            </a:r>
            <a:r>
              <a:rPr lang="en-US" altLang="it-IT" sz="1200" dirty="0" smtClean="0"/>
              <a:t> (opt-in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jo opt-out)</a:t>
            </a:r>
          </a:p>
          <a:p>
            <a:pPr lvl="2" algn="just"/>
            <a:r>
              <a:rPr lang="en-US" altLang="it-IT" sz="1200" dirty="0" smtClean="0"/>
              <a:t>Aksesi ne </a:t>
            </a:r>
            <a:r>
              <a:rPr lang="en-US" altLang="it-IT" sz="1200" dirty="0" err="1" smtClean="0"/>
              <a:t>cmime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menyre</a:t>
            </a:r>
            <a:r>
              <a:rPr lang="en-US" altLang="it-IT" sz="1200" dirty="0" smtClean="0"/>
              <a:t> jo </a:t>
            </a:r>
            <a:r>
              <a:rPr lang="en-US" altLang="it-IT" sz="1200" dirty="0" err="1" smtClean="0"/>
              <a:t>diskriminuese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gjithe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njerezit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gjithe</a:t>
            </a:r>
            <a:r>
              <a:rPr lang="en-US" altLang="it-IT" sz="1200" dirty="0" smtClean="0"/>
              <a:t> BE </a:t>
            </a:r>
            <a:r>
              <a:rPr lang="en-US" altLang="it-IT" sz="1200" dirty="0" err="1" smtClean="0"/>
              <a:t>pavaresisht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rezidences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kombesise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vendndodhjes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agjentit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rezervon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Shtetet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diskriminojne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baza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kombesie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nisur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identiteti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kompanise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ajrore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lejojne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kopmanite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vendosur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cmimet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linjat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vende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treta</a:t>
            </a:r>
            <a:endParaRPr lang="en-US" altLang="it-IT" sz="1200" dirty="0" smtClean="0"/>
          </a:p>
          <a:p>
            <a:pPr lvl="1" algn="just"/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hequr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parashikimi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vetem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kompanite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komunitare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japin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cmime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uleta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fluturimet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brenda</a:t>
            </a:r>
            <a:r>
              <a:rPr lang="en-US" altLang="it-IT" sz="1600" dirty="0" smtClean="0"/>
              <a:t> BE </a:t>
            </a:r>
          </a:p>
          <a:p>
            <a:pPr lvl="2" algn="just"/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ta </a:t>
            </a:r>
            <a:r>
              <a:rPr lang="en-US" altLang="it-IT" sz="1200" dirty="0" err="1" smtClean="0"/>
              <a:t>bejne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kompanite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vendeve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treta</a:t>
            </a:r>
            <a:endParaRPr lang="en-US" altLang="it-IT" sz="1200" dirty="0" smtClean="0"/>
          </a:p>
          <a:p>
            <a:pPr lvl="1" algn="just"/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hequr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parashikimi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nderhyjne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kunder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tarifave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jashtezakonisht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uleta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larta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perdorur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praktike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kurre</a:t>
            </a:r>
            <a:endParaRPr lang="en-US" altLang="it-IT" sz="1000" dirty="0" smtClean="0"/>
          </a:p>
        </p:txBody>
      </p:sp>
    </p:spTree>
    <p:extLst>
      <p:ext uri="{BB962C8B-B14F-4D97-AF65-F5344CB8AC3E}">
        <p14:creationId xmlns:p14="http://schemas.microsoft.com/office/powerpoint/2010/main" val="295358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(IV)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>
                <a:solidFill>
                  <a:srgbClr val="2F2B20"/>
                </a:solidFill>
              </a:rPr>
              <a:t>Rregullore</a:t>
            </a:r>
            <a:r>
              <a:rPr lang="en-US" dirty="0">
                <a:solidFill>
                  <a:srgbClr val="2F2B20"/>
                </a:solidFill>
              </a:rPr>
              <a:t> 1008/2008/KE</a:t>
            </a: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Politikat</a:t>
            </a:r>
            <a:r>
              <a:rPr lang="en-US" dirty="0" smtClean="0">
                <a:solidFill>
                  <a:srgbClr val="2F2B20"/>
                </a:solidFill>
              </a:rPr>
              <a:t> e </a:t>
            </a:r>
            <a:r>
              <a:rPr lang="en-US" dirty="0" err="1" smtClean="0">
                <a:solidFill>
                  <a:srgbClr val="2F2B20"/>
                </a:solidFill>
              </a:rPr>
              <a:t>transportit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europian</a:t>
            </a:r>
            <a:endParaRPr lang="en-US" dirty="0" smtClean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3081</TotalTime>
  <Words>1699</Words>
  <Application>Microsoft Office PowerPoint</Application>
  <PresentationFormat>On-screen Show (4:3)</PresentationFormat>
  <Paragraphs>146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238</cp:revision>
  <dcterms:created xsi:type="dcterms:W3CDTF">2016-10-18T10:02:39Z</dcterms:created>
  <dcterms:modified xsi:type="dcterms:W3CDTF">2023-04-16T09:31:22Z</dcterms:modified>
</cp:coreProperties>
</file>