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84" r:id="rId4"/>
    <p:sldId id="285" r:id="rId5"/>
    <p:sldId id="287" r:id="rId6"/>
    <p:sldId id="286" r:id="rId7"/>
    <p:sldId id="288" r:id="rId8"/>
    <p:sldId id="289" r:id="rId9"/>
    <p:sldId id="280" r:id="rId10"/>
    <p:sldId id="276" r:id="rId11"/>
  </p:sldIdLst>
  <p:sldSz cx="9144000" cy="6858000" type="screen4x3"/>
  <p:notesSz cx="7315200" cy="9601200"/>
  <p:photoAlbum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514BB8D-282C-414F-950F-3F4884C6A2B3}" type="datetimeFigureOut">
              <a:rPr lang="en-US" smtClean="0"/>
              <a:pPr/>
              <a:t>4/16/2023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7EC870C-0C6E-4BCE-BD5E-8214FDCF0C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1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EC870C-0C6E-4BCE-BD5E-8214FDCF0C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21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q-A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q-A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q-A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2A74-6AF2-4B21-9323-D939F4CC0C97}" type="datetimeFigureOut">
              <a:rPr lang="sq-AL" smtClean="0"/>
              <a:pPr/>
              <a:t>16.4.2023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41358-754F-41CC-9DD9-3A80C1DC9234}" type="slidenum">
              <a:rPr lang="sq-AL" smtClean="0"/>
              <a:pPr/>
              <a:t>‹#›</a:t>
            </a:fld>
            <a:endParaRPr lang="sq-A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q-A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arber.gjeta@uniel.edu.a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8"/>
            <a:ext cx="3214678" cy="92867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Straight Connector 3"/>
          <p:cNvCxnSpPr/>
          <p:nvPr/>
        </p:nvCxnSpPr>
        <p:spPr>
          <a:xfrm>
            <a:off x="300010" y="1214422"/>
            <a:ext cx="8501122" cy="1588"/>
          </a:xfrm>
          <a:prstGeom prst="line">
            <a:avLst/>
          </a:prstGeom>
          <a:ln w="508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6643686"/>
            <a:ext cx="9144000" cy="214314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q-AL"/>
          </a:p>
        </p:txBody>
      </p:sp>
      <p:sp>
        <p:nvSpPr>
          <p:cNvPr id="9" name="Rectangle 8"/>
          <p:cNvSpPr/>
          <p:nvPr/>
        </p:nvSpPr>
        <p:spPr>
          <a:xfrm>
            <a:off x="71406" y="6550223"/>
            <a:ext cx="9144000" cy="307777"/>
          </a:xfrm>
          <a:prstGeom prst="rect">
            <a:avLst/>
          </a:prstGeom>
        </p:spPr>
        <p:txBody>
          <a:bodyPr wrap="square" anchor="b" anchorCtr="1">
            <a:normAutofit/>
          </a:bodyPr>
          <a:lstStyle/>
          <a:p>
            <a:pPr marL="515938" indent="-515938" algn="ctr"/>
            <a:r>
              <a:rPr lang="it-IT" sz="1200" b="1" i="1" dirty="0" smtClean="0">
                <a:solidFill>
                  <a:prstClr val="white"/>
                </a:solidFill>
              </a:rPr>
              <a:t>“Aleksand</a:t>
            </a:r>
            <a:r>
              <a:rPr lang="sq-AL" sz="1200" b="1" i="1" dirty="0">
                <a:solidFill>
                  <a:prstClr val="white"/>
                </a:solidFill>
              </a:rPr>
              <a:t>ë</a:t>
            </a:r>
            <a:r>
              <a:rPr lang="it-IT" sz="1200" b="1" i="1" dirty="0">
                <a:solidFill>
                  <a:prstClr val="white"/>
                </a:solidFill>
              </a:rPr>
              <a:t>r </a:t>
            </a:r>
            <a:r>
              <a:rPr lang="it-IT" sz="1200" b="1" i="1" dirty="0" smtClean="0">
                <a:solidFill>
                  <a:prstClr val="white"/>
                </a:solidFill>
              </a:rPr>
              <a:t>Xhuvani” </a:t>
            </a:r>
            <a:r>
              <a:rPr lang="it-IT" sz="1200" b="1" i="1" dirty="0" smtClean="0">
                <a:solidFill>
                  <a:schemeClr val="bg1"/>
                </a:solidFill>
              </a:rPr>
              <a:t>University, </a:t>
            </a:r>
            <a:r>
              <a:rPr lang="sq-AL" sz="1200" b="1" i="1" dirty="0" smtClean="0">
                <a:solidFill>
                  <a:schemeClr val="bg1"/>
                </a:solidFill>
              </a:rPr>
              <a:t>Elbasan</a:t>
            </a:r>
            <a:r>
              <a:rPr lang="it-IT" sz="1200" b="1" i="1" dirty="0" smtClean="0">
                <a:solidFill>
                  <a:schemeClr val="bg1"/>
                </a:solidFill>
              </a:rPr>
              <a:t>,</a:t>
            </a:r>
            <a:r>
              <a:rPr lang="sq-AL" sz="1200" b="1" i="1" dirty="0" smtClean="0">
                <a:solidFill>
                  <a:schemeClr val="bg1"/>
                </a:solidFill>
              </a:rPr>
              <a:t> </a:t>
            </a:r>
            <a:r>
              <a:rPr lang="sq-AL" sz="1200" b="1" i="1" dirty="0" err="1" smtClean="0">
                <a:solidFill>
                  <a:schemeClr val="bg1"/>
                </a:solidFill>
              </a:rPr>
              <a:t>Street</a:t>
            </a:r>
            <a:r>
              <a:rPr lang="it-IT" sz="1200" b="1" i="1" dirty="0" smtClean="0">
                <a:solidFill>
                  <a:schemeClr val="bg1"/>
                </a:solidFill>
              </a:rPr>
              <a:t> “Ismail Zyma” 3001</a:t>
            </a:r>
            <a:r>
              <a:rPr lang="sq-AL" sz="1200" b="1" i="1" dirty="0" smtClean="0">
                <a:solidFill>
                  <a:schemeClr val="bg1"/>
                </a:solidFill>
              </a:rPr>
              <a:t>,</a:t>
            </a:r>
            <a:r>
              <a:rPr lang="it-IT" sz="1200" b="1" i="1" dirty="0" smtClean="0">
                <a:solidFill>
                  <a:schemeClr val="bg1"/>
                </a:solidFill>
              </a:rPr>
              <a:t> tel :+355 54 252 593, Elbasan Albania</a:t>
            </a:r>
            <a:r>
              <a:rPr lang="sq-AL" sz="1200" b="1" i="1" dirty="0" smtClean="0">
                <a:solidFill>
                  <a:schemeClr val="bg1"/>
                </a:solidFill>
              </a:rPr>
              <a:t>, </a:t>
            </a:r>
            <a:r>
              <a:rPr lang="sq-AL" sz="1200" b="1" i="1" dirty="0" err="1" smtClean="0">
                <a:solidFill>
                  <a:schemeClr val="bg1"/>
                </a:solidFill>
              </a:rPr>
              <a:t>www.uniel.edu.al</a:t>
            </a:r>
            <a:endParaRPr lang="sq-AL" sz="1200" b="1" i="1" dirty="0">
              <a:solidFill>
                <a:schemeClr val="bg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571472" y="1357298"/>
            <a:ext cx="7888960" cy="3151822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endParaRPr lang="it-IT" sz="3600" dirty="0" smtClean="0"/>
          </a:p>
          <a:p>
            <a:pPr lvl="0" algn="ctr">
              <a:spcBef>
                <a:spcPct val="0"/>
              </a:spcBef>
              <a:defRPr/>
            </a:pPr>
            <a:r>
              <a:rPr lang="en-US" sz="2800" dirty="0" err="1" smtClean="0">
                <a:solidFill>
                  <a:prstClr val="black"/>
                </a:solidFill>
              </a:rPr>
              <a:t>Rregullore</a:t>
            </a:r>
            <a:r>
              <a:rPr lang="en-US" sz="2800" dirty="0" smtClean="0">
                <a:solidFill>
                  <a:prstClr val="black"/>
                </a:solidFill>
              </a:rPr>
              <a:t> 1008/2008/KE</a:t>
            </a:r>
            <a:endParaRPr lang="en-US" sz="2800" dirty="0">
              <a:solidFill>
                <a:prstClr val="black"/>
              </a:solidFill>
            </a:endParaRPr>
          </a:p>
          <a:p>
            <a:pPr lvl="0" algn="ctr">
              <a:spcBef>
                <a:spcPct val="0"/>
              </a:spcBef>
              <a:defRPr/>
            </a:pPr>
            <a:endParaRPr lang="de-DE" sz="3200" b="1" i="1" dirty="0">
              <a:solidFill>
                <a:prstClr val="black"/>
              </a:solidFill>
              <a:latin typeface="Arial Rounded MT Bold" pitchFamily="34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Aksesi ne trafik (III)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Cmimi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</a:t>
            </a:r>
          </a:p>
          <a:p>
            <a:pPr marL="45720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Licencimi (III)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ctr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827584" y="4581128"/>
            <a:ext cx="6461760" cy="1066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dirty="0" smtClean="0"/>
              <a:t>Elbasan, </a:t>
            </a:r>
            <a:r>
              <a:rPr lang="it-IT" dirty="0" smtClean="0">
                <a:solidFill>
                  <a:srgbClr val="FF0000"/>
                </a:solidFill>
              </a:rPr>
              <a:t>04 Prill 2023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  <p:pic>
        <p:nvPicPr>
          <p:cNvPr id="8" name="Picture 7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39709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ue12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6286" r="8837"/>
          <a:stretch>
            <a:fillRect/>
          </a:stretch>
        </p:blipFill>
        <p:spPr>
          <a:xfrm>
            <a:off x="1270" y="0"/>
            <a:ext cx="248249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357166"/>
            <a:ext cx="7529513" cy="598469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Contacts:</a:t>
            </a:r>
            <a:endParaRPr kumimoji="0" lang="de-DE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7158" y="1428736"/>
            <a:ext cx="8358246" cy="3944480"/>
          </a:xfrm>
          <a:prstGeom prst="rect">
            <a:avLst/>
          </a:prstGeom>
        </p:spPr>
        <p:txBody>
          <a:bodyPr/>
          <a:lstStyle/>
          <a:p>
            <a:pPr marL="114300" indent="0" algn="ctr">
              <a:buNone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	</a:t>
            </a:r>
            <a:r>
              <a:rPr lang="it-IT" sz="3200" dirty="0" err="1"/>
              <a:t>Thank</a:t>
            </a:r>
            <a:r>
              <a:rPr lang="it-IT" sz="3200" dirty="0"/>
              <a:t> </a:t>
            </a:r>
            <a:r>
              <a:rPr lang="it-IT" sz="3200" dirty="0" err="1"/>
              <a:t>you</a:t>
            </a:r>
            <a:r>
              <a:rPr lang="it-IT" sz="3200" dirty="0"/>
              <a:t> for </a:t>
            </a:r>
            <a:r>
              <a:rPr lang="it-IT" sz="3200" dirty="0" err="1"/>
              <a:t>your</a:t>
            </a:r>
            <a:r>
              <a:rPr lang="it-IT" sz="3200" dirty="0"/>
              <a:t> </a:t>
            </a:r>
            <a:r>
              <a:rPr lang="it-IT" sz="3200" dirty="0" err="1"/>
              <a:t>attention</a:t>
            </a:r>
            <a:r>
              <a:rPr lang="it-IT" sz="3200" dirty="0" smtClean="0"/>
              <a:t>!</a:t>
            </a:r>
            <a:endParaRPr lang="it-IT" sz="3200" dirty="0"/>
          </a:p>
          <a:p>
            <a:pPr marL="114300" indent="0" algn="ctr">
              <a:buNone/>
            </a:pPr>
            <a:r>
              <a:rPr lang="it-IT" sz="3200" dirty="0" err="1"/>
              <a:t>Any</a:t>
            </a:r>
            <a:r>
              <a:rPr lang="it-IT" sz="3200" dirty="0"/>
              <a:t> </a:t>
            </a:r>
            <a:r>
              <a:rPr lang="it-IT" sz="3200" dirty="0" err="1"/>
              <a:t>question</a:t>
            </a:r>
            <a:r>
              <a:rPr lang="it-IT" sz="3200" dirty="0"/>
              <a:t> ?</a:t>
            </a:r>
          </a:p>
          <a:p>
            <a:pPr marL="114300" indent="0" algn="ctr">
              <a:buNone/>
            </a:pPr>
            <a:endParaRPr lang="it-IT" sz="3200" dirty="0" smtClean="0"/>
          </a:p>
          <a:p>
            <a:pPr marL="114300" indent="0" algn="ctr">
              <a:buNone/>
            </a:pPr>
            <a:r>
              <a:rPr lang="en-GB" altLang="it-IT" sz="3200" dirty="0" smtClean="0"/>
              <a:t>Assoc. </a:t>
            </a:r>
            <a:r>
              <a:rPr lang="en-GB" altLang="it-IT" sz="3200" dirty="0" err="1" smtClean="0"/>
              <a:t>Prof.</a:t>
            </a:r>
            <a:r>
              <a:rPr lang="en-GB" altLang="it-IT" sz="3200" dirty="0" smtClean="0"/>
              <a:t> </a:t>
            </a:r>
            <a:r>
              <a:rPr lang="en-GB" altLang="it-IT" sz="3200" dirty="0" err="1" smtClean="0"/>
              <a:t>Dr.</a:t>
            </a:r>
            <a:r>
              <a:rPr lang="en-GB" altLang="it-IT" sz="3200" dirty="0" smtClean="0"/>
              <a:t> Av. Arber </a:t>
            </a:r>
            <a:r>
              <a:rPr lang="en-GB" altLang="it-IT" sz="3200" dirty="0" err="1" smtClean="0"/>
              <a:t>Gjeta</a:t>
            </a:r>
            <a:endParaRPr lang="en-GB" altLang="it-IT" sz="3200" dirty="0"/>
          </a:p>
          <a:p>
            <a:pPr marL="114300" indent="0" algn="ctr">
              <a:buNone/>
            </a:pPr>
            <a:r>
              <a:rPr lang="en-GB" altLang="it-IT" sz="2000" dirty="0" smtClean="0"/>
              <a:t>Chair JM in EU Law </a:t>
            </a:r>
          </a:p>
          <a:p>
            <a:pPr marL="114300" indent="0" algn="ctr">
              <a:buNone/>
            </a:pPr>
            <a:r>
              <a:rPr lang="en-GB" altLang="it-IT" sz="2000" dirty="0" smtClean="0"/>
              <a:t>Department </a:t>
            </a:r>
            <a:r>
              <a:rPr lang="en-GB" altLang="it-IT" sz="2000" dirty="0"/>
              <a:t>of Law</a:t>
            </a:r>
          </a:p>
          <a:p>
            <a:pPr marL="114300" indent="0" algn="ctr">
              <a:buNone/>
            </a:pPr>
            <a:r>
              <a:rPr lang="en-GB" altLang="it-IT" sz="2000" dirty="0"/>
              <a:t>Faculty of Economy</a:t>
            </a:r>
          </a:p>
          <a:p>
            <a:pPr marL="114300" indent="0" algn="ctr">
              <a:buNone/>
            </a:pPr>
            <a:r>
              <a:rPr lang="en-GB" altLang="it-IT" sz="2000" dirty="0"/>
              <a:t>University of Elbasan</a:t>
            </a:r>
          </a:p>
          <a:p>
            <a:pPr marL="114300" indent="0" algn="ctr">
              <a:buNone/>
            </a:pPr>
            <a:r>
              <a:rPr lang="en-GB" altLang="it-IT" sz="2000" dirty="0">
                <a:hlinkClick r:id="rId3"/>
              </a:rPr>
              <a:t>arber.gjeta@uniel.edu.al</a:t>
            </a:r>
            <a:endParaRPr lang="en-GB" altLang="it-IT" sz="2000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B3050B77-893E-4421-9522-4BE84664A250}" type="slidenum">
              <a:rPr lang="de-DE" b="1" smtClean="0"/>
              <a:pPr/>
              <a:t>10</a:t>
            </a:fld>
            <a:endParaRPr lang="de-DE" b="1" dirty="0" smtClean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8596" y="1357298"/>
            <a:ext cx="82868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sbeneficaireserasmusright_withthesupport-01_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652" y="5401388"/>
            <a:ext cx="2317750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2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Rregullimi aktual i ofrimit te sherbimeve ajrore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04428" y="148404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Rregullimi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nga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Rregullorja</a:t>
            </a:r>
            <a:r>
              <a:rPr lang="en-US" altLang="it-IT" sz="2000" dirty="0" smtClean="0"/>
              <a:t> 1008/2008 </a:t>
            </a:r>
            <a:r>
              <a:rPr lang="en-US" altLang="it-IT" sz="2000" dirty="0" err="1" smtClean="0"/>
              <a:t>qe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shfuqizon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Rregulloret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paketes</a:t>
            </a:r>
            <a:r>
              <a:rPr lang="en-US" altLang="it-IT" sz="2000" dirty="0" smtClean="0"/>
              <a:t> se </a:t>
            </a:r>
            <a:r>
              <a:rPr lang="en-US" altLang="it-IT" sz="2000" dirty="0" err="1" smtClean="0"/>
              <a:t>trete</a:t>
            </a:r>
            <a:endParaRPr lang="en-US" altLang="it-IT" sz="2000" dirty="0" smtClean="0"/>
          </a:p>
          <a:p>
            <a:pPr lvl="1" algn="just"/>
            <a:r>
              <a:rPr lang="en-US" altLang="it-IT" sz="1200" dirty="0" smtClean="0"/>
              <a:t>3 </a:t>
            </a:r>
            <a:r>
              <a:rPr lang="en-US" altLang="it-IT" sz="1200" dirty="0" err="1" smtClean="0"/>
              <a:t>rregulloret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perfshihen</a:t>
            </a:r>
            <a:r>
              <a:rPr lang="en-US" altLang="it-IT" sz="1200" dirty="0" smtClean="0"/>
              <a:t> ne 1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vetme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Rregullore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konsolidimi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Paketes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Trete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1992</a:t>
            </a:r>
          </a:p>
          <a:p>
            <a:pPr lvl="2" algn="just"/>
            <a:r>
              <a:rPr lang="en-US" altLang="it-IT" sz="800" dirty="0" err="1" smtClean="0"/>
              <a:t>Disa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modifikime</a:t>
            </a:r>
            <a:endParaRPr lang="en-US" altLang="it-IT" sz="800" dirty="0" smtClean="0"/>
          </a:p>
          <a:p>
            <a:pPr lvl="2" algn="just"/>
            <a:r>
              <a:rPr lang="en-US" altLang="it-IT" sz="800" dirty="0" err="1" smtClean="0"/>
              <a:t>Disa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rregulla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reja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mbi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transparencen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cmimeve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fluturimit</a:t>
            </a:r>
            <a:endParaRPr lang="en-US" altLang="it-IT" sz="800" dirty="0"/>
          </a:p>
          <a:p>
            <a:pPr algn="just"/>
            <a:r>
              <a:rPr lang="en-US" altLang="it-IT" sz="1600" dirty="0" err="1" smtClean="0"/>
              <a:t>Objektivi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rregulloje</a:t>
            </a:r>
            <a:r>
              <a:rPr lang="en-US" altLang="it-IT" sz="1600" dirty="0" smtClean="0"/>
              <a:t> 3 </a:t>
            </a:r>
            <a:r>
              <a:rPr lang="en-US" altLang="it-IT" sz="1600" dirty="0" err="1" smtClean="0"/>
              <a:t>fusha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kryesore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200" dirty="0" err="1" smtClean="0"/>
              <a:t>Licencimi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komunitare</a:t>
            </a:r>
            <a:endParaRPr lang="en-US" altLang="it-IT" sz="1200" dirty="0" smtClean="0"/>
          </a:p>
          <a:p>
            <a:pPr lvl="1" algn="just"/>
            <a:r>
              <a:rPr lang="en-US" altLang="it-IT" sz="1200" dirty="0" smtClean="0"/>
              <a:t>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kompanive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intra-</a:t>
            </a:r>
            <a:r>
              <a:rPr lang="en-US" altLang="it-IT" sz="1200" dirty="0" err="1" smtClean="0"/>
              <a:t>komunitare</a:t>
            </a:r>
            <a:endParaRPr lang="en-US" altLang="it-IT" sz="1200" dirty="0" smtClean="0"/>
          </a:p>
          <a:p>
            <a:pPr lvl="1" algn="just"/>
            <a:r>
              <a:rPr lang="en-US" altLang="it-IT" sz="1200" dirty="0" err="1" smtClean="0"/>
              <a:t>Cmimet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Rregullorja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e </a:t>
            </a:r>
            <a:r>
              <a:rPr lang="en-US" altLang="it-IT" sz="1600" dirty="0" err="1" smtClean="0"/>
              <a:t>amenduar</a:t>
            </a:r>
            <a:r>
              <a:rPr lang="en-US" altLang="it-IT" sz="1600" dirty="0" smtClean="0"/>
              <a:t> se </a:t>
            </a:r>
            <a:r>
              <a:rPr lang="en-US" altLang="it-IT" sz="1600" dirty="0" err="1" smtClean="0"/>
              <a:t>fundmi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rreg</a:t>
            </a:r>
            <a:r>
              <a:rPr lang="en-US" altLang="it-IT" sz="1600" dirty="0" smtClean="0"/>
              <a:t>. BE 1139/18</a:t>
            </a:r>
          </a:p>
          <a:p>
            <a:pPr algn="just"/>
            <a:endParaRPr lang="en-US" altLang="it-IT" sz="1600" dirty="0"/>
          </a:p>
          <a:p>
            <a:pPr algn="just"/>
            <a:r>
              <a:rPr lang="en-US" altLang="it-IT" sz="1800" dirty="0" err="1" smtClean="0"/>
              <a:t>Qellimet</a:t>
            </a:r>
            <a:r>
              <a:rPr lang="en-US" altLang="it-IT" sz="1800" dirty="0" smtClean="0"/>
              <a:t> </a:t>
            </a:r>
          </a:p>
          <a:p>
            <a:pPr lvl="1" algn="just"/>
            <a:r>
              <a:rPr lang="en-US" altLang="it-IT" sz="1400" dirty="0" err="1" smtClean="0"/>
              <a:t>Monitorimi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detajuar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kompanive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ajrore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lidhje</a:t>
            </a:r>
            <a:r>
              <a:rPr lang="en-US" altLang="it-IT" sz="1400" dirty="0" smtClean="0"/>
              <a:t> me </a:t>
            </a:r>
            <a:r>
              <a:rPr lang="en-US" altLang="it-IT" sz="1400" dirty="0" err="1" smtClean="0"/>
              <a:t>kushtet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marrjes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licences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komunitare</a:t>
            </a:r>
            <a:endParaRPr lang="en-US" altLang="it-IT" sz="1400" dirty="0" smtClean="0"/>
          </a:p>
          <a:p>
            <a:pPr lvl="2" algn="just"/>
            <a:r>
              <a:rPr lang="en-US" altLang="it-IT" sz="1000" dirty="0" err="1" smtClean="0"/>
              <a:t>Kushtet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sigurise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Qendrueshmeria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finannciare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Percaktimi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qarte</a:t>
            </a:r>
            <a:r>
              <a:rPr lang="en-US" altLang="it-IT" sz="1400" dirty="0" smtClean="0"/>
              <a:t> se </a:t>
            </a:r>
            <a:r>
              <a:rPr lang="en-US" altLang="it-IT" sz="1400" dirty="0" err="1" smtClean="0"/>
              <a:t>si</a:t>
            </a:r>
            <a:r>
              <a:rPr lang="en-US" altLang="it-IT" sz="1400" dirty="0" smtClean="0"/>
              <a:t> do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ofrohen</a:t>
            </a:r>
            <a:r>
              <a:rPr lang="en-US" altLang="it-IT" sz="1400" dirty="0" smtClean="0"/>
              <a:t> PSO (</a:t>
            </a:r>
            <a:r>
              <a:rPr lang="en-US" altLang="it-IT" sz="1400" dirty="0" err="1" smtClean="0"/>
              <a:t>detyrimet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sherbimit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publik</a:t>
            </a:r>
            <a:r>
              <a:rPr lang="en-US" altLang="it-IT" sz="1400" dirty="0" smtClean="0"/>
              <a:t>)</a:t>
            </a:r>
          </a:p>
          <a:p>
            <a:pPr lvl="1" algn="just"/>
            <a:r>
              <a:rPr lang="en-US" altLang="it-IT" sz="1400" dirty="0" err="1" smtClean="0"/>
              <a:t>Akses</a:t>
            </a:r>
            <a:r>
              <a:rPr lang="en-US" altLang="it-IT" sz="1400" dirty="0" smtClean="0"/>
              <a:t> jo </a:t>
            </a:r>
            <a:r>
              <a:rPr lang="en-US" altLang="it-IT" sz="1400" dirty="0" err="1" smtClean="0"/>
              <a:t>diskriminues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drejtperdrejte</a:t>
            </a:r>
            <a:r>
              <a:rPr lang="en-US" altLang="it-IT" sz="1400" dirty="0" smtClean="0"/>
              <a:t> ne </a:t>
            </a:r>
            <a:r>
              <a:rPr lang="en-US" altLang="it-IT" sz="1400" dirty="0" err="1" smtClean="0"/>
              <a:t>Cmimet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pavaresisht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rezidences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kombesise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jane ne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vend Brenda </a:t>
            </a:r>
            <a:r>
              <a:rPr lang="en-US" altLang="it-IT" sz="1400" dirty="0" err="1" smtClean="0"/>
              <a:t>komunitetit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Ndihmese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agjentet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udhetimit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rrjedhoje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cmimet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biletave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Publikimi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sakte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cmimit</a:t>
            </a:r>
            <a:r>
              <a:rPr lang="en-US" altLang="it-IT" sz="1400" dirty="0" smtClean="0"/>
              <a:t> final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duhet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paguaje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pasagjer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Perfshire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tarifat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taksat</a:t>
            </a:r>
            <a:r>
              <a:rPr lang="en-US" altLang="it-IT" sz="1000" dirty="0" smtClean="0"/>
              <a:t> 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kostot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sherbimit</a:t>
            </a:r>
            <a:endParaRPr lang="en-US" altLang="it-IT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3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Rregullimi aktual i ofrimit te sherbimeve ajrore - Licencimi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04428" y="148404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Licencimi</a:t>
            </a:r>
            <a:r>
              <a:rPr lang="en-US" altLang="it-IT" sz="2000" dirty="0" smtClean="0"/>
              <a:t> </a:t>
            </a:r>
          </a:p>
          <a:p>
            <a:pPr algn="just"/>
            <a:r>
              <a:rPr lang="en-US" altLang="it-IT" sz="2000" dirty="0" err="1" smtClean="0"/>
              <a:t>Kriter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esencial</a:t>
            </a:r>
            <a:r>
              <a:rPr lang="en-US" altLang="it-IT" sz="2000" dirty="0" smtClean="0"/>
              <a:t> per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ofruar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ajrore</a:t>
            </a:r>
            <a:r>
              <a:rPr lang="en-US" altLang="it-IT" sz="2000" dirty="0" smtClean="0"/>
              <a:t> Brenda BE</a:t>
            </a:r>
          </a:p>
          <a:p>
            <a:pPr algn="just"/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kesh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nje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licence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operimi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vlefshme</a:t>
            </a:r>
            <a:endParaRPr lang="en-US" altLang="it-IT" sz="2000" dirty="0" smtClean="0"/>
          </a:p>
          <a:p>
            <a:pPr algn="just"/>
            <a:r>
              <a:rPr lang="en-US" altLang="it-IT" sz="2000" dirty="0" err="1" smtClean="0"/>
              <a:t>Kushtet</a:t>
            </a:r>
            <a:r>
              <a:rPr lang="en-US" altLang="it-IT" sz="2000" dirty="0" smtClean="0"/>
              <a:t>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4)</a:t>
            </a:r>
          </a:p>
          <a:p>
            <a:pPr lvl="1" algn="just"/>
            <a:r>
              <a:rPr lang="en-US" altLang="it-IT" sz="1600" dirty="0" smtClean="0"/>
              <a:t>«(</a:t>
            </a:r>
            <a:r>
              <a:rPr lang="en-US" altLang="it-IT" sz="1600" dirty="0"/>
              <a:t>a) its principal place of business is located in that </a:t>
            </a:r>
            <a:r>
              <a:rPr lang="en-US" altLang="it-IT" sz="1600" dirty="0" smtClean="0"/>
              <a:t>Member State</a:t>
            </a:r>
            <a:r>
              <a:rPr lang="en-US" altLang="it-IT" sz="1600" dirty="0"/>
              <a:t>;</a:t>
            </a:r>
          </a:p>
          <a:p>
            <a:pPr lvl="1" algn="just"/>
            <a:r>
              <a:rPr lang="en-US" altLang="it-IT" sz="1600" dirty="0"/>
              <a:t>(b) it holds a valid AOC [air operator certificate, i.e. </a:t>
            </a:r>
            <a:r>
              <a:rPr lang="en-US" altLang="it-IT" sz="1600" dirty="0" smtClean="0"/>
              <a:t>a certificate </a:t>
            </a:r>
            <a:r>
              <a:rPr lang="en-US" altLang="it-IT" sz="1600" dirty="0"/>
              <a:t>delivered to an undertaking confirming that </a:t>
            </a:r>
            <a:r>
              <a:rPr lang="en-US" altLang="it-IT" sz="1600" dirty="0" smtClean="0"/>
              <a:t>the operator </a:t>
            </a:r>
            <a:r>
              <a:rPr lang="en-US" altLang="it-IT" sz="1600" dirty="0"/>
              <a:t>has the professional ability and organization </a:t>
            </a:r>
            <a:r>
              <a:rPr lang="en-US" altLang="it-IT" sz="1600" dirty="0" smtClean="0"/>
              <a:t>to ensure </a:t>
            </a:r>
            <a:r>
              <a:rPr lang="en-US" altLang="it-IT" sz="1600" dirty="0"/>
              <a:t>the safety of operations specified in the certificate</a:t>
            </a:r>
            <a:r>
              <a:rPr lang="en-US" altLang="it-IT" sz="1600" dirty="0" smtClean="0"/>
              <a:t>, as </a:t>
            </a:r>
            <a:r>
              <a:rPr lang="en-US" altLang="it-IT" sz="1600" dirty="0"/>
              <a:t>provided in the relevant provisions of Community </a:t>
            </a:r>
            <a:r>
              <a:rPr lang="en-US" altLang="it-IT" sz="1600" dirty="0" smtClean="0"/>
              <a:t>or national </a:t>
            </a:r>
            <a:r>
              <a:rPr lang="en-US" altLang="it-IT" sz="1600" dirty="0"/>
              <a:t>law, as applicable] issued by a national authority </a:t>
            </a:r>
            <a:r>
              <a:rPr lang="en-US" altLang="it-IT" sz="1600" dirty="0" smtClean="0"/>
              <a:t>of the </a:t>
            </a:r>
            <a:r>
              <a:rPr lang="en-US" altLang="it-IT" sz="1600" dirty="0"/>
              <a:t>same Member State whose competent licensing </a:t>
            </a:r>
            <a:r>
              <a:rPr lang="en-US" altLang="it-IT" sz="1600" dirty="0" smtClean="0"/>
              <a:t>authority is </a:t>
            </a:r>
            <a:r>
              <a:rPr lang="en-US" altLang="it-IT" sz="1600" dirty="0"/>
              <a:t>responsible for granting, refusing, revoking or </a:t>
            </a:r>
            <a:r>
              <a:rPr lang="en-US" altLang="it-IT" sz="1600" dirty="0" smtClean="0"/>
              <a:t>suspending the </a:t>
            </a:r>
            <a:r>
              <a:rPr lang="en-US" altLang="it-IT" sz="1600" dirty="0"/>
              <a:t>operating </a:t>
            </a:r>
            <a:r>
              <a:rPr lang="en-US" altLang="it-IT" sz="1600" dirty="0" err="1"/>
              <a:t>licence</a:t>
            </a:r>
            <a:r>
              <a:rPr lang="en-US" altLang="it-IT" sz="1600" dirty="0"/>
              <a:t> of the Community air carrier;</a:t>
            </a:r>
          </a:p>
          <a:p>
            <a:pPr lvl="1" algn="just"/>
            <a:r>
              <a:rPr lang="en-US" altLang="it-IT" sz="1600" dirty="0"/>
              <a:t>(c) it has one or more aircraft at its disposal through </a:t>
            </a:r>
            <a:r>
              <a:rPr lang="en-US" altLang="it-IT" sz="1600" dirty="0" smtClean="0"/>
              <a:t>ownership or </a:t>
            </a:r>
            <a:r>
              <a:rPr lang="en-US" altLang="it-IT" sz="1600" dirty="0"/>
              <a:t>a dry lease agreement;</a:t>
            </a:r>
          </a:p>
          <a:p>
            <a:pPr lvl="1" algn="just"/>
            <a:r>
              <a:rPr lang="en-US" altLang="it-IT" sz="1600" dirty="0"/>
              <a:t>(d) its main occupation is to operate air services in isolation </a:t>
            </a:r>
            <a:r>
              <a:rPr lang="en-US" altLang="it-IT" sz="1600" dirty="0" smtClean="0"/>
              <a:t>or combined </a:t>
            </a:r>
            <a:r>
              <a:rPr lang="en-US" altLang="it-IT" sz="1600" dirty="0"/>
              <a:t>with any other commercial operation of aircraft </a:t>
            </a:r>
            <a:r>
              <a:rPr lang="en-US" altLang="it-IT" sz="1600" dirty="0" smtClean="0"/>
              <a:t>or the </a:t>
            </a:r>
            <a:r>
              <a:rPr lang="en-US" altLang="it-IT" sz="1600" dirty="0"/>
              <a:t>repair and maintenance of aircraft;</a:t>
            </a:r>
          </a:p>
          <a:p>
            <a:pPr lvl="1" algn="just"/>
            <a:r>
              <a:rPr lang="en-US" altLang="it-IT" sz="1600" dirty="0"/>
              <a:t>(e) its company structure allows the competent </a:t>
            </a:r>
            <a:r>
              <a:rPr lang="en-US" altLang="it-IT" sz="1600" dirty="0" smtClean="0"/>
              <a:t>licensing authority </a:t>
            </a:r>
            <a:r>
              <a:rPr lang="en-US" altLang="it-IT" sz="1600" dirty="0"/>
              <a:t>to implement the provisions of this Chapter;</a:t>
            </a:r>
          </a:p>
          <a:p>
            <a:pPr lvl="1" algn="just"/>
            <a:r>
              <a:rPr lang="en-US" altLang="it-IT" sz="1600" dirty="0"/>
              <a:t>(f) Member States and/or nationals of Member States </a:t>
            </a:r>
            <a:r>
              <a:rPr lang="en-US" altLang="it-IT" sz="1600" dirty="0" smtClean="0"/>
              <a:t>own more </a:t>
            </a:r>
            <a:r>
              <a:rPr lang="en-US" altLang="it-IT" sz="1600" dirty="0"/>
              <a:t>than 50 % of the undertaking and effectively control it</a:t>
            </a:r>
            <a:r>
              <a:rPr lang="en-US" altLang="it-IT" sz="1600" dirty="0" smtClean="0"/>
              <a:t>, whether </a:t>
            </a:r>
            <a:r>
              <a:rPr lang="en-US" altLang="it-IT" sz="1600" dirty="0"/>
              <a:t>directly or indirectly through one or more </a:t>
            </a:r>
            <a:r>
              <a:rPr lang="en-US" altLang="it-IT" sz="1600" dirty="0" smtClean="0"/>
              <a:t>intermediate undertakings</a:t>
            </a:r>
            <a:r>
              <a:rPr lang="en-US" altLang="it-IT" sz="1600" dirty="0"/>
              <a:t>, except as provided for in an agreement with </a:t>
            </a:r>
            <a:r>
              <a:rPr lang="en-US" altLang="it-IT" sz="1600" dirty="0" smtClean="0"/>
              <a:t>a third </a:t>
            </a:r>
            <a:r>
              <a:rPr lang="en-US" altLang="it-IT" sz="1600" dirty="0"/>
              <a:t>country to which the Community is a party;</a:t>
            </a:r>
          </a:p>
          <a:p>
            <a:pPr lvl="1" algn="just"/>
            <a:r>
              <a:rPr lang="en-US" altLang="it-IT" sz="1600" dirty="0"/>
              <a:t>(g) it meets the financial conditions specified in Article 5;</a:t>
            </a:r>
          </a:p>
          <a:p>
            <a:pPr lvl="1" algn="just"/>
            <a:r>
              <a:rPr lang="en-US" altLang="it-IT" sz="1600" dirty="0"/>
              <a:t>(h) it complies with the insurance requirements specified </a:t>
            </a:r>
            <a:r>
              <a:rPr lang="en-US" altLang="it-IT" sz="1600" dirty="0" smtClean="0"/>
              <a:t>in Article </a:t>
            </a:r>
            <a:r>
              <a:rPr lang="en-US" altLang="it-IT" sz="1600" dirty="0"/>
              <a:t>11 and in Regulation (EC) No 785/2004; and</a:t>
            </a:r>
          </a:p>
          <a:p>
            <a:pPr lvl="1" algn="just"/>
            <a:r>
              <a:rPr lang="en-US" altLang="it-IT" sz="1600" dirty="0"/>
              <a:t>(</a:t>
            </a:r>
            <a:r>
              <a:rPr lang="en-US" altLang="it-IT" sz="1600" dirty="0" err="1"/>
              <a:t>i</a:t>
            </a:r>
            <a:r>
              <a:rPr lang="en-US" altLang="it-IT" sz="1600" dirty="0"/>
              <a:t>) it complies with the provisions on good repute as </a:t>
            </a:r>
            <a:r>
              <a:rPr lang="en-US" altLang="it-IT" sz="1600" dirty="0" smtClean="0"/>
              <a:t>specified in </a:t>
            </a:r>
            <a:r>
              <a:rPr lang="en-US" altLang="it-IT" sz="1600" dirty="0"/>
              <a:t>Article 7.»</a:t>
            </a:r>
          </a:p>
        </p:txBody>
      </p:sp>
    </p:spTree>
    <p:extLst>
      <p:ext uri="{BB962C8B-B14F-4D97-AF65-F5344CB8AC3E}">
        <p14:creationId xmlns:p14="http://schemas.microsoft.com/office/powerpoint/2010/main" val="356129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4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4000" dirty="0" smtClean="0"/>
              <a:t>Rregullimi aktual i ofrimit te sherbimeve ajrore – Aksesi ne linja I </a:t>
            </a:r>
            <a:endParaRPr lang="it-IT" sz="40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04428" y="148404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Aksesi 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15) </a:t>
            </a:r>
          </a:p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pa </a:t>
            </a:r>
            <a:r>
              <a:rPr lang="en-US" altLang="it-IT" sz="2000" dirty="0" err="1" smtClean="0"/>
              <a:t>kurrfare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pengese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brenda</a:t>
            </a:r>
            <a:r>
              <a:rPr lang="en-US" altLang="it-IT" sz="2000" dirty="0" smtClean="0"/>
              <a:t> BE </a:t>
            </a:r>
          </a:p>
          <a:p>
            <a:pPr lvl="1" algn="just"/>
            <a:r>
              <a:rPr lang="en-US" altLang="it-IT" sz="1200" dirty="0" smtClean="0"/>
              <a:t>Jo me </a:t>
            </a:r>
            <a:r>
              <a:rPr lang="en-US" altLang="it-IT" sz="1200" dirty="0" err="1" smtClean="0"/>
              <a:t>autorizim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shtetit</a:t>
            </a:r>
            <a:r>
              <a:rPr lang="en-US" altLang="it-IT" sz="1200" dirty="0" smtClean="0"/>
              <a:t> </a:t>
            </a:r>
          </a:p>
          <a:p>
            <a:pPr lvl="1" algn="just"/>
            <a:r>
              <a:rPr lang="en-US" altLang="it-IT" sz="1200" dirty="0" smtClean="0"/>
              <a:t>Jo </a:t>
            </a:r>
            <a:r>
              <a:rPr lang="en-US" altLang="it-IT" sz="1200" dirty="0" err="1" smtClean="0"/>
              <a:t>kufizime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marreveshje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dypaleshe</a:t>
            </a:r>
            <a:endParaRPr lang="en-US" altLang="it-IT" sz="1200" dirty="0" smtClean="0"/>
          </a:p>
          <a:p>
            <a:pPr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</a:t>
            </a:r>
            <a:r>
              <a:rPr lang="en-US" altLang="it-IT" sz="1600" dirty="0" smtClean="0"/>
              <a:t> ne </a:t>
            </a:r>
            <a:r>
              <a:rPr lang="en-US" altLang="it-IT" sz="1600" dirty="0" err="1" smtClean="0"/>
              <a:t>kuader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detyrimeve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sherbimitpublik</a:t>
            </a:r>
            <a:r>
              <a:rPr lang="en-US" altLang="it-IT" sz="1600" dirty="0" smtClean="0"/>
              <a:t> (</a:t>
            </a:r>
            <a:r>
              <a:rPr lang="en-US" altLang="it-IT" sz="1600" dirty="0" err="1" smtClean="0"/>
              <a:t>Neni</a:t>
            </a:r>
            <a:r>
              <a:rPr lang="en-US" altLang="it-IT" sz="1600" dirty="0" smtClean="0"/>
              <a:t> 16)</a:t>
            </a:r>
          </a:p>
          <a:p>
            <a:pPr lvl="1" algn="just"/>
            <a:r>
              <a:rPr lang="en-US" altLang="it-IT" sz="1200" dirty="0"/>
              <a:t>«(a) the proportionality between the obligation and the economic </a:t>
            </a:r>
            <a:r>
              <a:rPr lang="en-US" altLang="it-IT" sz="1200" dirty="0" smtClean="0"/>
              <a:t>development needs </a:t>
            </a:r>
            <a:r>
              <a:rPr lang="en-US" altLang="it-IT" sz="1200" dirty="0"/>
              <a:t>of the region concerned;</a:t>
            </a:r>
          </a:p>
          <a:p>
            <a:pPr lvl="1" algn="just"/>
            <a:r>
              <a:rPr lang="en-US" altLang="it-IT" sz="1200" dirty="0"/>
              <a:t>(b) the possibility of having recourse to other modes of transport and </a:t>
            </a:r>
            <a:r>
              <a:rPr lang="en-US" altLang="it-IT" sz="1200" dirty="0" smtClean="0"/>
              <a:t>the ability </a:t>
            </a:r>
            <a:r>
              <a:rPr lang="en-US" altLang="it-IT" sz="1200" dirty="0"/>
              <a:t>of such modes to meet the transport needs under consideration, in </a:t>
            </a:r>
            <a:r>
              <a:rPr lang="en-US" altLang="it-IT" sz="1200" dirty="0" smtClean="0"/>
              <a:t>particular when </a:t>
            </a:r>
            <a:r>
              <a:rPr lang="en-US" altLang="it-IT" sz="1200" dirty="0"/>
              <a:t>existing rail services serve the envisaged route with a travel time </a:t>
            </a:r>
            <a:r>
              <a:rPr lang="en-US" altLang="it-IT" sz="1200" dirty="0" smtClean="0"/>
              <a:t>of less </a:t>
            </a:r>
            <a:r>
              <a:rPr lang="en-US" altLang="it-IT" sz="1200" dirty="0"/>
              <a:t>than three hours and with sufficient frequencies, connections and </a:t>
            </a:r>
            <a:r>
              <a:rPr lang="en-US" altLang="it-IT" sz="1200" dirty="0" smtClean="0"/>
              <a:t>suitable timings</a:t>
            </a:r>
            <a:r>
              <a:rPr lang="en-US" altLang="it-IT" sz="1200" dirty="0"/>
              <a:t>;</a:t>
            </a:r>
          </a:p>
          <a:p>
            <a:pPr lvl="1" algn="just"/>
            <a:r>
              <a:rPr lang="en-US" altLang="it-IT" sz="1200" dirty="0"/>
              <a:t>(c) the air fares and conditions which can be quoted to users;</a:t>
            </a:r>
          </a:p>
          <a:p>
            <a:pPr lvl="1" algn="just"/>
            <a:r>
              <a:rPr lang="en-US" altLang="it-IT" sz="1200" dirty="0"/>
              <a:t>(d) the combined effect of all air carriers operating or intending to </a:t>
            </a:r>
            <a:r>
              <a:rPr lang="en-US" altLang="it-IT" sz="1200" dirty="0" smtClean="0"/>
              <a:t>operate on </a:t>
            </a:r>
            <a:r>
              <a:rPr lang="en-US" altLang="it-IT" sz="1200" dirty="0"/>
              <a:t>the route</a:t>
            </a:r>
            <a:r>
              <a:rPr lang="en-US" altLang="it-IT" sz="1200" dirty="0" smtClean="0"/>
              <a:t>.»</a:t>
            </a:r>
          </a:p>
          <a:p>
            <a:pPr algn="just"/>
            <a:r>
              <a:rPr lang="en-US" altLang="it-IT" sz="1600" dirty="0" err="1" smtClean="0"/>
              <a:t>Ofrimi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PSO </a:t>
            </a:r>
            <a:r>
              <a:rPr lang="en-US" altLang="it-IT" sz="1600" dirty="0" err="1" smtClean="0"/>
              <a:t>duhet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behet</a:t>
            </a:r>
            <a:r>
              <a:rPr lang="en-US" altLang="it-IT" sz="1600" dirty="0" smtClean="0"/>
              <a:t> me tender </a:t>
            </a:r>
            <a:r>
              <a:rPr lang="en-US" altLang="it-IT" sz="1600" dirty="0" err="1" smtClean="0"/>
              <a:t>publik</a:t>
            </a:r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40430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5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600" dirty="0" smtClean="0"/>
              <a:t>Rregullimi aktual i ofrimit te sherbimeve ajrore – Vendosja e Cmimeve I</a:t>
            </a:r>
            <a:endParaRPr lang="it-IT" sz="36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604428" y="148404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Cmimet</a:t>
            </a:r>
            <a:r>
              <a:rPr lang="en-US" altLang="it-IT" sz="2000" dirty="0" smtClean="0"/>
              <a:t>  (</a:t>
            </a:r>
            <a:r>
              <a:rPr lang="en-US" altLang="it-IT" sz="2000" dirty="0" err="1" smtClean="0"/>
              <a:t>neni</a:t>
            </a:r>
            <a:r>
              <a:rPr lang="en-US" altLang="it-IT" sz="2000" dirty="0" smtClean="0"/>
              <a:t> 22-24) </a:t>
            </a:r>
          </a:p>
          <a:p>
            <a:pPr algn="just"/>
            <a:r>
              <a:rPr lang="en-US" altLang="it-IT" sz="2000" dirty="0" err="1" smtClean="0"/>
              <a:t>Liria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ofrimit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sherbimit</a:t>
            </a:r>
            <a:r>
              <a:rPr lang="en-US" altLang="it-IT" sz="2000" dirty="0" smtClean="0"/>
              <a:t> – </a:t>
            </a:r>
            <a:r>
              <a:rPr lang="en-US" altLang="it-IT" sz="2000" dirty="0" err="1" smtClean="0"/>
              <a:t>pasagjeri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si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konsumator</a:t>
            </a:r>
            <a:r>
              <a:rPr lang="en-US" altLang="it-IT" sz="2000" dirty="0" smtClean="0"/>
              <a:t>  </a:t>
            </a:r>
            <a:endParaRPr lang="en-US" altLang="it-IT" sz="2000" dirty="0"/>
          </a:p>
          <a:p>
            <a:pPr algn="just"/>
            <a:r>
              <a:rPr lang="en-US" altLang="it-IT" sz="2000" dirty="0" err="1" smtClean="0"/>
              <a:t>Cmimi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duhet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jete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perfshire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Cmimi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biletes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Taksat</a:t>
            </a:r>
            <a:endParaRPr lang="en-US" altLang="it-IT" sz="1600" dirty="0" smtClean="0"/>
          </a:p>
          <a:p>
            <a:pPr lvl="1" algn="just"/>
            <a:r>
              <a:rPr lang="en-US" altLang="it-IT" sz="1600" dirty="0" err="1" smtClean="0"/>
              <a:t>Tarifat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aeroportuale</a:t>
            </a:r>
            <a:r>
              <a:rPr lang="en-US" altLang="it-IT" sz="1600" dirty="0" smtClean="0"/>
              <a:t> </a:t>
            </a:r>
          </a:p>
          <a:p>
            <a:pPr lvl="1" algn="just"/>
            <a:r>
              <a:rPr lang="en-US" altLang="it-IT" sz="1600" dirty="0" err="1" smtClean="0"/>
              <a:t>Tarifa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tjera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karburantin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sigurine</a:t>
            </a:r>
            <a:endParaRPr lang="en-US" altLang="it-IT" sz="1600" dirty="0" smtClean="0"/>
          </a:p>
          <a:p>
            <a:pPr lvl="1" algn="just"/>
            <a:endParaRPr lang="en-US" altLang="it-IT" sz="1600" dirty="0"/>
          </a:p>
          <a:p>
            <a:pPr algn="just"/>
            <a:r>
              <a:rPr lang="en-US" altLang="it-IT" sz="2000" dirty="0"/>
              <a:t>case C-112/11, ebookers.com Deutschland GmbH; </a:t>
            </a:r>
            <a:endParaRPr lang="en-US" altLang="it-IT" sz="2000" dirty="0" smtClean="0"/>
          </a:p>
          <a:p>
            <a:pPr algn="just"/>
            <a:r>
              <a:rPr lang="en-US" altLang="it-IT" sz="2000" dirty="0" smtClean="0"/>
              <a:t>Case c-487/12</a:t>
            </a:r>
            <a:r>
              <a:rPr lang="en-US" altLang="it-IT" sz="2000" dirty="0"/>
              <a:t>, </a:t>
            </a:r>
            <a:r>
              <a:rPr lang="en-US" altLang="it-IT" sz="2000" dirty="0" err="1"/>
              <a:t>Vueling</a:t>
            </a:r>
            <a:r>
              <a:rPr lang="en-US" altLang="it-IT" sz="2000" dirty="0"/>
              <a:t> Airlines SA v </a:t>
            </a:r>
            <a:r>
              <a:rPr lang="en-US" altLang="it-IT" sz="2000" dirty="0" err="1"/>
              <a:t>Instituto</a:t>
            </a:r>
            <a:r>
              <a:rPr lang="en-US" altLang="it-IT" sz="2000" dirty="0"/>
              <a:t> Galego de </a:t>
            </a:r>
            <a:r>
              <a:rPr lang="en-US" altLang="it-IT" sz="2000" dirty="0" err="1"/>
              <a:t>Consumo</a:t>
            </a:r>
            <a:r>
              <a:rPr lang="en-US" altLang="it-IT" sz="2000" dirty="0"/>
              <a:t> de la </a:t>
            </a:r>
            <a:r>
              <a:rPr lang="en-US" altLang="it-IT" sz="2000" dirty="0" err="1"/>
              <a:t>Xunta</a:t>
            </a:r>
            <a:r>
              <a:rPr lang="en-US" altLang="it-IT" sz="2000" dirty="0"/>
              <a:t> de Galicia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238921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6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Rreg 1008/2008 dhe risite e saj pertej paketes se Trete I </a:t>
            </a:r>
            <a:endParaRPr lang="it-IT" sz="28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1295400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Licencat</a:t>
            </a:r>
            <a:r>
              <a:rPr lang="en-US" altLang="it-IT" sz="2000" dirty="0" smtClean="0"/>
              <a:t> e </a:t>
            </a:r>
            <a:r>
              <a:rPr lang="en-US" altLang="it-IT" sz="2000" dirty="0" err="1" smtClean="0"/>
              <a:t>operimit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te</a:t>
            </a:r>
            <a:r>
              <a:rPr lang="en-US" altLang="it-IT" sz="2000" dirty="0" smtClean="0"/>
              <a:t> </a:t>
            </a:r>
            <a:r>
              <a:rPr lang="en-US" altLang="it-IT" sz="2000" dirty="0" err="1" smtClean="0"/>
              <a:t>fluturimeve</a:t>
            </a:r>
            <a:r>
              <a:rPr lang="en-US" altLang="it-IT" sz="2000" dirty="0" smtClean="0"/>
              <a:t> </a:t>
            </a:r>
          </a:p>
          <a:p>
            <a:pPr lvl="1" algn="just"/>
            <a:r>
              <a:rPr lang="en-US" altLang="it-IT" sz="1200" dirty="0" err="1" smtClean="0"/>
              <a:t>Kompania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lejoje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implementojne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rregullat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licencat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operimit</a:t>
            </a:r>
            <a:r>
              <a:rPr lang="en-US" altLang="it-IT" sz="1200" dirty="0" smtClean="0"/>
              <a:t> – </a:t>
            </a:r>
            <a:r>
              <a:rPr lang="en-US" altLang="it-IT" sz="1200" dirty="0" err="1" smtClean="0"/>
              <a:t>Vleresim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permbushjen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kushtit</a:t>
            </a:r>
            <a:r>
              <a:rPr lang="en-US" altLang="it-IT" sz="1200" dirty="0" smtClean="0"/>
              <a:t> “ownership and control”</a:t>
            </a:r>
          </a:p>
          <a:p>
            <a:pPr lvl="1" algn="just"/>
            <a:r>
              <a:rPr lang="en-US" altLang="it-IT" sz="1600" dirty="0" err="1" smtClean="0"/>
              <a:t>Ndryshim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/>
              <a:t>kushtit</a:t>
            </a:r>
            <a:r>
              <a:rPr lang="en-US" altLang="it-IT" sz="1600" dirty="0"/>
              <a:t> “ownership and control</a:t>
            </a:r>
            <a:r>
              <a:rPr lang="en-US" altLang="it-IT" sz="1600" dirty="0" smtClean="0"/>
              <a:t>” duke u </a:t>
            </a:r>
            <a:r>
              <a:rPr lang="en-US" altLang="it-IT" sz="1600" dirty="0" err="1" smtClean="0"/>
              <a:t>qartesuar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50% e </a:t>
            </a:r>
            <a:r>
              <a:rPr lang="en-US" altLang="it-IT" sz="1200" dirty="0" err="1" smtClean="0"/>
              <a:t>kompanise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efektiv</a:t>
            </a:r>
            <a:r>
              <a:rPr lang="en-US" altLang="it-IT" sz="1200" dirty="0" smtClean="0"/>
              <a:t> direct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indirect, me </a:t>
            </a:r>
            <a:r>
              <a:rPr lang="en-US" altLang="it-IT" sz="1200" dirty="0" err="1" smtClean="0"/>
              <a:t>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tjera</a:t>
            </a:r>
            <a:endParaRPr lang="en-US" altLang="it-IT" sz="1200" dirty="0" smtClean="0"/>
          </a:p>
          <a:p>
            <a:pPr lvl="1" algn="just"/>
            <a:r>
              <a:rPr lang="en-US" altLang="it-IT" sz="1400" dirty="0" err="1" smtClean="0"/>
              <a:t>Ndryshon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kompetenca</a:t>
            </a:r>
            <a:r>
              <a:rPr lang="en-US" altLang="it-IT" sz="1400" dirty="0" smtClean="0"/>
              <a:t> e </a:t>
            </a:r>
            <a:r>
              <a:rPr lang="en-US" altLang="it-IT" sz="1400" dirty="0" err="1" smtClean="0"/>
              <a:t>Komisionit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marre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vendime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por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tani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kerkoje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vetem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autoritetit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per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pezulluar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apo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revokuar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licence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qe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nuk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permbush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kushtet</a:t>
            </a:r>
            <a:endParaRPr lang="en-US" altLang="it-IT" sz="1400" dirty="0" smtClean="0"/>
          </a:p>
          <a:p>
            <a:pPr lvl="1" algn="just"/>
            <a:r>
              <a:rPr lang="en-US" altLang="it-IT" sz="1600" dirty="0" err="1" smtClean="0"/>
              <a:t>Kushtet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financiare</a:t>
            </a:r>
            <a:endParaRPr lang="en-US" altLang="it-IT" sz="1600" dirty="0" smtClean="0"/>
          </a:p>
          <a:p>
            <a:pPr lvl="2" algn="just"/>
            <a:r>
              <a:rPr lang="en-US" altLang="it-IT" sz="1200" dirty="0" smtClean="0"/>
              <a:t>Plan </a:t>
            </a:r>
            <a:r>
              <a:rPr lang="en-US" altLang="it-IT" sz="1200" dirty="0" err="1" smtClean="0"/>
              <a:t>biznesi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paraqitur</a:t>
            </a:r>
            <a:r>
              <a:rPr lang="en-US" altLang="it-IT" sz="1200" dirty="0" smtClean="0"/>
              <a:t> per 3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 (jo me per 2 </a:t>
            </a:r>
            <a:r>
              <a:rPr lang="en-US" altLang="it-IT" sz="1200" dirty="0" err="1" smtClean="0"/>
              <a:t>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err="1" smtClean="0"/>
              <a:t>Autoritetet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licencimit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detyrimin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kontrollojne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pezullojne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revokojne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</a:t>
            </a:r>
            <a:r>
              <a:rPr lang="en-US" altLang="it-IT" sz="1200" dirty="0" smtClean="0"/>
              <a:t> problem </a:t>
            </a:r>
            <a:r>
              <a:rPr lang="en-US" altLang="it-IT" sz="1200" dirty="0" err="1" smtClean="0"/>
              <a:t>financiare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raportojne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</a:t>
            </a:r>
            <a:r>
              <a:rPr lang="en-US" altLang="it-IT" sz="1200" dirty="0" smtClean="0"/>
              <a:t> (me </a:t>
            </a:r>
            <a:r>
              <a:rPr lang="en-US" altLang="it-IT" sz="1200" dirty="0" err="1" smtClean="0"/>
              <a:t>perpara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drejta</a:t>
            </a:r>
            <a:r>
              <a:rPr lang="en-US" altLang="it-IT" sz="1200" dirty="0" smtClean="0"/>
              <a:t> per ta be </a:t>
            </a:r>
            <a:r>
              <a:rPr lang="en-US" altLang="it-IT" sz="1200" dirty="0" err="1" smtClean="0"/>
              <a:t>kete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detyruara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dorezojne</a:t>
            </a:r>
            <a:r>
              <a:rPr lang="en-US" altLang="it-IT" sz="1200" dirty="0" smtClean="0"/>
              <a:t> kopje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bilanceve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brenda</a:t>
            </a:r>
            <a:r>
              <a:rPr lang="en-US" altLang="it-IT" sz="1200" dirty="0" smtClean="0"/>
              <a:t> 6 </a:t>
            </a:r>
            <a:r>
              <a:rPr lang="en-US" altLang="it-IT" sz="1200" dirty="0" err="1" smtClean="0"/>
              <a:t>muajve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licencues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perndryshe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pezullim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revokim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licence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Procedurat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revokohet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licenca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informacione</a:t>
            </a:r>
            <a:r>
              <a:rPr lang="en-US" altLang="it-IT" sz="1200" dirty="0" smtClean="0"/>
              <a:t> false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dhena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mos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respektim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reputacionit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mire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kompanise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Monitorim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vazhdueshem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permbushjes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licencuese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kerkese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direkte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smtClean="0"/>
              <a:t>Procedure </a:t>
            </a:r>
            <a:r>
              <a:rPr lang="en-US" altLang="it-IT" sz="1200" dirty="0" err="1" smtClean="0"/>
              <a:t>degjimore</a:t>
            </a:r>
            <a:r>
              <a:rPr lang="en-US" altLang="it-IT" sz="1200" dirty="0" smtClean="0"/>
              <a:t> para </a:t>
            </a:r>
            <a:r>
              <a:rPr lang="en-US" altLang="it-IT" sz="1200" dirty="0" err="1" smtClean="0"/>
              <a:t>heqjes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pezullimit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licences</a:t>
            </a:r>
            <a:endParaRPr lang="en-US" altLang="it-IT" sz="1200" dirty="0" smtClean="0"/>
          </a:p>
          <a:p>
            <a:pPr lvl="1" algn="just"/>
            <a:r>
              <a:rPr lang="en-US" altLang="it-IT" sz="1600" dirty="0" smtClean="0"/>
              <a:t>Wet lease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vende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tret</a:t>
            </a:r>
            <a:r>
              <a:rPr lang="en-US" altLang="it-IT" sz="1600" dirty="0" err="1" smtClean="0"/>
              <a:t>a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aprovim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autoritetit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licencues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Ne </a:t>
            </a:r>
            <a:r>
              <a:rPr lang="en-US" altLang="it-IT" sz="1200" dirty="0" err="1" smtClean="0"/>
              <a:t>kushte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reciprociteti</a:t>
            </a:r>
            <a:endParaRPr lang="en-US" altLang="it-IT" sz="1200" dirty="0" smtClean="0"/>
          </a:p>
          <a:p>
            <a:pPr lvl="2" algn="just"/>
            <a:r>
              <a:rPr lang="en-US" altLang="it-IT" sz="1200" dirty="0" smtClean="0"/>
              <a:t>Per </a:t>
            </a:r>
            <a:r>
              <a:rPr lang="en-US" altLang="it-IT" sz="1200" dirty="0" err="1" smtClean="0"/>
              <a:t>nevoja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vecanta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deri</a:t>
            </a:r>
            <a:r>
              <a:rPr lang="en-US" altLang="it-IT" sz="1200" dirty="0" smtClean="0"/>
              <a:t> ne 7 </a:t>
            </a:r>
            <a:r>
              <a:rPr lang="en-US" altLang="it-IT" sz="1200" dirty="0" err="1" smtClean="0"/>
              <a:t>muaj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vetem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njehere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rinovueshme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nevoja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sezonale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larta</a:t>
            </a:r>
            <a:r>
              <a:rPr lang="en-US" altLang="it-IT" sz="1200" dirty="0" smtClean="0"/>
              <a:t> 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tejkaluar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veshtiresi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kompanise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periudhe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caktuar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kohore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marrja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qera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avionic </a:t>
            </a:r>
            <a:r>
              <a:rPr lang="en-US" altLang="it-IT" sz="1200" dirty="0" err="1" smtClean="0"/>
              <a:t>komunitar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do e </a:t>
            </a:r>
            <a:r>
              <a:rPr lang="en-US" altLang="it-IT" sz="1200" dirty="0" err="1" smtClean="0"/>
              <a:t>nxirrte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veshtiresia</a:t>
            </a:r>
            <a:endParaRPr lang="en-US" altLang="it-IT" sz="1200" dirty="0" smtClean="0"/>
          </a:p>
          <a:p>
            <a:pPr lvl="1" algn="just"/>
            <a:endParaRPr lang="en-US" altLang="it-IT" sz="1600" dirty="0" smtClean="0"/>
          </a:p>
        </p:txBody>
      </p:sp>
    </p:spTree>
    <p:extLst>
      <p:ext uri="{BB962C8B-B14F-4D97-AF65-F5344CB8AC3E}">
        <p14:creationId xmlns:p14="http://schemas.microsoft.com/office/powerpoint/2010/main" val="212188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7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Rreg 1008/2008 dhe risite e saj pertej paketes se Trete II</a:t>
            </a:r>
            <a:endParaRPr lang="it-IT" sz="28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107524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smtClean="0"/>
              <a:t>Aksesi ne </a:t>
            </a:r>
            <a:r>
              <a:rPr lang="en-US" altLang="it-IT" sz="2000" dirty="0" err="1" smtClean="0"/>
              <a:t>trafik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qartesuar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smtClean="0"/>
              <a:t>se </a:t>
            </a:r>
            <a:r>
              <a:rPr lang="en-US" altLang="it-IT" sz="1200" dirty="0" err="1" smtClean="0"/>
              <a:t>liria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aksesit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trafik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subjekt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ndonje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autorizimi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kushti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dokumentacion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informacion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qofte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baza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bilaterale</a:t>
            </a:r>
            <a:r>
              <a:rPr lang="en-US" altLang="it-IT" sz="1200" dirty="0" smtClean="0"/>
              <a:t> midis </a:t>
            </a:r>
            <a:r>
              <a:rPr lang="en-US" altLang="it-IT" sz="1200" dirty="0" err="1" smtClean="0"/>
              <a:t>dy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combinuara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codesharing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linjat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brendshme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linja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ndaloje</a:t>
            </a:r>
            <a:r>
              <a:rPr lang="en-US" altLang="it-IT" sz="1200" dirty="0" smtClean="0"/>
              <a:t> code sharing me </a:t>
            </a:r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keto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vete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reciprocitetit</a:t>
            </a:r>
            <a:r>
              <a:rPr lang="en-US" altLang="it-IT" sz="1200" dirty="0" smtClean="0"/>
              <a:t> 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Vazhdimi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PSO me </a:t>
            </a:r>
            <a:r>
              <a:rPr lang="en-US" altLang="it-IT" sz="1600" dirty="0" err="1" smtClean="0"/>
              <a:t>disa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modifikime</a:t>
            </a:r>
            <a:endParaRPr lang="en-US" altLang="it-IT" sz="1600" dirty="0" smtClean="0"/>
          </a:p>
          <a:p>
            <a:pPr lvl="2" algn="just"/>
            <a:r>
              <a:rPr lang="en-US" altLang="it-IT" sz="1200" dirty="0" err="1" smtClean="0"/>
              <a:t>Numri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vitete</a:t>
            </a:r>
            <a:r>
              <a:rPr lang="en-US" altLang="it-IT" sz="1200" dirty="0" smtClean="0"/>
              <a:t> 4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5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jane </a:t>
            </a:r>
            <a:r>
              <a:rPr lang="en-US" altLang="it-IT" sz="1200" dirty="0" err="1" smtClean="0"/>
              <a:t>rajone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largeta</a:t>
            </a:r>
            <a:r>
              <a:rPr lang="en-US" altLang="it-IT" sz="1200" dirty="0" smtClean="0"/>
              <a:t> (</a:t>
            </a:r>
            <a:r>
              <a:rPr lang="en-US" altLang="it-IT" sz="1200" dirty="0" err="1" smtClean="0"/>
              <a:t>ishte</a:t>
            </a:r>
            <a:r>
              <a:rPr lang="en-US" altLang="it-IT" sz="1200" dirty="0" smtClean="0"/>
              <a:t> 3 </a:t>
            </a:r>
            <a:r>
              <a:rPr lang="en-US" altLang="it-IT" sz="1200" dirty="0" err="1" smtClean="0"/>
              <a:t>vite</a:t>
            </a:r>
            <a:r>
              <a:rPr lang="en-US" altLang="it-IT" sz="1200" dirty="0" smtClean="0"/>
              <a:t>)</a:t>
            </a:r>
          </a:p>
          <a:p>
            <a:pPr lvl="2" algn="just"/>
            <a:r>
              <a:rPr lang="en-US" altLang="it-IT" sz="1200" dirty="0" err="1" smtClean="0"/>
              <a:t>Tenderi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behet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grupe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linjash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Futja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procedure </a:t>
            </a:r>
            <a:r>
              <a:rPr lang="en-US" altLang="it-IT" sz="1200" dirty="0" err="1" smtClean="0"/>
              <a:t>emergjence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nderpritet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zhvillimi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PSO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qellim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ruajtjen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vazhdimesise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territoriale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Fuqi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kontrolli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Komisionit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kerkuar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informacion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mbi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zgjedhjen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kompanise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ofron</a:t>
            </a:r>
            <a:r>
              <a:rPr lang="en-US" altLang="it-IT" sz="1200" dirty="0" smtClean="0"/>
              <a:t> PSO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vendosjen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PSO ne </a:t>
            </a:r>
            <a:r>
              <a:rPr lang="en-US" altLang="it-IT" sz="1200" dirty="0" err="1" smtClean="0"/>
              <a:t>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linje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caktuar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hetuar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nese</a:t>
            </a:r>
            <a:r>
              <a:rPr lang="en-US" altLang="it-IT" sz="1200" dirty="0" smtClean="0"/>
              <a:t> PSO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rrije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hiqet</a:t>
            </a:r>
            <a:endParaRPr lang="en-US" altLang="it-IT" sz="1200" dirty="0" smtClean="0"/>
          </a:p>
          <a:p>
            <a:pPr lvl="1" algn="just"/>
            <a:r>
              <a:rPr lang="en-US" altLang="it-IT" sz="1400" dirty="0" err="1" smtClean="0"/>
              <a:t>Ndryshim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i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nocionit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sistemit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aeroportual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nje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Shtet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antar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mund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shperndaje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trafik</a:t>
            </a:r>
            <a:r>
              <a:rPr lang="en-US" altLang="it-IT" sz="1400" dirty="0" smtClean="0"/>
              <a:t> ne to </a:t>
            </a:r>
            <a:r>
              <a:rPr lang="en-US" altLang="it-IT" sz="1400" dirty="0" err="1" smtClean="0"/>
              <a:t>nese</a:t>
            </a:r>
            <a:r>
              <a:rPr lang="en-US" altLang="it-IT" sz="1400" dirty="0" smtClean="0"/>
              <a:t> jane </a:t>
            </a:r>
            <a:r>
              <a:rPr lang="en-US" altLang="it-IT" sz="1400" dirty="0" err="1" smtClean="0"/>
              <a:t>disa</a:t>
            </a:r>
            <a:r>
              <a:rPr lang="en-US" altLang="it-IT" sz="1400" dirty="0" smtClean="0"/>
              <a:t> </a:t>
            </a:r>
            <a:r>
              <a:rPr lang="en-US" altLang="it-IT" sz="1400" dirty="0" err="1" smtClean="0"/>
              <a:t>kushte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err="1" smtClean="0"/>
              <a:t>Nese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sherbejne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njejtin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qytet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apo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konglomerat</a:t>
            </a:r>
            <a:r>
              <a:rPr lang="en-US" altLang="it-IT" sz="1000" dirty="0" smtClean="0"/>
              <a:t> urban </a:t>
            </a:r>
          </a:p>
          <a:p>
            <a:pPr lvl="2" algn="just"/>
            <a:r>
              <a:rPr lang="en-US" altLang="it-IT" sz="1000" dirty="0" err="1" smtClean="0"/>
              <a:t>Sherbehen</a:t>
            </a:r>
            <a:r>
              <a:rPr lang="en-US" altLang="it-IT" sz="1000" dirty="0" smtClean="0"/>
              <a:t> mire me </a:t>
            </a:r>
            <a:r>
              <a:rPr lang="en-US" altLang="it-IT" sz="1000" dirty="0" err="1" smtClean="0"/>
              <a:t>linja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transporti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lidhin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aeroportet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maksimumi</a:t>
            </a:r>
            <a:r>
              <a:rPr lang="en-US" altLang="it-IT" sz="1000" dirty="0" smtClean="0"/>
              <a:t> 90 </a:t>
            </a:r>
            <a:r>
              <a:rPr lang="en-US" altLang="it-IT" sz="1000" dirty="0" err="1" smtClean="0"/>
              <a:t>minuta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udhetim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tij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Aeroportet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lidhura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njeri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tjetrin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konglomeratin</a:t>
            </a:r>
            <a:r>
              <a:rPr lang="en-US" altLang="it-IT" sz="1000" dirty="0" smtClean="0"/>
              <a:t> urban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transporti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publik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sigurta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frekuente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eficente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besueshme</a:t>
            </a:r>
            <a:endParaRPr lang="en-US" altLang="it-IT" sz="1000" dirty="0" smtClean="0"/>
          </a:p>
          <a:p>
            <a:pPr lvl="2" algn="just"/>
            <a:r>
              <a:rPr lang="en-US" altLang="it-IT" sz="1000" dirty="0" err="1" smtClean="0"/>
              <a:t>Ofrojne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nevojshme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kompanite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ajrore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nuk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rrezikojne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kapacitetet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sherbimet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tregtare</a:t>
            </a:r>
            <a:r>
              <a:rPr lang="en-US" altLang="it-IT" sz="1000" dirty="0" smtClean="0"/>
              <a:t> </a:t>
            </a:r>
          </a:p>
          <a:p>
            <a:pPr lvl="2" algn="just"/>
            <a:r>
              <a:rPr lang="en-US" altLang="it-IT" sz="1000" dirty="0" err="1" smtClean="0"/>
              <a:t>Rregullat</a:t>
            </a:r>
            <a:r>
              <a:rPr lang="en-US" altLang="it-IT" sz="1000" dirty="0" smtClean="0"/>
              <a:t> jane </a:t>
            </a:r>
            <a:r>
              <a:rPr lang="en-US" altLang="it-IT" sz="1000" dirty="0" err="1" smtClean="0"/>
              <a:t>proporcionale</a:t>
            </a:r>
            <a:r>
              <a:rPr lang="en-US" altLang="it-IT" sz="1000" dirty="0" smtClean="0"/>
              <a:t>, </a:t>
            </a:r>
            <a:r>
              <a:rPr lang="en-US" altLang="it-IT" sz="1000" dirty="0" err="1" smtClean="0"/>
              <a:t>transparente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objective </a:t>
            </a:r>
          </a:p>
          <a:p>
            <a:pPr lvl="2" algn="just"/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eshte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informuar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aprovon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Komisioni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fuqi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kontrolli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shperndarjen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drejtave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trafikut</a:t>
            </a:r>
            <a:r>
              <a:rPr lang="en-US" altLang="it-IT" sz="1000" dirty="0" smtClean="0"/>
              <a:t> </a:t>
            </a:r>
          </a:p>
          <a:p>
            <a:pPr lvl="1" algn="just"/>
            <a:r>
              <a:rPr lang="en-US" altLang="it-IT" sz="1400" dirty="0" err="1" smtClean="0"/>
              <a:t>Perjashtimet</a:t>
            </a:r>
            <a:r>
              <a:rPr lang="en-US" altLang="it-IT" sz="1400" dirty="0" smtClean="0"/>
              <a:t> </a:t>
            </a:r>
          </a:p>
          <a:p>
            <a:pPr lvl="2" algn="just"/>
            <a:r>
              <a:rPr lang="en-US" altLang="it-IT" sz="1000" dirty="0" smtClean="0"/>
              <a:t>Per problem </a:t>
            </a:r>
            <a:r>
              <a:rPr lang="en-US" altLang="it-IT" sz="1000" dirty="0" err="1" smtClean="0"/>
              <a:t>serioze</a:t>
            </a:r>
            <a:r>
              <a:rPr lang="en-US" altLang="it-IT" sz="1000" dirty="0" smtClean="0"/>
              <a:t> per </a:t>
            </a:r>
            <a:r>
              <a:rPr lang="en-US" altLang="it-IT" sz="1000" dirty="0" err="1" smtClean="0"/>
              <a:t>ambjentin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mbetet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por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thjeshtuar</a:t>
            </a:r>
            <a:r>
              <a:rPr lang="en-US" altLang="it-IT" sz="1000" dirty="0" smtClean="0"/>
              <a:t> – </a:t>
            </a:r>
            <a:r>
              <a:rPr lang="en-US" altLang="it-IT" sz="1000" dirty="0" err="1" smtClean="0"/>
              <a:t>shtohet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perjashtimi</a:t>
            </a:r>
            <a:r>
              <a:rPr lang="en-US" altLang="it-IT" sz="1000" dirty="0" smtClean="0"/>
              <a:t> per problem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papritura</a:t>
            </a:r>
            <a:r>
              <a:rPr lang="en-US" altLang="it-IT" sz="1000" dirty="0" smtClean="0"/>
              <a:t> me </a:t>
            </a:r>
            <a:r>
              <a:rPr lang="en-US" altLang="it-IT" sz="1000" dirty="0" err="1" smtClean="0"/>
              <a:t>kohe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shkurter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dala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nga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rrethana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paparashikueshme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te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paeleminueshme</a:t>
            </a:r>
            <a:endParaRPr lang="en-US" altLang="it-IT" sz="1000" dirty="0" smtClean="0"/>
          </a:p>
          <a:p>
            <a:pPr lvl="2" algn="just"/>
            <a:r>
              <a:rPr lang="en-US" altLang="it-IT" sz="1000" dirty="0" smtClean="0"/>
              <a:t>Per </a:t>
            </a:r>
            <a:r>
              <a:rPr lang="en-US" altLang="it-IT" sz="1000" dirty="0" err="1" smtClean="0"/>
              <a:t>probleme</a:t>
            </a:r>
            <a:r>
              <a:rPr lang="en-US" altLang="it-IT" sz="1000" dirty="0" smtClean="0"/>
              <a:t>  </a:t>
            </a:r>
            <a:r>
              <a:rPr lang="en-US" altLang="it-IT" sz="1000" dirty="0" err="1" smtClean="0"/>
              <a:t>serioze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kongjestionimi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hiqet</a:t>
            </a:r>
            <a:r>
              <a:rPr lang="en-US" altLang="it-IT" sz="1000" dirty="0" smtClean="0"/>
              <a:t>  - per </a:t>
            </a:r>
            <a:r>
              <a:rPr lang="en-US" altLang="it-IT" sz="1000" dirty="0" err="1" smtClean="0"/>
              <a:t>linjat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interregionale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dhe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problemet</a:t>
            </a:r>
            <a:r>
              <a:rPr lang="en-US" altLang="it-IT" sz="1000" dirty="0" smtClean="0"/>
              <a:t> e </a:t>
            </a:r>
            <a:r>
              <a:rPr lang="en-US" altLang="it-IT" sz="1000" dirty="0" err="1" smtClean="0"/>
              <a:t>hapjes</a:t>
            </a:r>
            <a:r>
              <a:rPr lang="en-US" altLang="it-IT" sz="1000" dirty="0" smtClean="0"/>
              <a:t> se </a:t>
            </a:r>
            <a:r>
              <a:rPr lang="en-US" altLang="it-IT" sz="1000" dirty="0" err="1" smtClean="0"/>
              <a:t>tregut</a:t>
            </a:r>
            <a:r>
              <a:rPr lang="en-US" altLang="it-IT" sz="1000" dirty="0" smtClean="0"/>
              <a:t> </a:t>
            </a:r>
            <a:r>
              <a:rPr lang="en-US" altLang="it-IT" sz="1000" dirty="0" err="1" smtClean="0"/>
              <a:t>hiqet</a:t>
            </a:r>
            <a:r>
              <a:rPr lang="en-US" altLang="it-IT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02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8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2821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2800" dirty="0" smtClean="0"/>
              <a:t>Rreg 1008/2008 dhe risite e saj pertej paketes se Trete III</a:t>
            </a:r>
            <a:endParaRPr lang="it-IT" sz="28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39552" y="1075242"/>
            <a:ext cx="8507288" cy="48006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it-IT" sz="2000" dirty="0" err="1" smtClean="0"/>
              <a:t>Cmimet</a:t>
            </a:r>
            <a:r>
              <a:rPr lang="en-US" altLang="it-IT" sz="2000" dirty="0" smtClean="0"/>
              <a:t> </a:t>
            </a:r>
            <a:endParaRPr lang="en-US" altLang="it-IT" sz="2000" dirty="0" smtClean="0"/>
          </a:p>
          <a:p>
            <a:pPr lvl="1" algn="just"/>
            <a:r>
              <a:rPr lang="en-US" altLang="it-IT" sz="1600" dirty="0" err="1" smtClean="0"/>
              <a:t>Rregulla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reja</a:t>
            </a:r>
            <a:r>
              <a:rPr lang="en-US" altLang="it-IT" sz="1600" dirty="0" smtClean="0"/>
              <a:t> n</a:t>
            </a:r>
            <a:r>
              <a:rPr lang="en-US" altLang="it-IT" sz="1600" dirty="0" smtClean="0"/>
              <a:t>e </a:t>
            </a:r>
            <a:r>
              <a:rPr lang="en-US" altLang="it-IT" sz="1600" dirty="0" err="1" smtClean="0"/>
              <a:t>lidhje</a:t>
            </a:r>
            <a:r>
              <a:rPr lang="en-US" altLang="it-IT" sz="1600" dirty="0" smtClean="0"/>
              <a:t> </a:t>
            </a:r>
            <a:r>
              <a:rPr lang="en-US" altLang="it-IT" sz="1600" dirty="0" smtClean="0"/>
              <a:t>me </a:t>
            </a:r>
            <a:r>
              <a:rPr lang="en-US" altLang="it-IT" sz="1600" dirty="0" err="1" smtClean="0"/>
              <a:t>fluturimet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nga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nje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aeroport</a:t>
            </a:r>
            <a:r>
              <a:rPr lang="en-US" altLang="it-IT" sz="1600" dirty="0" smtClean="0"/>
              <a:t> ne BE </a:t>
            </a:r>
            <a:r>
              <a:rPr lang="en-US" altLang="it-IT" sz="1600" dirty="0" err="1" smtClean="0"/>
              <a:t>persa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perket</a:t>
            </a:r>
            <a:r>
              <a:rPr lang="en-US" altLang="it-IT" sz="1600" dirty="0" smtClean="0"/>
              <a:t> Transparences </a:t>
            </a:r>
            <a:r>
              <a:rPr lang="en-US" altLang="it-IT" sz="1600" dirty="0" err="1" smtClean="0"/>
              <a:t>dhe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Mosdiskriminimit</a:t>
            </a:r>
            <a:r>
              <a:rPr lang="en-US" altLang="it-IT" sz="1600" dirty="0" smtClean="0"/>
              <a:t> 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kushtet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aplikueshme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ofrohen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publikohen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tregohet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cmimi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perfundimtar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gjithmone</a:t>
            </a:r>
            <a:r>
              <a:rPr lang="en-US" altLang="it-IT" sz="1200" dirty="0" smtClean="0"/>
              <a:t>  ne </a:t>
            </a:r>
            <a:r>
              <a:rPr lang="en-US" altLang="it-IT" sz="1200" dirty="0" err="1" smtClean="0"/>
              <a:t>reklama</a:t>
            </a:r>
            <a:r>
              <a:rPr lang="en-US" altLang="it-IT" sz="1200" dirty="0" smtClean="0"/>
              <a:t>, web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gjate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procesit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rezervimit</a:t>
            </a:r>
            <a:endParaRPr lang="en-US" altLang="it-IT" sz="1200" dirty="0"/>
          </a:p>
          <a:p>
            <a:pPr lvl="3" algn="just"/>
            <a:r>
              <a:rPr lang="en-US" altLang="it-IT" sz="800" dirty="0" err="1" smtClean="0"/>
              <a:t>Te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perfshije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taksat</a:t>
            </a:r>
            <a:r>
              <a:rPr lang="en-US" altLang="it-IT" sz="800" dirty="0" smtClean="0"/>
              <a:t> e </a:t>
            </a:r>
            <a:r>
              <a:rPr lang="en-US" altLang="it-IT" sz="800" dirty="0" err="1" smtClean="0"/>
              <a:t>pashmangshme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tarifat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mbitarifat</a:t>
            </a:r>
            <a:r>
              <a:rPr lang="en-US" altLang="it-IT" sz="800" dirty="0" smtClean="0"/>
              <a:t>, </a:t>
            </a:r>
            <a:r>
              <a:rPr lang="en-US" altLang="it-IT" sz="800" dirty="0" err="1" smtClean="0"/>
              <a:t>dhe</a:t>
            </a:r>
            <a:r>
              <a:rPr lang="en-US" altLang="it-IT" sz="800" dirty="0" smtClean="0"/>
              <a:t> </a:t>
            </a:r>
            <a:r>
              <a:rPr lang="en-US" altLang="it-IT" sz="800" dirty="0" err="1" smtClean="0"/>
              <a:t>komisionet</a:t>
            </a:r>
            <a:endParaRPr lang="en-US" altLang="it-IT" sz="800" dirty="0" smtClean="0"/>
          </a:p>
          <a:p>
            <a:pPr lvl="2" algn="just"/>
            <a:r>
              <a:rPr lang="en-US" altLang="it-IT" sz="1200" dirty="0" err="1" smtClean="0"/>
              <a:t>Ndarja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cmimit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komplet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pjeset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perberese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taksa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aeroportuale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tarifa</a:t>
            </a:r>
            <a:r>
              <a:rPr lang="en-US" altLang="it-IT" sz="1200" dirty="0" smtClean="0"/>
              <a:t>, </a:t>
            </a:r>
            <a:r>
              <a:rPr lang="en-US" altLang="it-IT" sz="1200" dirty="0" err="1" smtClean="0"/>
              <a:t>etj</a:t>
            </a:r>
            <a:r>
              <a:rPr lang="en-US" altLang="it-IT" sz="1200" dirty="0" smtClean="0"/>
              <a:t>.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perfshihen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transparente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komisionet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rezwervimit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kartes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kreditit</a:t>
            </a:r>
            <a:endParaRPr lang="en-US" altLang="it-IT" sz="1200" dirty="0" smtClean="0"/>
          </a:p>
          <a:p>
            <a:pPr lvl="2" algn="just"/>
            <a:r>
              <a:rPr lang="en-US" altLang="it-IT" sz="1200" dirty="0" err="1" smtClean="0"/>
              <a:t>Cmimet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opcionale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sherbimet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suplementare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jene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qarta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komunikohen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sakte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mundesine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vazhduar</a:t>
            </a:r>
            <a:r>
              <a:rPr lang="en-US" altLang="it-IT" sz="1200" dirty="0" smtClean="0"/>
              <a:t> pa e </a:t>
            </a:r>
            <a:r>
              <a:rPr lang="en-US" altLang="it-IT" sz="1200" dirty="0" err="1" smtClean="0"/>
              <a:t>blere</a:t>
            </a:r>
            <a:r>
              <a:rPr lang="en-US" altLang="it-IT" sz="1200" dirty="0" smtClean="0"/>
              <a:t> ate </a:t>
            </a:r>
            <a:r>
              <a:rPr lang="en-US" altLang="it-IT" sz="1200" dirty="0" err="1" smtClean="0"/>
              <a:t>sherbim</a:t>
            </a:r>
            <a:r>
              <a:rPr lang="en-US" altLang="it-IT" sz="1200" dirty="0" smtClean="0"/>
              <a:t> (opt-in </a:t>
            </a:r>
            <a:r>
              <a:rPr lang="en-US" altLang="it-IT" sz="1200" dirty="0" err="1" smtClean="0"/>
              <a:t>dhe</a:t>
            </a:r>
            <a:r>
              <a:rPr lang="en-US" altLang="it-IT" sz="1200" dirty="0" smtClean="0"/>
              <a:t> jo opt-out)</a:t>
            </a:r>
          </a:p>
          <a:p>
            <a:pPr lvl="2" algn="just"/>
            <a:r>
              <a:rPr lang="en-US" altLang="it-IT" sz="1200" dirty="0" smtClean="0"/>
              <a:t>Aksesi ne </a:t>
            </a:r>
            <a:r>
              <a:rPr lang="en-US" altLang="it-IT" sz="1200" dirty="0" err="1" smtClean="0"/>
              <a:t>cmime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menyre</a:t>
            </a:r>
            <a:r>
              <a:rPr lang="en-US" altLang="it-IT" sz="1200" dirty="0" smtClean="0"/>
              <a:t> jo </a:t>
            </a:r>
            <a:r>
              <a:rPr lang="en-US" altLang="it-IT" sz="1200" dirty="0" err="1" smtClean="0"/>
              <a:t>diskriminuese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njerezit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gjithe</a:t>
            </a:r>
            <a:r>
              <a:rPr lang="en-US" altLang="it-IT" sz="1200" dirty="0" smtClean="0"/>
              <a:t> BE </a:t>
            </a:r>
            <a:r>
              <a:rPr lang="en-US" altLang="it-IT" sz="1200" dirty="0" err="1" smtClean="0"/>
              <a:t>pavaresisht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rezidences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vendndodhjes</a:t>
            </a:r>
            <a:r>
              <a:rPr lang="en-US" altLang="it-IT" sz="1200" dirty="0" smtClean="0"/>
              <a:t> se </a:t>
            </a:r>
            <a:r>
              <a:rPr lang="en-US" altLang="it-IT" sz="1200" dirty="0" err="1" smtClean="0"/>
              <a:t>agjentit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rezervon</a:t>
            </a:r>
            <a:r>
              <a:rPr lang="en-US" altLang="it-IT" sz="1200" dirty="0" smtClean="0"/>
              <a:t> </a:t>
            </a:r>
          </a:p>
          <a:p>
            <a:pPr lvl="2" algn="just"/>
            <a:r>
              <a:rPr lang="en-US" altLang="it-IT" sz="1200" dirty="0" err="1" smtClean="0"/>
              <a:t>Shtetet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antare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duhet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diskriminojne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baza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kombesie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apo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nisur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nga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identiteti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i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kompanise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ajrore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lejojne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kopmanite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europiane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vendosur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cmimet</a:t>
            </a:r>
            <a:r>
              <a:rPr lang="en-US" altLang="it-IT" sz="1200" dirty="0" smtClean="0"/>
              <a:t> per </a:t>
            </a:r>
            <a:r>
              <a:rPr lang="en-US" altLang="it-IT" sz="1200" dirty="0" err="1" smtClean="0"/>
              <a:t>linjat</a:t>
            </a:r>
            <a:r>
              <a:rPr lang="en-US" altLang="it-IT" sz="1200" dirty="0" smtClean="0"/>
              <a:t> me </a:t>
            </a:r>
            <a:r>
              <a:rPr lang="en-US" altLang="it-IT" sz="1200" dirty="0" err="1" smtClean="0"/>
              <a:t>vende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hequr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parashikimi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vetem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kompanite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ajrore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komunitare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japin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cmime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uleta</a:t>
            </a:r>
            <a:r>
              <a:rPr lang="en-US" altLang="it-IT" sz="1600" dirty="0" smtClean="0"/>
              <a:t> per </a:t>
            </a:r>
            <a:r>
              <a:rPr lang="en-US" altLang="it-IT" sz="1600" dirty="0" err="1" smtClean="0"/>
              <a:t>fluturimet</a:t>
            </a:r>
            <a:r>
              <a:rPr lang="en-US" altLang="it-IT" sz="1600" dirty="0"/>
              <a:t> </a:t>
            </a:r>
            <a:r>
              <a:rPr lang="en-US" altLang="it-IT" sz="1600" dirty="0" err="1" smtClean="0"/>
              <a:t>brenda</a:t>
            </a:r>
            <a:r>
              <a:rPr lang="en-US" altLang="it-IT" sz="1600" dirty="0" smtClean="0"/>
              <a:t> BE </a:t>
            </a:r>
          </a:p>
          <a:p>
            <a:pPr lvl="2" algn="just"/>
            <a:r>
              <a:rPr lang="en-US" altLang="it-IT" sz="1200" dirty="0" err="1" smtClean="0"/>
              <a:t>Mund</a:t>
            </a:r>
            <a:r>
              <a:rPr lang="en-US" altLang="it-IT" sz="1200" dirty="0" smtClean="0"/>
              <a:t> ta </a:t>
            </a:r>
            <a:r>
              <a:rPr lang="en-US" altLang="it-IT" sz="1200" dirty="0" err="1" smtClean="0"/>
              <a:t>bejne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edhe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kompanite</a:t>
            </a:r>
            <a:r>
              <a:rPr lang="en-US" altLang="it-IT" sz="1200" dirty="0" smtClean="0"/>
              <a:t> e </a:t>
            </a:r>
            <a:r>
              <a:rPr lang="en-US" altLang="it-IT" sz="1200" dirty="0" err="1" smtClean="0"/>
              <a:t>vendeve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treta</a:t>
            </a:r>
            <a:endParaRPr lang="en-US" altLang="it-IT" sz="1200" dirty="0" smtClean="0"/>
          </a:p>
          <a:p>
            <a:pPr lvl="1" algn="just"/>
            <a:r>
              <a:rPr lang="en-US" altLang="it-IT" sz="1600" dirty="0" err="1" smtClean="0"/>
              <a:t>Eshte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hequr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parashikimi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qe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Shtet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antare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mund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nderhyjne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kunder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tarifave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jashtezakonisht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uleta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apo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te</a:t>
            </a:r>
            <a:r>
              <a:rPr lang="en-US" altLang="it-IT" sz="1600" dirty="0" smtClean="0"/>
              <a:t> </a:t>
            </a:r>
            <a:r>
              <a:rPr lang="en-US" altLang="it-IT" sz="1600" dirty="0" err="1" smtClean="0"/>
              <a:t>larta</a:t>
            </a:r>
            <a:r>
              <a:rPr lang="en-US" altLang="it-IT" sz="1600" dirty="0" smtClean="0"/>
              <a:t> </a:t>
            </a:r>
          </a:p>
          <a:p>
            <a:pPr lvl="2" algn="just"/>
            <a:r>
              <a:rPr lang="en-US" altLang="it-IT" sz="1200" dirty="0" err="1" smtClean="0"/>
              <a:t>Nuk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kane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qene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perdorur</a:t>
            </a:r>
            <a:r>
              <a:rPr lang="en-US" altLang="it-IT" sz="1200" dirty="0" smtClean="0"/>
              <a:t> ne </a:t>
            </a:r>
            <a:r>
              <a:rPr lang="en-US" altLang="it-IT" sz="1200" dirty="0" err="1" smtClean="0"/>
              <a:t>praktike</a:t>
            </a:r>
            <a:r>
              <a:rPr lang="en-US" altLang="it-IT" sz="1200" dirty="0" smtClean="0"/>
              <a:t> </a:t>
            </a:r>
            <a:r>
              <a:rPr lang="en-US" altLang="it-IT" sz="1200" dirty="0" err="1" smtClean="0"/>
              <a:t>kurre</a:t>
            </a:r>
            <a:endParaRPr lang="en-US" altLang="it-IT" sz="1000" dirty="0" smtClean="0"/>
          </a:p>
        </p:txBody>
      </p:sp>
    </p:spTree>
    <p:extLst>
      <p:ext uri="{BB962C8B-B14F-4D97-AF65-F5344CB8AC3E}">
        <p14:creationId xmlns:p14="http://schemas.microsoft.com/office/powerpoint/2010/main" val="295358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e13.jpg"/>
          <p:cNvPicPr>
            <a:picLocks noGrp="1" noChangeAspect="1"/>
          </p:cNvPicPr>
          <p:nvPr isPhoto="1"/>
        </p:nvPicPr>
        <p:blipFill>
          <a:blip r:embed="rId2">
            <a:lum/>
          </a:blip>
          <a:srcRect l="17290" r="977"/>
          <a:stretch>
            <a:fillRect/>
          </a:stretch>
        </p:blipFill>
        <p:spPr>
          <a:xfrm>
            <a:off x="5940152" y="0"/>
            <a:ext cx="37147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04EDAFC2-8C46-4379-A6C8-2DFAF5B84108}" type="slidenum">
              <a:rPr lang="de-DE" b="1" smtClean="0">
                <a:solidFill>
                  <a:srgbClr val="002060"/>
                </a:solidFill>
              </a:rPr>
              <a:pPr/>
              <a:t>9</a:t>
            </a:fld>
            <a:endParaRPr lang="de-DE" b="1" dirty="0" smtClean="0">
              <a:solidFill>
                <a:srgbClr val="002060"/>
              </a:solidFill>
            </a:endParaRPr>
          </a:p>
        </p:txBody>
      </p:sp>
      <p:pic>
        <p:nvPicPr>
          <p:cNvPr id="6" name="Picture 1" descr="logo blu.jpg"/>
          <p:cNvPicPr>
            <a:picLocks noGrp="1" noChangeAspect="1"/>
          </p:cNvPicPr>
          <p:nvPr isPhoto="1"/>
        </p:nvPicPr>
        <p:blipFill>
          <a:blip r:embed="rId3">
            <a:lum/>
          </a:blip>
          <a:srcRect/>
          <a:stretch>
            <a:fillRect/>
          </a:stretch>
        </p:blipFill>
        <p:spPr>
          <a:xfrm>
            <a:off x="285720" y="285726"/>
            <a:ext cx="1261944" cy="76700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1547664" y="274638"/>
            <a:ext cx="7992888" cy="106613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3200" dirty="0" smtClean="0"/>
              <a:t>Leksioni ne tekst dhe Leksioni i ardhshem</a:t>
            </a:r>
            <a:endParaRPr lang="it-IT" sz="3200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457200" y="1340768"/>
            <a:ext cx="8507288" cy="50600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630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Leksioni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aktual</a:t>
            </a:r>
            <a:r>
              <a:rPr lang="en-US" dirty="0" smtClean="0">
                <a:solidFill>
                  <a:srgbClr val="2F2B20"/>
                </a:solidFill>
              </a:rPr>
              <a:t> (IV)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>
                <a:solidFill>
                  <a:srgbClr val="2F2B20"/>
                </a:solidFill>
              </a:rPr>
              <a:t>Rregullore</a:t>
            </a:r>
            <a:r>
              <a:rPr lang="en-US" dirty="0">
                <a:solidFill>
                  <a:srgbClr val="2F2B20"/>
                </a:solidFill>
              </a:rPr>
              <a:t> 1008/2008/KE</a:t>
            </a:r>
          </a:p>
          <a:p>
            <a:pPr marL="126873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FF0000"/>
                </a:solidFill>
              </a:rPr>
              <a:t>Materiali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endParaRPr lang="en-US" sz="1800" dirty="0">
              <a:solidFill>
                <a:srgbClr val="FF0000"/>
              </a:solidFill>
            </a:endParaRPr>
          </a:p>
          <a:p>
            <a:pPr marL="468630" lvl="1" indent="-457200">
              <a:buClr>
                <a:srgbClr val="9CBEBD"/>
              </a:buClr>
              <a:buFont typeface="Arial" pitchFamily="34" charset="0"/>
              <a:buChar char="•"/>
            </a:pPr>
            <a:r>
              <a:rPr lang="en-US" dirty="0" err="1">
                <a:solidFill>
                  <a:srgbClr val="2F2B20"/>
                </a:solidFill>
              </a:rPr>
              <a:t>Leksioni</a:t>
            </a:r>
            <a:r>
              <a:rPr lang="en-US" dirty="0">
                <a:solidFill>
                  <a:srgbClr val="2F2B20"/>
                </a:solidFill>
              </a:rPr>
              <a:t> i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ardhshem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</a:p>
          <a:p>
            <a:pPr marL="868680" lvl="2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Politikat</a:t>
            </a:r>
            <a:r>
              <a:rPr lang="en-US" dirty="0" smtClean="0">
                <a:solidFill>
                  <a:srgbClr val="2F2B20"/>
                </a:solidFill>
              </a:rPr>
              <a:t> e </a:t>
            </a:r>
            <a:r>
              <a:rPr lang="en-US" dirty="0" err="1" smtClean="0">
                <a:solidFill>
                  <a:srgbClr val="2F2B20"/>
                </a:solidFill>
              </a:rPr>
              <a:t>transportit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europian</a:t>
            </a:r>
            <a:endParaRPr lang="en-US" dirty="0" smtClean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endParaRPr lang="en-US" dirty="0">
              <a:solidFill>
                <a:srgbClr val="2F2B20"/>
              </a:solidFill>
            </a:endParaRPr>
          </a:p>
          <a:p>
            <a:pPr marL="468630" lvl="1" indent="-457200">
              <a:buClr>
                <a:srgbClr val="9CBEBD"/>
              </a:buClr>
            </a:pPr>
            <a:r>
              <a:rPr lang="en-US" dirty="0" err="1" smtClean="0">
                <a:solidFill>
                  <a:srgbClr val="2F2B20"/>
                </a:solidFill>
              </a:rPr>
              <a:t>Detyra</a:t>
            </a:r>
            <a:r>
              <a:rPr lang="en-US" dirty="0" smtClean="0">
                <a:solidFill>
                  <a:srgbClr val="2F2B20"/>
                </a:solidFill>
              </a:rPr>
              <a:t> per </a:t>
            </a:r>
            <a:r>
              <a:rPr lang="en-US" dirty="0" err="1" smtClean="0">
                <a:solidFill>
                  <a:srgbClr val="2F2B20"/>
                </a:solidFill>
              </a:rPr>
              <a:t>javen</a:t>
            </a:r>
            <a:r>
              <a:rPr lang="en-US" dirty="0" smtClean="0">
                <a:solidFill>
                  <a:srgbClr val="2F2B20"/>
                </a:solidFill>
              </a:rPr>
              <a:t> </a:t>
            </a:r>
            <a:r>
              <a:rPr lang="en-US" dirty="0" err="1" smtClean="0">
                <a:solidFill>
                  <a:srgbClr val="2F2B20"/>
                </a:solidFill>
              </a:rPr>
              <a:t>tjeter</a:t>
            </a:r>
            <a:endParaRPr lang="en-US" dirty="0">
              <a:solidFill>
                <a:srgbClr val="2F2B20"/>
              </a:solidFill>
            </a:endParaRPr>
          </a:p>
          <a:p>
            <a:pPr marL="868680" lvl="2" indent="-457200">
              <a:buClr>
                <a:srgbClr val="9CBEBD"/>
              </a:buClr>
            </a:pPr>
            <a:r>
              <a:rPr lang="en-US" sz="1600" dirty="0" err="1" smtClean="0">
                <a:solidFill>
                  <a:srgbClr val="2F2B20"/>
                </a:solidFill>
              </a:rPr>
              <a:t>Lexoni</a:t>
            </a:r>
            <a:r>
              <a:rPr lang="en-US" sz="1600" dirty="0" smtClean="0">
                <a:solidFill>
                  <a:srgbClr val="2F2B20"/>
                </a:solidFill>
              </a:rPr>
              <a:t>, </a:t>
            </a:r>
            <a:r>
              <a:rPr lang="en-US" sz="1600" dirty="0" err="1" smtClean="0">
                <a:solidFill>
                  <a:srgbClr val="2F2B20"/>
                </a:solidFill>
              </a:rPr>
              <a:t>analizoni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dhe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komentoni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vendimet</a:t>
            </a:r>
            <a:r>
              <a:rPr lang="en-US" sz="1600" dirty="0" smtClean="0">
                <a:solidFill>
                  <a:srgbClr val="2F2B20"/>
                </a:solidFill>
              </a:rPr>
              <a:t> e </a:t>
            </a:r>
            <a:r>
              <a:rPr lang="en-US" sz="1600" dirty="0" err="1" smtClean="0">
                <a:solidFill>
                  <a:srgbClr val="2F2B20"/>
                </a:solidFill>
              </a:rPr>
              <a:t>GjD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cituara</a:t>
            </a:r>
            <a:r>
              <a:rPr lang="en-US" sz="1600" dirty="0" smtClean="0">
                <a:solidFill>
                  <a:srgbClr val="2F2B20"/>
                </a:solidFill>
              </a:rPr>
              <a:t> ne </a:t>
            </a:r>
            <a:r>
              <a:rPr lang="en-US" sz="1600" dirty="0" err="1" smtClean="0">
                <a:solidFill>
                  <a:srgbClr val="2F2B20"/>
                </a:solidFill>
              </a:rPr>
              <a:t>kete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r>
              <a:rPr lang="en-US" sz="1600" dirty="0" err="1" smtClean="0">
                <a:solidFill>
                  <a:srgbClr val="2F2B20"/>
                </a:solidFill>
              </a:rPr>
              <a:t>leksion</a:t>
            </a:r>
            <a:r>
              <a:rPr lang="en-US" sz="1600" dirty="0" smtClean="0">
                <a:solidFill>
                  <a:srgbClr val="2F2B20"/>
                </a:solidFill>
              </a:rPr>
              <a:t> </a:t>
            </a:r>
            <a:endParaRPr lang="en-US" sz="1600" dirty="0">
              <a:solidFill>
                <a:srgbClr val="2F2B20"/>
              </a:solidFill>
            </a:endParaRPr>
          </a:p>
          <a:p>
            <a:pPr marL="468630" indent="-457200">
              <a:buClr>
                <a:srgbClr val="9CBEBD"/>
              </a:buClr>
            </a:pPr>
            <a:endParaRPr lang="en-US" dirty="0" smtClean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3081</TotalTime>
  <Words>1699</Words>
  <Application>Microsoft Office PowerPoint</Application>
  <PresentationFormat>On-screen Show (4:3)</PresentationFormat>
  <Paragraphs>146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Rounded MT Bold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SHYTI</dc:creator>
  <cp:lastModifiedBy>Arber Gjeta</cp:lastModifiedBy>
  <cp:revision>238</cp:revision>
  <dcterms:created xsi:type="dcterms:W3CDTF">2016-10-18T10:02:39Z</dcterms:created>
  <dcterms:modified xsi:type="dcterms:W3CDTF">2023-04-16T09:31:22Z</dcterms:modified>
</cp:coreProperties>
</file>