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82" r:id="rId4"/>
    <p:sldId id="284" r:id="rId5"/>
    <p:sldId id="285" r:id="rId6"/>
    <p:sldId id="283" r:id="rId7"/>
    <p:sldId id="286" r:id="rId8"/>
    <p:sldId id="280" r:id="rId9"/>
    <p:sldId id="276" r:id="rId10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28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Sherbimet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ajrore</a:t>
            </a:r>
            <a:r>
              <a:rPr lang="en-US" sz="2800" dirty="0" smtClean="0">
                <a:solidFill>
                  <a:prstClr val="black"/>
                </a:solidFill>
              </a:rPr>
              <a:t> ne BE 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Rregullimi ne nivel nderkombetar dhe europian (III)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Konkurrenca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Paketa e liberalizimit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</a:t>
            </a:r>
            <a:r>
              <a:rPr lang="it-IT" smtClean="0"/>
              <a:t>, </a:t>
            </a:r>
            <a:r>
              <a:rPr lang="it-IT" smtClean="0">
                <a:solidFill>
                  <a:srgbClr val="FF0000"/>
                </a:solidFill>
              </a:rPr>
              <a:t>28 Mars </a:t>
            </a:r>
            <a:r>
              <a:rPr lang="it-IT" dirty="0" smtClean="0">
                <a:solidFill>
                  <a:srgbClr val="FF0000"/>
                </a:solidFill>
              </a:rPr>
              <a:t>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Hyrje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Transporti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Ajror</a:t>
            </a:r>
            <a:endParaRPr lang="en-US" altLang="it-IT" sz="2000" dirty="0" smtClean="0"/>
          </a:p>
          <a:p>
            <a:pPr lvl="1" algn="just"/>
            <a:r>
              <a:rPr lang="en-US" altLang="it-IT" sz="1200" dirty="0" err="1" smtClean="0"/>
              <a:t>Rol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qendror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ekonomi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Thelbesor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arritjen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Thelbesor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proceset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integruese</a:t>
            </a:r>
            <a:endParaRPr lang="en-US" altLang="it-IT" sz="1200" dirty="0" smtClean="0"/>
          </a:p>
          <a:p>
            <a:pPr algn="just"/>
            <a:r>
              <a:rPr lang="en-US" altLang="it-IT" sz="1600" dirty="0" err="1" smtClean="0"/>
              <a:t>Rrjheti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rendesishem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smtClean="0"/>
              <a:t>150 </a:t>
            </a:r>
            <a:r>
              <a:rPr lang="en-US" altLang="it-IT" sz="1200" dirty="0" err="1" smtClean="0"/>
              <a:t>kompani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ajrore</a:t>
            </a:r>
            <a:endParaRPr lang="en-US" altLang="it-IT" sz="1200" dirty="0" smtClean="0"/>
          </a:p>
          <a:p>
            <a:pPr lvl="1" algn="just"/>
            <a:r>
              <a:rPr lang="en-US" altLang="it-IT" sz="1200" dirty="0" smtClean="0"/>
              <a:t>400 </a:t>
            </a:r>
            <a:r>
              <a:rPr lang="en-US" altLang="it-IT" sz="1200" dirty="0" err="1" smtClean="0"/>
              <a:t>aeroporte</a:t>
            </a:r>
            <a:endParaRPr lang="en-US" altLang="it-IT" sz="1200" dirty="0" smtClean="0"/>
          </a:p>
          <a:p>
            <a:pPr lvl="1" algn="just"/>
            <a:r>
              <a:rPr lang="en-US" altLang="it-IT" sz="1200" dirty="0" smtClean="0"/>
              <a:t>3 million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punesuar</a:t>
            </a:r>
            <a:endParaRPr lang="en-US" altLang="it-IT" sz="1200" dirty="0" smtClean="0"/>
          </a:p>
          <a:p>
            <a:pPr lvl="1" algn="just"/>
            <a:r>
              <a:rPr lang="en-US" altLang="it-IT" sz="1200" dirty="0" smtClean="0"/>
              <a:t>60 </a:t>
            </a:r>
            <a:r>
              <a:rPr lang="en-US" altLang="it-IT" sz="1200" dirty="0" err="1" smtClean="0"/>
              <a:t>sherbime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lundrimi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</a:t>
            </a:r>
            <a:endParaRPr lang="en-US" altLang="it-IT" sz="1200" dirty="0" smtClean="0"/>
          </a:p>
          <a:p>
            <a:pPr lvl="1" algn="just"/>
            <a:r>
              <a:rPr lang="en-US" altLang="it-IT" sz="1200" dirty="0" smtClean="0"/>
              <a:t>1 </a:t>
            </a:r>
            <a:r>
              <a:rPr lang="en-US" altLang="it-IT" sz="1200" dirty="0" err="1" smtClean="0"/>
              <a:t>miliarde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pasagjere</a:t>
            </a:r>
            <a:endParaRPr lang="en-US" altLang="it-IT" sz="1200" dirty="0" smtClean="0"/>
          </a:p>
          <a:p>
            <a:pPr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aspektin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tradicional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sector </a:t>
            </a:r>
            <a:r>
              <a:rPr lang="en-US" altLang="it-IT" sz="1600" dirty="0" err="1" smtClean="0"/>
              <a:t>shume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rregulluar</a:t>
            </a:r>
            <a:endParaRPr lang="en-US" altLang="it-IT" sz="1600" dirty="0" smtClean="0"/>
          </a:p>
          <a:p>
            <a:pPr lvl="1" algn="just"/>
            <a:r>
              <a:rPr lang="en-US" altLang="it-IT" sz="1200" dirty="0" err="1" smtClean="0"/>
              <a:t>Kompani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flamuri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qeveritare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Aeroporte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pronesi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shteterore</a:t>
            </a:r>
            <a:endParaRPr lang="en-US" altLang="it-IT" sz="1200" dirty="0" smtClean="0"/>
          </a:p>
          <a:p>
            <a:pPr algn="just"/>
            <a:r>
              <a:rPr lang="en-US" altLang="it-IT" sz="1600" dirty="0" err="1" smtClean="0"/>
              <a:t>Debat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nivel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</a:t>
            </a:r>
            <a:endParaRPr lang="en-US" altLang="it-IT" sz="1600" dirty="0" smtClean="0"/>
          </a:p>
          <a:p>
            <a:pPr lvl="1" algn="just"/>
            <a:r>
              <a:rPr lang="en-US" altLang="it-IT" sz="1200" dirty="0" err="1" smtClean="0"/>
              <a:t>Liberalizimi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Perkunder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arsye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sigurie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udhetim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ofroje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Shume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falimentime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kompanish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prej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liberalizimit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Sulmet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terroriste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etj</a:t>
            </a:r>
            <a:endParaRPr lang="en-US" altLang="it-IT" sz="1200" dirty="0" smtClean="0"/>
          </a:p>
          <a:p>
            <a:pPr algn="just"/>
            <a:r>
              <a:rPr lang="en-US" altLang="it-IT" sz="1600" dirty="0" err="1" smtClean="0"/>
              <a:t>Rregullimi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sektorit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evoluim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vazhdueshem</a:t>
            </a:r>
            <a:endParaRPr lang="en-US" altLang="it-IT" sz="1600" dirty="0" smtClean="0"/>
          </a:p>
          <a:p>
            <a:pPr algn="just"/>
            <a:endParaRPr lang="en-US" altLang="it-IT" sz="1600" dirty="0"/>
          </a:p>
          <a:p>
            <a:pPr algn="just"/>
            <a:r>
              <a:rPr lang="en-US" altLang="it-IT" sz="1600" dirty="0" err="1" smtClean="0"/>
              <a:t>Politikat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europiane</a:t>
            </a:r>
            <a:endParaRPr lang="en-US" altLang="it-IT" sz="1600" dirty="0" smtClean="0"/>
          </a:p>
          <a:p>
            <a:pPr lvl="1" algn="just"/>
            <a:r>
              <a:rPr lang="en-US" altLang="it-IT" sz="1200" dirty="0" err="1" smtClean="0"/>
              <a:t>Transformim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rrenjesor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industries se </a:t>
            </a:r>
            <a:r>
              <a:rPr lang="en-US" altLang="it-IT" sz="1200" dirty="0" err="1" smtClean="0"/>
              <a:t>transportit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Konkurueshmeri</a:t>
            </a:r>
            <a:endParaRPr lang="en-US" altLang="it-IT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Rregullimi i transportit ajror – niveli nderkombetar 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Burimi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kryesor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ajror</a:t>
            </a:r>
            <a:r>
              <a:rPr lang="en-US" altLang="it-IT" sz="2000" dirty="0" smtClean="0"/>
              <a:t> </a:t>
            </a:r>
          </a:p>
          <a:p>
            <a:pPr algn="just"/>
            <a:r>
              <a:rPr lang="en-US" altLang="it-IT" sz="2000" dirty="0" err="1" smtClean="0"/>
              <a:t>Konventa</a:t>
            </a:r>
            <a:r>
              <a:rPr lang="en-US" altLang="it-IT" sz="2000" dirty="0" smtClean="0"/>
              <a:t> e Chicago 1944</a:t>
            </a:r>
          </a:p>
          <a:p>
            <a:pPr lvl="1" algn="just"/>
            <a:r>
              <a:rPr lang="en-US" altLang="it-IT" sz="1600" dirty="0" err="1" smtClean="0"/>
              <a:t>Vendosja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linjave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udhetimit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boteror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krijohet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keshill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cili</a:t>
            </a:r>
            <a:r>
              <a:rPr lang="en-US" altLang="it-IT" sz="1600" dirty="0" smtClean="0"/>
              <a:t> do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rregulloje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sektorin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Krijimi</a:t>
            </a:r>
            <a:r>
              <a:rPr lang="en-US" altLang="it-IT" sz="2000" dirty="0" smtClean="0"/>
              <a:t> ICAO ne </a:t>
            </a:r>
            <a:r>
              <a:rPr lang="en-US" altLang="it-IT" sz="2000" dirty="0" err="1" smtClean="0"/>
              <a:t>brendesi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Bashkuara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Standarte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praktika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mira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sigurine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mbrojtjen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mjedisore</a:t>
            </a:r>
            <a:endParaRPr lang="en-US" altLang="it-IT" sz="1600" dirty="0" smtClean="0"/>
          </a:p>
          <a:p>
            <a:pPr algn="just"/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Firmosja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marreveshjes</a:t>
            </a:r>
            <a:r>
              <a:rPr lang="en-US" altLang="it-IT" sz="2000" dirty="0" smtClean="0"/>
              <a:t> se 5 </a:t>
            </a:r>
            <a:r>
              <a:rPr lang="en-US" altLang="it-IT" sz="2000" dirty="0" err="1" smtClean="0"/>
              <a:t>lirive</a:t>
            </a:r>
            <a:r>
              <a:rPr lang="en-US" altLang="it-IT" sz="2000" dirty="0" smtClean="0"/>
              <a:t> ne Chicago</a:t>
            </a:r>
          </a:p>
          <a:p>
            <a:pPr lvl="1" algn="just"/>
            <a:endParaRPr lang="en-US" altLang="it-IT" sz="1600" dirty="0" smtClean="0"/>
          </a:p>
          <a:p>
            <a:pPr lvl="1" algn="just"/>
            <a:r>
              <a:rPr lang="en-US" altLang="it-IT" sz="1600" dirty="0"/>
              <a:t>the right or privilege, in respect of </a:t>
            </a:r>
            <a:r>
              <a:rPr lang="en-US" altLang="it-IT" sz="1600" dirty="0" smtClean="0"/>
              <a:t>scheduled international </a:t>
            </a:r>
            <a:r>
              <a:rPr lang="en-US" altLang="it-IT" sz="1600" dirty="0"/>
              <a:t>air services, granted by one State to </a:t>
            </a:r>
            <a:r>
              <a:rPr lang="en-US" altLang="it-IT" sz="1600" dirty="0" smtClean="0"/>
              <a:t>another State </a:t>
            </a:r>
            <a:r>
              <a:rPr lang="en-US" altLang="it-IT" sz="1600" dirty="0"/>
              <a:t>or States to fly across its territory without </a:t>
            </a:r>
            <a:r>
              <a:rPr lang="en-US" altLang="it-IT" sz="1600" dirty="0" smtClean="0"/>
              <a:t>landing (1</a:t>
            </a:r>
            <a:r>
              <a:rPr lang="en-US" altLang="it-IT" sz="1600" baseline="30000" dirty="0" smtClean="0"/>
              <a:t>st</a:t>
            </a:r>
            <a:r>
              <a:rPr lang="en-US" altLang="it-IT" sz="1600" dirty="0" smtClean="0"/>
              <a:t> freedom)</a:t>
            </a:r>
          </a:p>
          <a:p>
            <a:pPr lvl="1" algn="just"/>
            <a:r>
              <a:rPr lang="en-US" altLang="it-IT" sz="1600" dirty="0"/>
              <a:t>the right or privilege, in respect of </a:t>
            </a:r>
            <a:r>
              <a:rPr lang="en-US" altLang="it-IT" sz="1600" dirty="0" smtClean="0"/>
              <a:t>scheduled international </a:t>
            </a:r>
            <a:r>
              <a:rPr lang="en-US" altLang="it-IT" sz="1600" dirty="0"/>
              <a:t>air services, granted by one State to </a:t>
            </a:r>
            <a:r>
              <a:rPr lang="en-US" altLang="it-IT" sz="1600" dirty="0" smtClean="0"/>
              <a:t>another State </a:t>
            </a:r>
            <a:r>
              <a:rPr lang="en-US" altLang="it-IT" sz="1600" dirty="0"/>
              <a:t>or States to land in its territory for non-traffic </a:t>
            </a:r>
            <a:r>
              <a:rPr lang="en-US" altLang="it-IT" sz="1600" dirty="0" smtClean="0"/>
              <a:t>purposes (</a:t>
            </a:r>
            <a:r>
              <a:rPr lang="en-US" altLang="it-IT" sz="1600" dirty="0"/>
              <a:t>such as technical </a:t>
            </a:r>
            <a:r>
              <a:rPr lang="en-US" altLang="it-IT" sz="1600" dirty="0" smtClean="0"/>
              <a:t>reasons) (2</a:t>
            </a:r>
            <a:r>
              <a:rPr lang="en-US" altLang="it-IT" sz="1600" baseline="30000" dirty="0" smtClean="0"/>
              <a:t>nd</a:t>
            </a:r>
            <a:r>
              <a:rPr lang="en-US" altLang="it-IT" sz="1600" dirty="0" smtClean="0"/>
              <a:t> freedom)</a:t>
            </a:r>
          </a:p>
          <a:p>
            <a:pPr lvl="1" algn="just"/>
            <a:r>
              <a:rPr lang="en-US" altLang="it-IT" sz="1600" dirty="0"/>
              <a:t>the right or privilege, in respect of </a:t>
            </a:r>
            <a:r>
              <a:rPr lang="en-US" altLang="it-IT" sz="1600" dirty="0" smtClean="0"/>
              <a:t>scheduled international </a:t>
            </a:r>
            <a:r>
              <a:rPr lang="en-US" altLang="it-IT" sz="1600" dirty="0"/>
              <a:t>air services, granted by one State to </a:t>
            </a:r>
            <a:r>
              <a:rPr lang="en-US" altLang="it-IT" sz="1600" dirty="0" smtClean="0"/>
              <a:t>another State </a:t>
            </a:r>
            <a:r>
              <a:rPr lang="en-US" altLang="it-IT" sz="1600" dirty="0"/>
              <a:t>to put down, in the territory of the first State, </a:t>
            </a:r>
            <a:r>
              <a:rPr lang="en-US" altLang="it-IT" sz="1600" dirty="0" smtClean="0"/>
              <a:t>traffic coming </a:t>
            </a:r>
            <a:r>
              <a:rPr lang="en-US" altLang="it-IT" sz="1600" dirty="0"/>
              <a:t>from the home State of the </a:t>
            </a:r>
            <a:r>
              <a:rPr lang="en-US" altLang="it-IT" sz="1600" dirty="0" smtClean="0"/>
              <a:t>carrier (3</a:t>
            </a:r>
            <a:r>
              <a:rPr lang="en-US" altLang="it-IT" sz="1600" baseline="30000" dirty="0" smtClean="0"/>
              <a:t>rd</a:t>
            </a:r>
            <a:r>
              <a:rPr lang="en-US" altLang="it-IT" sz="1600" dirty="0" smtClean="0"/>
              <a:t> freedom)</a:t>
            </a:r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Rregullimi i transportit ajror – niveli nderkombetar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Firmosja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marreveshjes</a:t>
            </a:r>
            <a:r>
              <a:rPr lang="en-US" altLang="it-IT" sz="2000" dirty="0" smtClean="0"/>
              <a:t> se 5 </a:t>
            </a:r>
            <a:r>
              <a:rPr lang="en-US" altLang="it-IT" sz="2000" dirty="0" err="1" smtClean="0"/>
              <a:t>lirive</a:t>
            </a:r>
            <a:r>
              <a:rPr lang="en-US" altLang="it-IT" sz="2000" dirty="0" smtClean="0"/>
              <a:t> ne Chicago</a:t>
            </a:r>
          </a:p>
          <a:p>
            <a:pPr lvl="1" algn="just"/>
            <a:endParaRPr lang="en-US" altLang="it-IT" sz="1600" dirty="0" smtClean="0"/>
          </a:p>
          <a:p>
            <a:pPr lvl="1" algn="just"/>
            <a:r>
              <a:rPr lang="en-US" altLang="it-IT" sz="1600" dirty="0" smtClean="0"/>
              <a:t>the </a:t>
            </a:r>
            <a:r>
              <a:rPr lang="en-US" altLang="it-IT" sz="1600" dirty="0"/>
              <a:t>right or privilege, in respect of </a:t>
            </a:r>
            <a:r>
              <a:rPr lang="en-US" altLang="it-IT" sz="1600" dirty="0" smtClean="0"/>
              <a:t>scheduled international </a:t>
            </a:r>
            <a:r>
              <a:rPr lang="en-US" altLang="it-IT" sz="1600" dirty="0"/>
              <a:t>air services, granted by one State to </a:t>
            </a:r>
            <a:r>
              <a:rPr lang="en-US" altLang="it-IT" sz="1600" dirty="0" smtClean="0"/>
              <a:t>another State </a:t>
            </a:r>
            <a:r>
              <a:rPr lang="en-US" altLang="it-IT" sz="1600" dirty="0"/>
              <a:t>to take on, in the territory of the first State, </a:t>
            </a:r>
            <a:r>
              <a:rPr lang="en-US" altLang="it-IT" sz="1600" dirty="0" smtClean="0"/>
              <a:t>traffic destined </a:t>
            </a:r>
            <a:r>
              <a:rPr lang="en-US" altLang="it-IT" sz="1600" dirty="0"/>
              <a:t>for the home State of the </a:t>
            </a:r>
            <a:r>
              <a:rPr lang="en-US" altLang="it-IT" sz="1600" dirty="0" smtClean="0"/>
              <a:t>carrier (4</a:t>
            </a:r>
            <a:r>
              <a:rPr lang="en-US" altLang="it-IT" sz="1600" baseline="30000" dirty="0" smtClean="0"/>
              <a:t>th</a:t>
            </a:r>
            <a:r>
              <a:rPr lang="en-US" altLang="it-IT" sz="1600" dirty="0" smtClean="0"/>
              <a:t> freedom)</a:t>
            </a:r>
          </a:p>
          <a:p>
            <a:pPr lvl="1" algn="just"/>
            <a:r>
              <a:rPr lang="en-US" altLang="it-IT" sz="1600" dirty="0"/>
              <a:t>the right or privilege, in respect of </a:t>
            </a:r>
            <a:r>
              <a:rPr lang="en-US" altLang="it-IT" sz="1600" dirty="0" smtClean="0"/>
              <a:t>scheduled international </a:t>
            </a:r>
            <a:r>
              <a:rPr lang="en-US" altLang="it-IT" sz="1600" dirty="0"/>
              <a:t>air services, granted by one State to </a:t>
            </a:r>
            <a:r>
              <a:rPr lang="en-US" altLang="it-IT" sz="1600" dirty="0" smtClean="0"/>
              <a:t>another State </a:t>
            </a:r>
            <a:r>
              <a:rPr lang="en-US" altLang="it-IT" sz="1600" dirty="0"/>
              <a:t>to put down and to take on, in the territory of the </a:t>
            </a:r>
            <a:r>
              <a:rPr lang="en-US" altLang="it-IT" sz="1600" dirty="0" smtClean="0"/>
              <a:t>first State</a:t>
            </a:r>
            <a:r>
              <a:rPr lang="en-US" altLang="it-IT" sz="1600" dirty="0"/>
              <a:t>, traffic coming from or destined for a third </a:t>
            </a:r>
            <a:r>
              <a:rPr lang="en-US" altLang="it-IT" sz="1600" dirty="0" smtClean="0"/>
              <a:t>State (5</a:t>
            </a:r>
            <a:r>
              <a:rPr lang="en-US" altLang="it-IT" sz="1600" baseline="30000" dirty="0" smtClean="0"/>
              <a:t>th</a:t>
            </a:r>
            <a:r>
              <a:rPr lang="en-US" altLang="it-IT" sz="1600" dirty="0" smtClean="0"/>
              <a:t> freedom)</a:t>
            </a:r>
          </a:p>
          <a:p>
            <a:pPr algn="just"/>
            <a:r>
              <a:rPr lang="en-US" altLang="it-IT" sz="2000" dirty="0" err="1" smtClean="0"/>
              <a:t>Liri</a:t>
            </a:r>
            <a:r>
              <a:rPr lang="en-US" altLang="it-IT" sz="2000" dirty="0" smtClean="0"/>
              <a:t> jo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njohura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zyrtarisht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traktatet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nderkombetare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pranuara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shtetet</a:t>
            </a:r>
            <a:endParaRPr lang="en-US" altLang="it-IT" sz="2000" dirty="0" smtClean="0"/>
          </a:p>
          <a:p>
            <a:pPr lvl="1" algn="just"/>
            <a:r>
              <a:rPr lang="en-US" altLang="it-IT" sz="1600" dirty="0"/>
              <a:t>the right or privilege, in respect of </a:t>
            </a:r>
            <a:r>
              <a:rPr lang="en-US" altLang="it-IT" sz="1600" dirty="0" smtClean="0"/>
              <a:t>scheduled international </a:t>
            </a:r>
            <a:r>
              <a:rPr lang="en-US" altLang="it-IT" sz="1600" dirty="0"/>
              <a:t>air services, of transporting, via the home State </a:t>
            </a:r>
            <a:r>
              <a:rPr lang="en-US" altLang="it-IT" sz="1600" dirty="0" smtClean="0"/>
              <a:t>of the </a:t>
            </a:r>
            <a:r>
              <a:rPr lang="en-US" altLang="it-IT" sz="1600" dirty="0"/>
              <a:t>carrier, traffic moving between two other States (i.e. </a:t>
            </a:r>
            <a:r>
              <a:rPr lang="en-US" altLang="it-IT" sz="1600" dirty="0" smtClean="0"/>
              <a:t>a combination </a:t>
            </a:r>
            <a:r>
              <a:rPr lang="en-US" altLang="it-IT" sz="1600" dirty="0"/>
              <a:t>of 3rd and 4th freedom rights, enabling an airline </a:t>
            </a:r>
            <a:r>
              <a:rPr lang="en-US" altLang="it-IT" sz="1600" dirty="0" smtClean="0"/>
              <a:t>to carry </a:t>
            </a:r>
            <a:r>
              <a:rPr lang="en-US" altLang="it-IT" sz="1600" dirty="0"/>
              <a:t>revenue traffic between two foreign countries via its </a:t>
            </a:r>
            <a:r>
              <a:rPr lang="en-US" altLang="it-IT" sz="1600" dirty="0" smtClean="0"/>
              <a:t>own State) (6</a:t>
            </a:r>
            <a:r>
              <a:rPr lang="en-US" altLang="it-IT" sz="1600" baseline="30000" dirty="0" smtClean="0"/>
              <a:t>th</a:t>
            </a:r>
            <a:r>
              <a:rPr lang="en-US" altLang="it-IT" sz="1600" dirty="0" smtClean="0"/>
              <a:t> freedom)</a:t>
            </a:r>
          </a:p>
          <a:p>
            <a:pPr lvl="1" algn="just"/>
            <a:r>
              <a:rPr lang="en-US" altLang="it-IT" sz="1600" dirty="0"/>
              <a:t>the right or privilege, in respect of </a:t>
            </a:r>
            <a:r>
              <a:rPr lang="en-US" altLang="it-IT" sz="1600" dirty="0" smtClean="0"/>
              <a:t>scheduled international </a:t>
            </a:r>
            <a:r>
              <a:rPr lang="en-US" altLang="it-IT" sz="1600" dirty="0"/>
              <a:t>air services, granted by one State to another State</a:t>
            </a:r>
            <a:r>
              <a:rPr lang="en-US" altLang="it-IT" sz="1600" dirty="0" smtClean="0"/>
              <a:t>, of </a:t>
            </a:r>
            <a:r>
              <a:rPr lang="en-US" altLang="it-IT" sz="1600" dirty="0"/>
              <a:t>transporting traffic between the territory of the granting </a:t>
            </a:r>
            <a:r>
              <a:rPr lang="en-US" altLang="it-IT" sz="1600" dirty="0" smtClean="0"/>
              <a:t>State and </a:t>
            </a:r>
            <a:r>
              <a:rPr lang="en-US" altLang="it-IT" sz="1600" dirty="0"/>
              <a:t>any third State with no requirement to include on </a:t>
            </a:r>
            <a:r>
              <a:rPr lang="en-US" altLang="it-IT" sz="1600" dirty="0" smtClean="0"/>
              <a:t>such operation </a:t>
            </a:r>
            <a:r>
              <a:rPr lang="en-US" altLang="it-IT" sz="1600" dirty="0"/>
              <a:t>any point in the territory of the recipient </a:t>
            </a:r>
            <a:r>
              <a:rPr lang="en-US" altLang="it-IT" sz="1600" dirty="0" smtClean="0"/>
              <a:t>State (7</a:t>
            </a:r>
            <a:r>
              <a:rPr lang="en-US" altLang="it-IT" sz="1600" baseline="30000" dirty="0" smtClean="0"/>
              <a:t>th</a:t>
            </a:r>
            <a:r>
              <a:rPr lang="en-US" altLang="it-IT" sz="1600" dirty="0" smtClean="0"/>
              <a:t> freedom)</a:t>
            </a:r>
            <a:endParaRPr lang="en-US" altLang="it-IT" sz="1600" dirty="0"/>
          </a:p>
          <a:p>
            <a:pPr lvl="1" algn="just"/>
            <a:endParaRPr lang="en-US" altLang="it-IT" sz="1600" dirty="0" smtClean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26232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Rregullimi i transportit ajror – niveli nderkombetar III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Liri</a:t>
            </a:r>
            <a:r>
              <a:rPr lang="en-US" altLang="it-IT" sz="2000" dirty="0" smtClean="0"/>
              <a:t> jo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njohura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zyrtarisht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traktatet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nderkombetare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pranuara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shtetet</a:t>
            </a:r>
            <a:endParaRPr lang="en-US" altLang="it-IT" sz="2000" dirty="0" smtClean="0"/>
          </a:p>
          <a:p>
            <a:pPr lvl="1" algn="just"/>
            <a:r>
              <a:rPr lang="en-US" altLang="it-IT" sz="1600" dirty="0"/>
              <a:t>the right or privilege, in respect of </a:t>
            </a:r>
            <a:r>
              <a:rPr lang="en-US" altLang="it-IT" sz="1600" dirty="0" smtClean="0"/>
              <a:t>scheduled international </a:t>
            </a:r>
            <a:r>
              <a:rPr lang="en-US" altLang="it-IT" sz="1600" dirty="0"/>
              <a:t>air services, of transporting, via the home State </a:t>
            </a:r>
            <a:r>
              <a:rPr lang="en-US" altLang="it-IT" sz="1600" dirty="0" smtClean="0"/>
              <a:t>of the </a:t>
            </a:r>
            <a:r>
              <a:rPr lang="en-US" altLang="it-IT" sz="1600" dirty="0"/>
              <a:t>carrier, traffic moving between two other States (i.e. </a:t>
            </a:r>
            <a:r>
              <a:rPr lang="en-US" altLang="it-IT" sz="1600" dirty="0" smtClean="0"/>
              <a:t>a combination </a:t>
            </a:r>
            <a:r>
              <a:rPr lang="en-US" altLang="it-IT" sz="1600" dirty="0"/>
              <a:t>of 3rd and 4th freedom rights, enabling an airline </a:t>
            </a:r>
            <a:r>
              <a:rPr lang="en-US" altLang="it-IT" sz="1600" dirty="0" smtClean="0"/>
              <a:t>to carry </a:t>
            </a:r>
            <a:r>
              <a:rPr lang="en-US" altLang="it-IT" sz="1600" dirty="0"/>
              <a:t>revenue traffic between two foreign countries via its </a:t>
            </a:r>
            <a:r>
              <a:rPr lang="en-US" altLang="it-IT" sz="1600" dirty="0" smtClean="0"/>
              <a:t>own State) (6</a:t>
            </a:r>
            <a:r>
              <a:rPr lang="en-US" altLang="it-IT" sz="1600" baseline="30000" dirty="0" smtClean="0"/>
              <a:t>th</a:t>
            </a:r>
            <a:r>
              <a:rPr lang="en-US" altLang="it-IT" sz="1600" dirty="0" smtClean="0"/>
              <a:t> freedom)</a:t>
            </a:r>
          </a:p>
          <a:p>
            <a:pPr lvl="1" algn="just"/>
            <a:r>
              <a:rPr lang="en-US" altLang="it-IT" sz="1600" dirty="0"/>
              <a:t>the right or privilege, in respect of </a:t>
            </a:r>
            <a:r>
              <a:rPr lang="en-US" altLang="it-IT" sz="1600" dirty="0" smtClean="0"/>
              <a:t>scheduled international </a:t>
            </a:r>
            <a:r>
              <a:rPr lang="en-US" altLang="it-IT" sz="1600" dirty="0"/>
              <a:t>air services, granted by one State to another State</a:t>
            </a:r>
            <a:r>
              <a:rPr lang="en-US" altLang="it-IT" sz="1600" dirty="0" smtClean="0"/>
              <a:t>, of </a:t>
            </a:r>
            <a:r>
              <a:rPr lang="en-US" altLang="it-IT" sz="1600" dirty="0"/>
              <a:t>transporting traffic between the territory of the granting </a:t>
            </a:r>
            <a:r>
              <a:rPr lang="en-US" altLang="it-IT" sz="1600" dirty="0" smtClean="0"/>
              <a:t>State and </a:t>
            </a:r>
            <a:r>
              <a:rPr lang="en-US" altLang="it-IT" sz="1600" dirty="0"/>
              <a:t>any third State with no requirement to include on </a:t>
            </a:r>
            <a:r>
              <a:rPr lang="en-US" altLang="it-IT" sz="1600" dirty="0" smtClean="0"/>
              <a:t>such operation </a:t>
            </a:r>
            <a:r>
              <a:rPr lang="en-US" altLang="it-IT" sz="1600" dirty="0"/>
              <a:t>any point in the territory of the recipient </a:t>
            </a:r>
            <a:r>
              <a:rPr lang="en-US" altLang="it-IT" sz="1600" dirty="0" smtClean="0"/>
              <a:t>State (7</a:t>
            </a:r>
            <a:r>
              <a:rPr lang="en-US" altLang="it-IT" sz="1600" baseline="30000" dirty="0" smtClean="0"/>
              <a:t>th</a:t>
            </a:r>
            <a:r>
              <a:rPr lang="en-US" altLang="it-IT" sz="1600" dirty="0" smtClean="0"/>
              <a:t> freedom)</a:t>
            </a:r>
          </a:p>
          <a:p>
            <a:pPr lvl="1" algn="just"/>
            <a:r>
              <a:rPr lang="en-US" altLang="it-IT" sz="1600" dirty="0" smtClean="0"/>
              <a:t>The right </a:t>
            </a:r>
            <a:r>
              <a:rPr lang="en-US" altLang="it-IT" sz="1600" dirty="0"/>
              <a:t>or privilege, in respect of scheduled international </a:t>
            </a:r>
            <a:r>
              <a:rPr lang="en-US" altLang="it-IT" sz="1600" dirty="0" smtClean="0"/>
              <a:t>air services</a:t>
            </a:r>
            <a:r>
              <a:rPr lang="en-US" altLang="it-IT" sz="1600" dirty="0"/>
              <a:t>, of transporting </a:t>
            </a:r>
            <a:r>
              <a:rPr lang="en-US" altLang="it-IT" sz="1600" dirty="0" err="1"/>
              <a:t>cabotage</a:t>
            </a:r>
            <a:r>
              <a:rPr lang="en-US" altLang="it-IT" sz="1600" dirty="0"/>
              <a:t> traffic between two points </a:t>
            </a:r>
            <a:r>
              <a:rPr lang="en-US" altLang="it-IT" sz="1600" dirty="0" smtClean="0"/>
              <a:t>in the </a:t>
            </a:r>
            <a:r>
              <a:rPr lang="en-US" altLang="it-IT" sz="1600" dirty="0"/>
              <a:t>territory of the granting State on a service which </a:t>
            </a:r>
            <a:r>
              <a:rPr lang="en-US" altLang="it-IT" sz="1600" dirty="0" smtClean="0"/>
              <a:t>originates or </a:t>
            </a:r>
            <a:r>
              <a:rPr lang="en-US" altLang="it-IT" sz="1600" dirty="0"/>
              <a:t>terminates in the home country of the foreign carrier or (</a:t>
            </a:r>
            <a:r>
              <a:rPr lang="en-US" altLang="it-IT" sz="1600" dirty="0" smtClean="0"/>
              <a:t>in connection </a:t>
            </a:r>
            <a:r>
              <a:rPr lang="en-US" altLang="it-IT" sz="1600" dirty="0"/>
              <a:t>with the Seventh Freedom Right) outside </a:t>
            </a:r>
            <a:r>
              <a:rPr lang="en-US" altLang="it-IT" sz="1600" dirty="0" smtClean="0"/>
              <a:t>the territory </a:t>
            </a:r>
            <a:r>
              <a:rPr lang="en-US" altLang="it-IT" sz="1600" dirty="0"/>
              <a:t>of the granting </a:t>
            </a:r>
            <a:r>
              <a:rPr lang="en-US" altLang="it-IT" sz="1600" dirty="0" smtClean="0"/>
              <a:t>State (8</a:t>
            </a:r>
            <a:r>
              <a:rPr lang="en-US" altLang="it-IT" sz="1600" baseline="30000" dirty="0" smtClean="0"/>
              <a:t>th</a:t>
            </a:r>
            <a:r>
              <a:rPr lang="en-US" altLang="it-IT" sz="1600" dirty="0" smtClean="0"/>
              <a:t> freedom) – </a:t>
            </a:r>
            <a:r>
              <a:rPr lang="en-US" altLang="it-IT" sz="1600" dirty="0" err="1" smtClean="0"/>
              <a:t>Kabotazhi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vazhduar</a:t>
            </a:r>
            <a:endParaRPr lang="en-US" altLang="it-IT" sz="1600" dirty="0" smtClean="0"/>
          </a:p>
          <a:p>
            <a:pPr lvl="1" algn="just"/>
            <a:r>
              <a:rPr lang="en-US" altLang="it-IT" sz="1600" dirty="0"/>
              <a:t>right or privilege of transporting </a:t>
            </a:r>
            <a:r>
              <a:rPr lang="en-US" altLang="it-IT" sz="1600" dirty="0" err="1"/>
              <a:t>cabotage</a:t>
            </a:r>
            <a:r>
              <a:rPr lang="en-US" altLang="it-IT" sz="1600" dirty="0"/>
              <a:t> traffic of the </a:t>
            </a:r>
            <a:r>
              <a:rPr lang="en-US" altLang="it-IT" sz="1600" dirty="0" smtClean="0"/>
              <a:t>granting State </a:t>
            </a:r>
            <a:r>
              <a:rPr lang="en-US" altLang="it-IT" sz="1600" dirty="0"/>
              <a:t>on a service performed entirely within the territory of </a:t>
            </a:r>
            <a:r>
              <a:rPr lang="en-US" altLang="it-IT" sz="1600" dirty="0" smtClean="0"/>
              <a:t>the granting </a:t>
            </a:r>
            <a:r>
              <a:rPr lang="en-US" altLang="it-IT" sz="1600" dirty="0"/>
              <a:t>State</a:t>
            </a:r>
            <a:r>
              <a:rPr lang="en-US" altLang="it-IT" sz="1600" dirty="0" smtClean="0"/>
              <a:t>. (9</a:t>
            </a:r>
            <a:r>
              <a:rPr lang="en-US" altLang="it-IT" sz="1600" baseline="30000" dirty="0" smtClean="0"/>
              <a:t>th</a:t>
            </a:r>
            <a:r>
              <a:rPr lang="en-US" altLang="it-IT" sz="1600" dirty="0" smtClean="0"/>
              <a:t> freedom) </a:t>
            </a:r>
            <a:r>
              <a:rPr lang="en-US" altLang="it-IT" sz="1600" dirty="0" err="1" smtClean="0"/>
              <a:t>Kabotazhi</a:t>
            </a:r>
            <a:endParaRPr lang="en-US" altLang="it-IT" sz="1600" dirty="0" smtClean="0"/>
          </a:p>
          <a:p>
            <a:pPr algn="just"/>
            <a:r>
              <a:rPr lang="en-US" altLang="it-IT" sz="2000" dirty="0" smtClean="0"/>
              <a:t>Me </a:t>
            </a:r>
            <a:r>
              <a:rPr lang="en-US" altLang="it-IT" sz="2000" dirty="0" err="1" smtClean="0"/>
              <a:t>rendesi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rregullimin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liria</a:t>
            </a:r>
            <a:r>
              <a:rPr lang="en-US" altLang="it-IT" sz="2000" dirty="0" smtClean="0"/>
              <a:t> e 8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e 9 – </a:t>
            </a:r>
            <a:r>
              <a:rPr lang="en-US" altLang="it-IT" sz="2000" dirty="0" err="1" smtClean="0"/>
              <a:t>Kabotazhi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Baze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rendesishme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krijimin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tregut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perbashket</a:t>
            </a:r>
            <a:endParaRPr lang="en-US" altLang="it-IT" sz="1600" dirty="0"/>
          </a:p>
          <a:p>
            <a:pPr lvl="1" algn="just"/>
            <a:endParaRPr lang="en-US" altLang="it-IT" sz="1600" dirty="0" smtClean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422242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Rregullimi komunitar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74233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Synimet</a:t>
            </a:r>
            <a:r>
              <a:rPr lang="en-US" altLang="it-IT" sz="2000" dirty="0" smtClean="0"/>
              <a:t> e BE per </a:t>
            </a:r>
            <a:r>
              <a:rPr lang="en-US" altLang="it-IT" sz="2000" dirty="0" err="1" smtClean="0"/>
              <a:t>arritjen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tregut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jane </a:t>
            </a:r>
            <a:r>
              <a:rPr lang="en-US" altLang="it-IT" sz="2000" dirty="0" err="1" smtClean="0"/>
              <a:t>arritur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fushen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transportit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ajror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vendime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GjD</a:t>
            </a:r>
            <a:r>
              <a:rPr lang="en-US" altLang="it-IT" sz="2000" dirty="0" smtClean="0"/>
              <a:t> duke </a:t>
            </a:r>
            <a:r>
              <a:rPr lang="en-US" altLang="it-IT" sz="2000" dirty="0" err="1" smtClean="0"/>
              <a:t>interpretuar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primare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drejtes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derivuar</a:t>
            </a:r>
            <a:r>
              <a:rPr lang="en-US" altLang="it-IT" sz="1600" dirty="0" smtClean="0"/>
              <a:t> </a:t>
            </a:r>
            <a:endParaRPr lang="en-US" altLang="it-IT" sz="1600" dirty="0" smtClean="0"/>
          </a:p>
          <a:p>
            <a:pPr lvl="1" algn="just"/>
            <a:r>
              <a:rPr lang="en-US" altLang="it-IT" sz="1600" dirty="0" smtClean="0"/>
              <a:t>Me </a:t>
            </a:r>
            <a:r>
              <a:rPr lang="en-US" altLang="it-IT" sz="1600" dirty="0" err="1" smtClean="0"/>
              <a:t>perpara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perjashtuar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zakonshme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84)</a:t>
            </a:r>
          </a:p>
          <a:p>
            <a:pPr lvl="2" algn="just"/>
            <a:r>
              <a:rPr lang="en-US" altLang="it-IT" sz="1200" dirty="0" smtClean="0"/>
              <a:t>Deri ne </a:t>
            </a:r>
            <a:r>
              <a:rPr lang="en-US" altLang="it-IT" sz="1200" dirty="0" err="1" smtClean="0"/>
              <a:t>fundin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viteve</a:t>
            </a:r>
            <a:r>
              <a:rPr lang="en-US" altLang="it-IT" sz="1200" dirty="0" smtClean="0"/>
              <a:t> 90</a:t>
            </a:r>
          </a:p>
          <a:p>
            <a:pPr lvl="1" algn="just"/>
            <a:r>
              <a:rPr lang="en-US" altLang="it-IT" sz="1600" i="1" dirty="0" err="1" smtClean="0"/>
              <a:t>Nouvelles</a:t>
            </a:r>
            <a:r>
              <a:rPr lang="en-US" altLang="it-IT" sz="1600" i="1" dirty="0" smtClean="0"/>
              <a:t> frontier </a:t>
            </a:r>
            <a:r>
              <a:rPr lang="en-US" altLang="it-IT" sz="1600" dirty="0" smtClean="0"/>
              <a:t>case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 1986 </a:t>
            </a:r>
          </a:p>
          <a:p>
            <a:pPr lvl="2" algn="just"/>
            <a:r>
              <a:rPr lang="en-US" altLang="it-IT" sz="1200" dirty="0" err="1" smtClean="0"/>
              <a:t>Rregullat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kunkurences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aplikohen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transportit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Shtysa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komisionin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liberalizimin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sektorit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2000" dirty="0" err="1" smtClean="0"/>
              <a:t>Legjislacioni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BE per </a:t>
            </a:r>
            <a:r>
              <a:rPr lang="en-US" altLang="it-IT" sz="2000" dirty="0" err="1" smtClean="0"/>
              <a:t>konkurencen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aplikimi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sektorin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ajror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Rregullorja</a:t>
            </a:r>
            <a:r>
              <a:rPr lang="en-US" altLang="it-IT" sz="1600" dirty="0" smtClean="0"/>
              <a:t> 17/62 – </a:t>
            </a:r>
            <a:r>
              <a:rPr lang="en-US" altLang="it-IT" sz="1600" dirty="0" err="1" smtClean="0"/>
              <a:t>rregullat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pergjithshme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konkurencen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zbatim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neneve</a:t>
            </a:r>
            <a:r>
              <a:rPr lang="en-US" altLang="it-IT" sz="1600" dirty="0" smtClean="0"/>
              <a:t> 81 dhe82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Traktatit</a:t>
            </a:r>
            <a:r>
              <a:rPr lang="en-US" altLang="it-IT" sz="1600" dirty="0" smtClean="0"/>
              <a:t> KE </a:t>
            </a:r>
          </a:p>
          <a:p>
            <a:pPr lvl="2" algn="just"/>
            <a:r>
              <a:rPr lang="en-US" altLang="it-IT" sz="1200" dirty="0" err="1" smtClean="0"/>
              <a:t>Rregullorja</a:t>
            </a:r>
            <a:r>
              <a:rPr lang="en-US" altLang="it-IT" sz="1200" dirty="0" smtClean="0"/>
              <a:t> 141/62 </a:t>
            </a:r>
            <a:r>
              <a:rPr lang="en-US" altLang="it-IT" sz="1200" dirty="0" err="1" smtClean="0"/>
              <a:t>perjashton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sektorin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transportit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Por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aplikohet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ndihmese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transportit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mendimit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Komisionit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vitet</a:t>
            </a:r>
            <a:r>
              <a:rPr lang="en-US" altLang="it-IT" sz="1600" dirty="0" smtClean="0"/>
              <a:t> 80 </a:t>
            </a:r>
            <a:r>
              <a:rPr lang="en-US" altLang="it-IT" sz="1600" dirty="0" err="1" smtClean="0"/>
              <a:t>ishte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maturuar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koha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liberalizim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sektorin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ofrimit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sherbimet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Roli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thelbesor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Nouvelles</a:t>
            </a:r>
            <a:r>
              <a:rPr lang="en-US" altLang="it-IT" sz="1600" dirty="0" smtClean="0"/>
              <a:t> frontier </a:t>
            </a:r>
          </a:p>
          <a:p>
            <a:pPr lvl="1" algn="just"/>
            <a:r>
              <a:rPr lang="en-US" altLang="it-IT" sz="1600" dirty="0" err="1" smtClean="0"/>
              <a:t>Gjithsesi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konkurences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vecante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sektorin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Rregullim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pergjithshem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konkurences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hyrjen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fuqi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 1/2003</a:t>
            </a:r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411/2004 </a:t>
            </a:r>
            <a:r>
              <a:rPr lang="en-US" altLang="it-IT" sz="1600" dirty="0" err="1" smtClean="0"/>
              <a:t>rregullimi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perfundimtar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gjithe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sektorin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linjat</a:t>
            </a:r>
            <a:r>
              <a:rPr lang="en-US" altLang="it-IT" sz="1600" dirty="0" smtClean="0"/>
              <a:t> jo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brendshme</a:t>
            </a:r>
            <a:r>
              <a:rPr lang="en-US" altLang="it-IT" sz="1600" dirty="0" smtClean="0"/>
              <a:t> BE</a:t>
            </a:r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12053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Rregullimi komunitar II – Paketa e Liberalizimit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36712" y="14478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Politika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liberalizimit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BE ne 1987 – </a:t>
            </a:r>
            <a:r>
              <a:rPr lang="en-US" altLang="it-IT" sz="2000" dirty="0" err="1" smtClean="0"/>
              <a:t>krijimi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tregu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efektiv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sherbimet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ajrore</a:t>
            </a:r>
            <a:r>
              <a:rPr lang="en-US" altLang="it-IT" sz="1600" dirty="0"/>
              <a:t> 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ofrimit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ajrore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e Pare – 1987</a:t>
            </a:r>
            <a:r>
              <a:rPr lang="en-US" altLang="it-IT" sz="2000" dirty="0"/>
              <a:t> </a:t>
            </a:r>
            <a:r>
              <a:rPr lang="en-US" altLang="it-IT" sz="2000" dirty="0" smtClean="0"/>
              <a:t> - </a:t>
            </a:r>
            <a:r>
              <a:rPr lang="en-US" altLang="it-IT" sz="2000" dirty="0" err="1" smtClean="0"/>
              <a:t>efekte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kufizuara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Reg</a:t>
            </a:r>
            <a:r>
              <a:rPr lang="en-US" altLang="it-IT" sz="1600" dirty="0" smtClean="0"/>
              <a:t> 3975/87 (</a:t>
            </a:r>
            <a:r>
              <a:rPr lang="en-US" altLang="it-IT" sz="1600" dirty="0" err="1" smtClean="0"/>
              <a:t>aplikimi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konkurences</a:t>
            </a:r>
            <a:r>
              <a:rPr lang="en-US" altLang="it-IT" sz="1600" dirty="0" smtClean="0"/>
              <a:t>);</a:t>
            </a:r>
          </a:p>
          <a:p>
            <a:pPr lvl="1" algn="just"/>
            <a:r>
              <a:rPr lang="en-US" altLang="it-IT" sz="1600" dirty="0" err="1" smtClean="0"/>
              <a:t>Reg</a:t>
            </a:r>
            <a:r>
              <a:rPr lang="en-US" altLang="it-IT" sz="1600" dirty="0" smtClean="0"/>
              <a:t> </a:t>
            </a:r>
            <a:r>
              <a:rPr lang="en-US" altLang="it-IT" sz="1600" dirty="0"/>
              <a:t>3976/87 </a:t>
            </a:r>
            <a:r>
              <a:rPr lang="en-US" altLang="it-IT" sz="1600" dirty="0" smtClean="0"/>
              <a:t>(</a:t>
            </a:r>
            <a:r>
              <a:rPr lang="en-US" altLang="it-IT" sz="1600" dirty="0" err="1" smtClean="0"/>
              <a:t>Perjashtimet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bllok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marreveshjeve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bashkepunimit</a:t>
            </a:r>
            <a:r>
              <a:rPr lang="en-US" altLang="it-IT" sz="1600" dirty="0" smtClean="0"/>
              <a:t> midis </a:t>
            </a:r>
            <a:r>
              <a:rPr lang="en-US" altLang="it-IT" sz="1600" dirty="0" err="1" smtClean="0"/>
              <a:t>kompanive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ajrore</a:t>
            </a:r>
            <a:r>
              <a:rPr lang="en-US" altLang="it-IT" sz="1600" dirty="0" smtClean="0"/>
              <a:t>, CRS,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ne toke)</a:t>
            </a:r>
          </a:p>
          <a:p>
            <a:pPr lvl="1" algn="just"/>
            <a:r>
              <a:rPr lang="en-US" altLang="it-IT" sz="1600" dirty="0" smtClean="0"/>
              <a:t>Directive </a:t>
            </a:r>
            <a:r>
              <a:rPr lang="en-US" altLang="it-IT" sz="1600" dirty="0"/>
              <a:t>87/601 </a:t>
            </a:r>
            <a:r>
              <a:rPr lang="en-US" altLang="it-IT" sz="1600" dirty="0" smtClean="0"/>
              <a:t>(</a:t>
            </a:r>
            <a:r>
              <a:rPr lang="en-US" altLang="it-IT" sz="1600" dirty="0" err="1" smtClean="0"/>
              <a:t>tarifat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cmimet</a:t>
            </a:r>
            <a:r>
              <a:rPr lang="en-US" altLang="it-IT" sz="1600" dirty="0" smtClean="0"/>
              <a:t>);</a:t>
            </a:r>
          </a:p>
          <a:p>
            <a:pPr lvl="1" algn="just"/>
            <a:r>
              <a:rPr lang="en-US" altLang="it-IT" sz="1600" dirty="0"/>
              <a:t>D</a:t>
            </a:r>
            <a:r>
              <a:rPr lang="en-US" altLang="it-IT" sz="1600" dirty="0" smtClean="0"/>
              <a:t>ecision 87/602 (</a:t>
            </a:r>
            <a:r>
              <a:rPr lang="en-US" altLang="it-IT" sz="1600" dirty="0" err="1" smtClean="0"/>
              <a:t>hyrja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treg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dhendrja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kapaciteteve</a:t>
            </a:r>
            <a:r>
              <a:rPr lang="en-US" altLang="it-IT" sz="1600" dirty="0" smtClean="0"/>
              <a:t> midis </a:t>
            </a:r>
            <a:r>
              <a:rPr lang="en-US" altLang="it-IT" sz="1600" dirty="0" err="1" smtClean="0"/>
              <a:t>kompanive</a:t>
            </a:r>
            <a:r>
              <a:rPr lang="en-US" altLang="it-IT" sz="1600" dirty="0" smtClean="0"/>
              <a:t>).</a:t>
            </a:r>
          </a:p>
          <a:p>
            <a:pPr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Dyte</a:t>
            </a:r>
            <a:r>
              <a:rPr lang="en-US" altLang="it-IT" sz="2000" dirty="0" smtClean="0"/>
              <a:t> – 1990 – </a:t>
            </a:r>
            <a:r>
              <a:rPr lang="en-US" altLang="it-IT" sz="2000" dirty="0" err="1" smtClean="0"/>
              <a:t>efekte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kufizuara</a:t>
            </a:r>
            <a:endParaRPr lang="en-US" altLang="it-IT" sz="2000" dirty="0" smtClean="0"/>
          </a:p>
          <a:p>
            <a:pPr lvl="1" algn="just"/>
            <a:r>
              <a:rPr lang="en-US" altLang="it-IT" sz="1600" dirty="0"/>
              <a:t>Regulation </a:t>
            </a:r>
            <a:r>
              <a:rPr lang="en-US" altLang="it-IT" sz="1600" dirty="0" smtClean="0"/>
              <a:t>2343/90 (</a:t>
            </a:r>
            <a:r>
              <a:rPr lang="en-US" altLang="it-IT" sz="1600" dirty="0" err="1" smtClean="0"/>
              <a:t>aksesi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treg</a:t>
            </a:r>
            <a:r>
              <a:rPr lang="en-US" altLang="it-IT" sz="1600" dirty="0" smtClean="0"/>
              <a:t>)</a:t>
            </a:r>
          </a:p>
          <a:p>
            <a:pPr lvl="1" algn="just"/>
            <a:r>
              <a:rPr lang="en-US" altLang="it-IT" sz="1600" dirty="0" smtClean="0"/>
              <a:t>Regulation </a:t>
            </a:r>
            <a:r>
              <a:rPr lang="en-US" altLang="it-IT" sz="1600" dirty="0"/>
              <a:t>2342/90 </a:t>
            </a:r>
            <a:r>
              <a:rPr lang="en-US" altLang="it-IT" sz="1600" dirty="0" smtClean="0"/>
              <a:t>(</a:t>
            </a:r>
            <a:r>
              <a:rPr lang="en-US" altLang="it-IT" sz="1600" dirty="0" err="1"/>
              <a:t>tarifat</a:t>
            </a:r>
            <a:r>
              <a:rPr lang="en-US" altLang="it-IT" sz="1600" dirty="0"/>
              <a:t> e </a:t>
            </a:r>
            <a:r>
              <a:rPr lang="en-US" altLang="it-IT" sz="1600" dirty="0" err="1" smtClean="0"/>
              <a:t>cmimet</a:t>
            </a:r>
            <a:r>
              <a:rPr lang="en-US" altLang="it-IT" sz="1600" dirty="0" smtClean="0"/>
              <a:t>)</a:t>
            </a:r>
          </a:p>
          <a:p>
            <a:pPr lvl="1" algn="just"/>
            <a:r>
              <a:rPr lang="en-US" altLang="it-IT" sz="1600" dirty="0" smtClean="0"/>
              <a:t>Regulation 2344/90 (</a:t>
            </a:r>
            <a:r>
              <a:rPr lang="en-US" altLang="it-IT" sz="1600" dirty="0" err="1" smtClean="0"/>
              <a:t>perjashtimet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bllok</a:t>
            </a:r>
            <a:r>
              <a:rPr lang="en-US" altLang="it-IT" sz="1600" dirty="0" smtClean="0"/>
              <a:t>)</a:t>
            </a:r>
          </a:p>
          <a:p>
            <a:pPr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Trete</a:t>
            </a:r>
            <a:r>
              <a:rPr lang="en-US" altLang="it-IT" sz="2000" dirty="0" smtClean="0"/>
              <a:t> – 1992 – Hap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madh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perpara</a:t>
            </a:r>
            <a:r>
              <a:rPr lang="en-US" altLang="it-IT" sz="2000" dirty="0" smtClean="0"/>
              <a:t> - </a:t>
            </a:r>
            <a:r>
              <a:rPr lang="en-US" altLang="it-IT" sz="2000" dirty="0" err="1" smtClean="0"/>
              <a:t>liberalizim</a:t>
            </a:r>
            <a:endParaRPr lang="en-US" altLang="it-IT" sz="2000" dirty="0" smtClean="0"/>
          </a:p>
          <a:p>
            <a:pPr lvl="1" algn="just"/>
            <a:r>
              <a:rPr lang="en-US" altLang="it-IT" sz="1600" dirty="0"/>
              <a:t>Common rules on the licensing of air carriers (</a:t>
            </a:r>
            <a:r>
              <a:rPr lang="en-US" altLang="it-IT" sz="1600" dirty="0" smtClean="0"/>
              <a:t>Regulation 2407/92</a:t>
            </a:r>
            <a:r>
              <a:rPr lang="en-US" altLang="it-IT" sz="1600" dirty="0"/>
              <a:t>);</a:t>
            </a:r>
          </a:p>
          <a:p>
            <a:pPr lvl="1" algn="just"/>
            <a:r>
              <a:rPr lang="en-US" altLang="it-IT" sz="1600" dirty="0" smtClean="0"/>
              <a:t>Rules </a:t>
            </a:r>
            <a:r>
              <a:rPr lang="en-US" altLang="it-IT" sz="1600" dirty="0"/>
              <a:t>on access for Community air carriers </a:t>
            </a:r>
            <a:r>
              <a:rPr lang="en-US" altLang="it-IT" sz="1600" dirty="0" smtClean="0"/>
              <a:t>to Community </a:t>
            </a:r>
            <a:r>
              <a:rPr lang="en-US" altLang="it-IT" sz="1600" dirty="0"/>
              <a:t>air routes (Regulation 2408/92</a:t>
            </a:r>
            <a:r>
              <a:rPr lang="en-US" altLang="it-IT" sz="1600" dirty="0" smtClean="0"/>
              <a:t>)</a:t>
            </a:r>
            <a:endParaRPr lang="en-US" altLang="it-IT" sz="1600" dirty="0"/>
          </a:p>
          <a:p>
            <a:pPr lvl="1" algn="just"/>
            <a:r>
              <a:rPr lang="en-US" altLang="it-IT" sz="1600" dirty="0" smtClean="0"/>
              <a:t>Rules </a:t>
            </a:r>
            <a:r>
              <a:rPr lang="en-US" altLang="it-IT" sz="1600" dirty="0"/>
              <a:t>on fares and rates for intra-Community air </a:t>
            </a:r>
            <a:r>
              <a:rPr lang="en-US" altLang="it-IT" sz="1600" dirty="0" smtClean="0"/>
              <a:t>services (</a:t>
            </a:r>
            <a:r>
              <a:rPr lang="en-US" altLang="it-IT" sz="1600" dirty="0"/>
              <a:t>Regulation 2409/92);</a:t>
            </a:r>
          </a:p>
        </p:txBody>
      </p:sp>
    </p:spTree>
    <p:extLst>
      <p:ext uri="{BB962C8B-B14F-4D97-AF65-F5344CB8AC3E}">
        <p14:creationId xmlns:p14="http://schemas.microsoft.com/office/powerpoint/2010/main" val="26887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(III)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Sherbimet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ajrore</a:t>
            </a:r>
            <a:r>
              <a:rPr lang="en-US" sz="2400" dirty="0" smtClean="0">
                <a:solidFill>
                  <a:srgbClr val="2F2B20"/>
                </a:solidFill>
              </a:rPr>
              <a:t> ne BE </a:t>
            </a: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Rregullore</a:t>
            </a:r>
            <a:r>
              <a:rPr lang="en-US" dirty="0" smtClean="0">
                <a:solidFill>
                  <a:srgbClr val="2F2B20"/>
                </a:solidFill>
              </a:rPr>
              <a:t> 1008/2008/KE</a:t>
            </a: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9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1289</Words>
  <Application>Microsoft Office PowerPoint</Application>
  <PresentationFormat>On-screen Show (4:3)</PresentationFormat>
  <Paragraphs>121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229</cp:revision>
  <dcterms:created xsi:type="dcterms:W3CDTF">2016-10-18T10:02:39Z</dcterms:created>
  <dcterms:modified xsi:type="dcterms:W3CDTF">2023-04-04T13:08:59Z</dcterms:modified>
</cp:coreProperties>
</file>