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80" r:id="rId13"/>
    <p:sldId id="276" r:id="rId14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75" d="100"/>
          <a:sy n="75" d="100"/>
        </p:scale>
        <p:origin x="106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12/22/2022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Parimet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qe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rregullojne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tregun</a:t>
            </a:r>
            <a:r>
              <a:rPr lang="en-US" sz="2800" dirty="0" smtClean="0">
                <a:solidFill>
                  <a:prstClr val="black"/>
                </a:solidFill>
              </a:rPr>
              <a:t> e </a:t>
            </a:r>
            <a:r>
              <a:rPr lang="en-US" sz="2800" dirty="0" err="1" smtClean="0">
                <a:solidFill>
                  <a:prstClr val="black"/>
                </a:solidFill>
              </a:rPr>
              <a:t>perbashket</a:t>
            </a:r>
            <a:r>
              <a:rPr lang="en-US" sz="2800" dirty="0" smtClean="0">
                <a:solidFill>
                  <a:prstClr val="black"/>
                </a:solidFill>
              </a:rPr>
              <a:t> (I)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>
              <a:solidFill>
                <a:prstClr val="black"/>
              </a:solidFill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Tregu i perbashket 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Raporti me bashkimin doganor 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Qytetria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BE 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Lirite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qarkullimit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</a:t>
            </a:r>
            <a:r>
              <a:rPr lang="it-IT" smtClean="0"/>
              <a:t>, </a:t>
            </a:r>
            <a:r>
              <a:rPr lang="it-IT" smtClean="0">
                <a:solidFill>
                  <a:srgbClr val="FF0000"/>
                </a:solidFill>
              </a:rPr>
              <a:t>21 </a:t>
            </a:r>
            <a:r>
              <a:rPr lang="it-IT" dirty="0" smtClean="0">
                <a:solidFill>
                  <a:srgbClr val="FF0000"/>
                </a:solidFill>
              </a:rPr>
              <a:t>Dhjetor 2022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Qarkullimi i lire ne treg IV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Pengesat</a:t>
            </a:r>
            <a:r>
              <a:rPr lang="en-US" altLang="it-IT" sz="2800" dirty="0" smtClean="0"/>
              <a:t> e </a:t>
            </a:r>
            <a:r>
              <a:rPr lang="en-US" altLang="it-IT" sz="2800" dirty="0" err="1" smtClean="0"/>
              <a:t>tjera</a:t>
            </a:r>
            <a:r>
              <a:rPr lang="en-US" altLang="it-IT" sz="2800" dirty="0" smtClean="0"/>
              <a:t> per </a:t>
            </a:r>
            <a:r>
              <a:rPr lang="en-US" altLang="it-IT" sz="2800" dirty="0" err="1" smtClean="0"/>
              <a:t>lirite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ndryshe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nga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diskriminimi</a:t>
            </a:r>
            <a:endParaRPr lang="en-US" altLang="it-IT" sz="2800" dirty="0" smtClean="0"/>
          </a:p>
          <a:p>
            <a:pPr lvl="1" algn="just"/>
            <a:r>
              <a:rPr lang="en-US" altLang="it-IT" sz="2400" dirty="0" err="1" smtClean="0"/>
              <a:t>Situatat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brendshme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antar</a:t>
            </a:r>
            <a:endParaRPr lang="en-US" altLang="it-IT" sz="2400" dirty="0" smtClean="0"/>
          </a:p>
          <a:p>
            <a:pPr lvl="2" algn="just"/>
            <a:r>
              <a:rPr lang="en-US" altLang="it-IT" sz="2000" dirty="0" smtClean="0"/>
              <a:t>Kur </a:t>
            </a:r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mund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flitet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lirine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qarkullimit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gjithe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elementet</a:t>
            </a:r>
            <a:r>
              <a:rPr lang="en-US" altLang="it-IT" sz="2000" dirty="0" smtClean="0"/>
              <a:t> e situates jane Brenda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smtClean="0"/>
              <a:t>Jo situate </a:t>
            </a:r>
            <a:r>
              <a:rPr lang="en-US" altLang="it-IT" sz="2000" dirty="0" err="1" smtClean="0"/>
              <a:t>transkufitare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400" dirty="0" err="1" smtClean="0"/>
              <a:t>Formalisht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nuk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mund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ndalohet</a:t>
            </a:r>
            <a:r>
              <a:rPr lang="en-US" altLang="it-IT" sz="2400" dirty="0" smtClean="0"/>
              <a:t> normative </a:t>
            </a:r>
            <a:r>
              <a:rPr lang="en-US" altLang="it-IT" sz="2400" dirty="0" err="1" smtClean="0"/>
              <a:t>kombetare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keto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raste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nuk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perben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shkelje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traktateve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sepse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nuk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kemi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liri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levizjes</a:t>
            </a:r>
            <a:r>
              <a:rPr lang="en-US" altLang="it-IT" sz="2400" dirty="0" smtClean="0"/>
              <a:t> midis </a:t>
            </a:r>
            <a:r>
              <a:rPr lang="en-US" altLang="it-IT" sz="2400" dirty="0" err="1" smtClean="0"/>
              <a:t>shteteve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apo</a:t>
            </a:r>
            <a:r>
              <a:rPr lang="en-US" altLang="it-IT" sz="2400" dirty="0" smtClean="0"/>
              <a:t> barrier e </a:t>
            </a:r>
            <a:r>
              <a:rPr lang="en-US" altLang="it-IT" sz="2400" dirty="0" err="1" smtClean="0"/>
              <a:t>pengesa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lirive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sanksionuara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traktate</a:t>
            </a:r>
            <a:endParaRPr lang="en-US" altLang="it-IT" sz="2400" dirty="0" smtClean="0"/>
          </a:p>
          <a:p>
            <a:pPr lvl="2" algn="just"/>
            <a:r>
              <a:rPr lang="en-US" altLang="it-IT" sz="2000" dirty="0" err="1" smtClean="0"/>
              <a:t>Keshtu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lirine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qarkullimit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personave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sherbimeve</a:t>
            </a:r>
            <a:endParaRPr lang="en-US" altLang="it-IT" sz="2000" dirty="0" smtClean="0"/>
          </a:p>
          <a:p>
            <a:pPr lvl="3" algn="just"/>
            <a:r>
              <a:rPr lang="en-US" altLang="it-IT" sz="1600" dirty="0" smtClean="0"/>
              <a:t>C-212/06 </a:t>
            </a:r>
            <a:r>
              <a:rPr lang="en-US" altLang="it-IT" sz="1600" dirty="0" err="1" smtClean="0"/>
              <a:t>Gouvernment</a:t>
            </a:r>
            <a:r>
              <a:rPr lang="en-US" altLang="it-IT" sz="1600" dirty="0" smtClean="0"/>
              <a:t> de la </a:t>
            </a:r>
            <a:r>
              <a:rPr lang="en-US" altLang="it-IT" sz="1600" dirty="0" err="1" smtClean="0"/>
              <a:t>Communautate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Francaise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33 </a:t>
            </a:r>
          </a:p>
          <a:p>
            <a:pPr lvl="2" algn="just"/>
            <a:r>
              <a:rPr lang="en-US" altLang="it-IT" sz="2000" dirty="0" err="1" smtClean="0"/>
              <a:t>Ndryshe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GjD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qarkullimin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mallrave</a:t>
            </a:r>
            <a:r>
              <a:rPr lang="en-US" altLang="it-IT" sz="2000" dirty="0" smtClean="0"/>
              <a:t> </a:t>
            </a:r>
          </a:p>
          <a:p>
            <a:pPr lvl="3" algn="just"/>
            <a:r>
              <a:rPr lang="en-US" altLang="it-IT" sz="1600" dirty="0" smtClean="0"/>
              <a:t>C-321/94 </a:t>
            </a:r>
            <a:r>
              <a:rPr lang="en-US" altLang="it-IT" sz="1600" dirty="0" err="1" smtClean="0"/>
              <a:t>Pistre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2000" dirty="0" smtClean="0"/>
              <a:t>Problem </a:t>
            </a:r>
            <a:r>
              <a:rPr lang="en-US" altLang="it-IT" sz="2000" dirty="0" err="1" smtClean="0"/>
              <a:t>pasi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jemi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perballe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diskriminimi</a:t>
            </a:r>
            <a:r>
              <a:rPr lang="en-US" altLang="it-IT" sz="2000" dirty="0" smtClean="0"/>
              <a:t> ad </a:t>
            </a:r>
            <a:r>
              <a:rPr lang="en-US" altLang="it-IT" sz="2000" dirty="0" err="1" smtClean="0"/>
              <a:t>contrari</a:t>
            </a:r>
            <a:r>
              <a:rPr lang="en-US" altLang="it-IT" sz="2000" dirty="0" smtClean="0"/>
              <a:t> </a:t>
            </a:r>
          </a:p>
          <a:p>
            <a:pPr lvl="3" algn="just"/>
            <a:r>
              <a:rPr lang="en-US" altLang="it-IT" sz="1600" dirty="0" err="1" smtClean="0"/>
              <a:t>Trajtim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diskriminues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qytetaret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situate </a:t>
            </a:r>
            <a:r>
              <a:rPr lang="en-US" altLang="it-IT" sz="1600" dirty="0" err="1" smtClean="0"/>
              <a:t>transkufitare</a:t>
            </a:r>
            <a:endParaRPr lang="en-US" altLang="it-IT" sz="1600" dirty="0" smtClean="0"/>
          </a:p>
          <a:p>
            <a:pPr lvl="3" algn="just"/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duke </a:t>
            </a:r>
            <a:r>
              <a:rPr lang="en-US" altLang="it-IT" sz="1600" dirty="0" err="1" smtClean="0"/>
              <a:t>mbajtur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parimin</a:t>
            </a:r>
            <a:r>
              <a:rPr lang="en-US" altLang="it-IT" sz="1600" dirty="0" smtClean="0"/>
              <a:t> e situates se </a:t>
            </a:r>
            <a:r>
              <a:rPr lang="en-US" altLang="it-IT" sz="1600" dirty="0" err="1" smtClean="0"/>
              <a:t>brendshme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nderhyre</a:t>
            </a:r>
            <a:r>
              <a:rPr lang="en-US" altLang="it-IT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734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Qarkullimi i lire ne treg </a:t>
            </a:r>
            <a:r>
              <a:rPr lang="it-IT" sz="4000" dirty="0"/>
              <a:t>V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Pengesat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tjera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lirite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ndryshe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diskriminimi</a:t>
            </a:r>
            <a:endParaRPr lang="en-US" altLang="it-IT" sz="2400" dirty="0" smtClean="0"/>
          </a:p>
          <a:p>
            <a:pPr lvl="1" algn="just"/>
            <a:r>
              <a:rPr lang="en-US" altLang="it-IT" sz="2000" dirty="0" err="1" smtClean="0"/>
              <a:t>Situatat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brendshme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aplikohet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drejta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komunitare</a:t>
            </a:r>
            <a:endParaRPr lang="en-US" altLang="it-IT" sz="2000" dirty="0" smtClean="0"/>
          </a:p>
          <a:p>
            <a:pPr lvl="1" algn="just"/>
            <a:r>
              <a:rPr lang="en-US" altLang="it-IT" sz="2000" dirty="0" err="1" smtClean="0"/>
              <a:t>Nderhyrja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GjD</a:t>
            </a:r>
            <a:r>
              <a:rPr lang="en-US" altLang="it-IT" sz="2000" dirty="0" smtClean="0"/>
              <a:t> </a:t>
            </a:r>
            <a:r>
              <a:rPr lang="en-US" altLang="it-IT" sz="2000" dirty="0" smtClean="0"/>
              <a:t>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kufizuar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problemin</a:t>
            </a:r>
            <a:endParaRPr lang="en-US" altLang="it-IT" sz="2000" dirty="0" smtClean="0"/>
          </a:p>
          <a:p>
            <a:pPr lvl="2" algn="just"/>
            <a:r>
              <a:rPr lang="en-US" altLang="it-IT" sz="1800" dirty="0" err="1" smtClean="0"/>
              <a:t>Merr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shqyrtim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ceshtje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jane </a:t>
            </a:r>
            <a:r>
              <a:rPr lang="en-US" altLang="it-IT" sz="1800" dirty="0" err="1" smtClean="0"/>
              <a:t>hapur</a:t>
            </a:r>
            <a:r>
              <a:rPr lang="en-US" altLang="it-IT" sz="1800" dirty="0" smtClean="0"/>
              <a:t> situate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brendshme</a:t>
            </a:r>
            <a:r>
              <a:rPr lang="en-US" altLang="it-IT" sz="1800" dirty="0" smtClean="0"/>
              <a:t> </a:t>
            </a:r>
          </a:p>
          <a:p>
            <a:pPr lvl="3" algn="just"/>
            <a:r>
              <a:rPr lang="en-US" altLang="it-IT" sz="1400" dirty="0" smtClean="0"/>
              <a:t>C-451/03 </a:t>
            </a:r>
            <a:r>
              <a:rPr lang="en-US" altLang="it-IT" sz="1400" dirty="0" err="1" smtClean="0"/>
              <a:t>Servizi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ausiliari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Dottori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Commercialisti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29</a:t>
            </a:r>
          </a:p>
          <a:p>
            <a:pPr lvl="2" algn="just"/>
            <a:r>
              <a:rPr lang="en-US" altLang="it-IT" sz="1800" dirty="0" err="1" smtClean="0"/>
              <a:t>Kufizon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perkufizimin</a:t>
            </a:r>
            <a:r>
              <a:rPr lang="en-US" altLang="it-IT" sz="1800" dirty="0" smtClean="0"/>
              <a:t> e situates se </a:t>
            </a:r>
            <a:r>
              <a:rPr lang="en-US" altLang="it-IT" sz="1800" dirty="0" err="1" smtClean="0"/>
              <a:t>brendshme</a:t>
            </a:r>
            <a:r>
              <a:rPr lang="en-US" altLang="it-IT" sz="1800" dirty="0" smtClean="0"/>
              <a:t> duke </a:t>
            </a:r>
            <a:r>
              <a:rPr lang="en-US" altLang="it-IT" sz="1800" dirty="0" err="1" smtClean="0"/>
              <a:t>lejuar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drejten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qytetarit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lirite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qarkullimit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gjendet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situate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ngjashme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qytetar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tjeter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antar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pasi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ushtruar</a:t>
            </a:r>
            <a:r>
              <a:rPr lang="en-US" altLang="it-IT" sz="1800" dirty="0" smtClean="0"/>
              <a:t> me pare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liri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qarkullimi</a:t>
            </a:r>
            <a:endParaRPr lang="en-US" altLang="it-IT" sz="1800" dirty="0" smtClean="0"/>
          </a:p>
          <a:p>
            <a:pPr lvl="3" algn="just"/>
            <a:r>
              <a:rPr lang="en-US" altLang="it-IT" sz="1400" dirty="0" smtClean="0"/>
              <a:t>C-370/90 Sigh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19/23</a:t>
            </a:r>
          </a:p>
          <a:p>
            <a:pPr lvl="3" algn="just"/>
            <a:r>
              <a:rPr lang="en-US" altLang="it-IT" sz="1400" dirty="0" smtClean="0"/>
              <a:t>C-673/16 </a:t>
            </a:r>
            <a:r>
              <a:rPr lang="en-US" altLang="it-IT" sz="1400" dirty="0" err="1" smtClean="0"/>
              <a:t>Coman</a:t>
            </a:r>
            <a:endParaRPr lang="en-US" altLang="it-IT" sz="1400" dirty="0"/>
          </a:p>
          <a:p>
            <a:pPr lvl="3" algn="just"/>
            <a:r>
              <a:rPr lang="en-US" altLang="it-IT" sz="1400" dirty="0" smtClean="0"/>
              <a:t>C-281/98 </a:t>
            </a:r>
            <a:r>
              <a:rPr lang="en-US" altLang="it-IT" sz="1400" dirty="0" err="1" smtClean="0"/>
              <a:t>Angonese</a:t>
            </a:r>
            <a:endParaRPr lang="en-US" altLang="it-IT" sz="1400" dirty="0" smtClean="0"/>
          </a:p>
          <a:p>
            <a:pPr lvl="3" algn="just"/>
            <a:r>
              <a:rPr lang="en-US" altLang="it-IT" sz="1400" dirty="0" smtClean="0"/>
              <a:t>C-60/00 Carpenter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29 30</a:t>
            </a:r>
          </a:p>
          <a:p>
            <a:pPr lvl="3" algn="just"/>
            <a:r>
              <a:rPr lang="en-US" altLang="it-IT" sz="1400" dirty="0" smtClean="0"/>
              <a:t>C-148/02 Garcia </a:t>
            </a:r>
            <a:r>
              <a:rPr lang="en-US" altLang="it-IT" sz="1400" dirty="0" err="1" smtClean="0"/>
              <a:t>Avello</a:t>
            </a:r>
            <a:endParaRPr lang="en-US" altLang="it-IT" sz="1400" dirty="0" smtClean="0"/>
          </a:p>
          <a:p>
            <a:pPr lvl="2" algn="just"/>
            <a:r>
              <a:rPr lang="en-US" altLang="it-IT" sz="1800" dirty="0" err="1" smtClean="0"/>
              <a:t>GjD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kohet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fundit</a:t>
            </a:r>
            <a:r>
              <a:rPr lang="en-US" altLang="it-IT" sz="1800" dirty="0" smtClean="0"/>
              <a:t> hap per </a:t>
            </a:r>
            <a:r>
              <a:rPr lang="en-US" altLang="it-IT" sz="1800" dirty="0" err="1" smtClean="0"/>
              <a:t>situatat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brendhsme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aplikimin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disa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lirive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qarkullimit</a:t>
            </a:r>
            <a:endParaRPr lang="en-US" altLang="it-IT" sz="1800" dirty="0"/>
          </a:p>
          <a:p>
            <a:pPr lvl="3" algn="just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rastet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norma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kombetare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qellim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pamundesoje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qytetareve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 </a:t>
            </a:r>
            <a:r>
              <a:rPr lang="en-US" altLang="it-IT" sz="1400" dirty="0" err="1" smtClean="0"/>
              <a:t>ushtrimin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u </a:t>
            </a:r>
            <a:r>
              <a:rPr lang="en-US" altLang="it-IT" sz="1400" dirty="0" err="1" smtClean="0"/>
              <a:t>jep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ky</a:t>
            </a:r>
            <a:r>
              <a:rPr lang="en-US" altLang="it-IT" sz="1400" dirty="0" smtClean="0"/>
              <a:t> status</a:t>
            </a:r>
          </a:p>
          <a:p>
            <a:pPr lvl="3" algn="just"/>
            <a:r>
              <a:rPr lang="en-US" altLang="it-IT" sz="1400" dirty="0" smtClean="0"/>
              <a:t>C-34-09 Ruiz Zambrano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42 44</a:t>
            </a:r>
          </a:p>
        </p:txBody>
      </p:sp>
    </p:spTree>
    <p:extLst>
      <p:ext uri="{BB962C8B-B14F-4D97-AF65-F5344CB8AC3E}">
        <p14:creationId xmlns:p14="http://schemas.microsoft.com/office/powerpoint/2010/main" val="12470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(III)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Parimet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qe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rregullojne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tregun</a:t>
            </a:r>
            <a:r>
              <a:rPr lang="en-US" sz="2400" dirty="0" smtClean="0">
                <a:solidFill>
                  <a:srgbClr val="2F2B20"/>
                </a:solidFill>
              </a:rPr>
              <a:t> e </a:t>
            </a:r>
            <a:r>
              <a:rPr lang="en-US" sz="2400" dirty="0" err="1" smtClean="0">
                <a:solidFill>
                  <a:srgbClr val="2F2B20"/>
                </a:solidFill>
              </a:rPr>
              <a:t>perbashket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Levizja</a:t>
            </a:r>
            <a:r>
              <a:rPr lang="en-US" dirty="0" smtClean="0">
                <a:solidFill>
                  <a:srgbClr val="2F2B20"/>
                </a:solidFill>
              </a:rPr>
              <a:t> e lire e </a:t>
            </a:r>
            <a:r>
              <a:rPr lang="en-US" smtClean="0">
                <a:solidFill>
                  <a:srgbClr val="2F2B20"/>
                </a:solidFill>
              </a:rPr>
              <a:t>mallrave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13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Tregu i perbashket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perkufizim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Traktatet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Komuniteteve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cfare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ishte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fillim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objektiv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kishte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perkufizim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juridik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tij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15/81 </a:t>
            </a:r>
            <a:r>
              <a:rPr lang="en-US" altLang="it-IT" sz="1200" dirty="0" err="1" smtClean="0"/>
              <a:t>Schul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33 – </a:t>
            </a:r>
            <a:r>
              <a:rPr lang="en-US" altLang="it-IT" sz="1200" dirty="0" err="1" smtClean="0"/>
              <a:t>percaktonte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tregu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eleminoje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pengesat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sa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ngjashem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brendshem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</a:t>
            </a:r>
            <a:r>
              <a:rPr lang="en-US" altLang="it-IT" sz="1200" dirty="0" smtClean="0"/>
              <a:t>)</a:t>
            </a:r>
          </a:p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ne TFBE me </a:t>
            </a:r>
            <a:r>
              <a:rPr lang="en-US" altLang="it-IT" sz="2000" dirty="0" err="1" smtClean="0"/>
              <a:t>qellim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unifikimin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tregjeve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200" dirty="0" err="1" smtClean="0"/>
              <a:t>Lirite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qarkullimit</a:t>
            </a:r>
            <a:r>
              <a:rPr lang="en-US" altLang="it-IT" sz="1200" dirty="0" smtClean="0"/>
              <a:t>  - </a:t>
            </a:r>
            <a:r>
              <a:rPr lang="en-US" altLang="it-IT" sz="1200" dirty="0" err="1" smtClean="0"/>
              <a:t>heqja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pengesave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brendshme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Konkurenca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ndihmat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ndermarrjeve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kunkurenca</a:t>
            </a:r>
            <a:r>
              <a:rPr lang="en-US" altLang="it-IT" sz="1200" dirty="0" smtClean="0"/>
              <a:t> e lire </a:t>
            </a:r>
          </a:p>
          <a:p>
            <a:pPr lvl="1" algn="just"/>
            <a:r>
              <a:rPr lang="en-US" altLang="it-IT" sz="1200" dirty="0" err="1" smtClean="0"/>
              <a:t>Proces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gjate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vazhdueshem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unifikimit</a:t>
            </a:r>
            <a:r>
              <a:rPr lang="en-US" altLang="it-IT" sz="1200" dirty="0" smtClean="0"/>
              <a:t> total</a:t>
            </a:r>
          </a:p>
          <a:p>
            <a:pPr lvl="2" algn="just"/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aspect historic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politik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deshires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vendeve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BE </a:t>
            </a:r>
          </a:p>
          <a:p>
            <a:pPr lvl="1" algn="just"/>
            <a:r>
              <a:rPr lang="en-US" altLang="it-IT" sz="1200" dirty="0" err="1" smtClean="0"/>
              <a:t>Tregui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competence </a:t>
            </a:r>
            <a:r>
              <a:rPr lang="en-US" altLang="it-IT" sz="1200" dirty="0" err="1" smtClean="0"/>
              <a:t>konkuruese</a:t>
            </a:r>
            <a:r>
              <a:rPr lang="en-US" altLang="it-IT" sz="1200" dirty="0" smtClean="0"/>
              <a:t> midis BE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4.2 a TFBE)</a:t>
            </a:r>
            <a:endParaRPr lang="en-US" altLang="it-IT" sz="1200" dirty="0"/>
          </a:p>
          <a:p>
            <a:pPr algn="just"/>
            <a:r>
              <a:rPr lang="en-US" altLang="it-IT" sz="1600" dirty="0" err="1" smtClean="0"/>
              <a:t>Arritja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unifikimit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err="1" smtClean="0"/>
              <a:t>Integrimi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negativ</a:t>
            </a:r>
            <a:endParaRPr lang="en-US" altLang="it-IT" sz="1200" dirty="0" smtClean="0"/>
          </a:p>
          <a:p>
            <a:pPr lvl="2" algn="just"/>
            <a:r>
              <a:rPr lang="en-US" altLang="it-IT" sz="800" dirty="0" err="1" smtClean="0"/>
              <a:t>Ndalimi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kufizimi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shtetet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ndermarrjet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veprimeve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penguese</a:t>
            </a:r>
            <a:endParaRPr lang="en-US" altLang="it-IT" sz="800" dirty="0" smtClean="0"/>
          </a:p>
          <a:p>
            <a:pPr lvl="2" algn="just"/>
            <a:r>
              <a:rPr lang="en-US" altLang="it-IT" sz="800" dirty="0" smtClean="0"/>
              <a:t>Me </a:t>
            </a:r>
            <a:r>
              <a:rPr lang="en-US" altLang="it-IT" sz="800" dirty="0" err="1" smtClean="0"/>
              <a:t>interpretimin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normave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TFBE </a:t>
            </a:r>
          </a:p>
          <a:p>
            <a:pPr lvl="1" algn="just"/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Integrimi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pozitiv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Nderhyrje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rregullimin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tregut</a:t>
            </a:r>
            <a:r>
              <a:rPr lang="en-US" altLang="it-IT" sz="800" dirty="0" smtClean="0"/>
              <a:t> 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institucionet</a:t>
            </a:r>
            <a:r>
              <a:rPr lang="en-US" altLang="it-IT" sz="800" dirty="0" smtClean="0"/>
              <a:t> e BE</a:t>
            </a:r>
          </a:p>
          <a:p>
            <a:pPr lvl="2" algn="just"/>
            <a:r>
              <a:rPr lang="en-US" altLang="it-IT" sz="800" dirty="0" err="1" smtClean="0"/>
              <a:t>Nderhyrje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karakter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legjislativ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garantojne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hapjen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tij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aksesin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konkurencen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plote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integrimin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tregjeve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kombetare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err="1" smtClean="0"/>
              <a:t>Baza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ligjore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normat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programatike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TFBE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lejojne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institucionet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europiane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nxjerrin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akte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legjislative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qellim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krijimin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mirefunksionimin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tregut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unik</a:t>
            </a:r>
            <a:endParaRPr lang="en-US" altLang="it-IT" sz="800" dirty="0" smtClean="0"/>
          </a:p>
          <a:p>
            <a:pPr lvl="2" algn="just"/>
            <a:endParaRPr lang="en-US" altLang="it-IT" sz="800" dirty="0" smtClean="0"/>
          </a:p>
          <a:p>
            <a:pPr algn="just"/>
            <a:r>
              <a:rPr lang="en-US" altLang="it-IT" sz="1600" dirty="0" err="1" smtClean="0"/>
              <a:t>Integrimi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pozitiv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Perafrimi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legjislacioneve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eleminohen</a:t>
            </a:r>
            <a:r>
              <a:rPr lang="en-US" altLang="it-IT" sz="800" dirty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kufizohen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ndryshimet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legjislacionin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Shteteve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smtClean="0"/>
              <a:t>Me </a:t>
            </a:r>
            <a:r>
              <a:rPr lang="en-US" altLang="it-IT" sz="800" dirty="0" err="1" smtClean="0"/>
              <a:t>direktiva</a:t>
            </a:r>
            <a:r>
              <a:rPr lang="en-US" altLang="it-IT" sz="800" dirty="0" smtClean="0"/>
              <a:t> – </a:t>
            </a:r>
            <a:r>
              <a:rPr lang="en-US" altLang="it-IT" sz="800" dirty="0" err="1" smtClean="0"/>
              <a:t>qellimi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harmonizimi</a:t>
            </a:r>
            <a:endParaRPr lang="en-US" altLang="it-IT" sz="800" dirty="0" smtClean="0"/>
          </a:p>
          <a:p>
            <a:pPr lvl="2" algn="just"/>
            <a:r>
              <a:rPr lang="en-US" altLang="it-IT" sz="800" dirty="0" smtClean="0"/>
              <a:t>Ne TFBE </a:t>
            </a:r>
            <a:r>
              <a:rPr lang="en-US" altLang="it-IT" sz="800" dirty="0" err="1" smtClean="0"/>
              <a:t>norma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vecanta</a:t>
            </a:r>
            <a:r>
              <a:rPr lang="en-US" altLang="it-IT" sz="800" dirty="0" smtClean="0"/>
              <a:t> (53, 113, 153) per </a:t>
            </a:r>
            <a:r>
              <a:rPr lang="en-US" altLang="it-IT" sz="800" dirty="0" err="1" smtClean="0"/>
              <a:t>nderhyrjen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institucioneve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BE </a:t>
            </a:r>
          </a:p>
          <a:p>
            <a:pPr lvl="2" algn="just"/>
            <a:r>
              <a:rPr lang="en-US" altLang="it-IT" sz="800" dirty="0" smtClean="0"/>
              <a:t>Ne TFBE </a:t>
            </a:r>
            <a:r>
              <a:rPr lang="en-US" altLang="it-IT" sz="800" dirty="0" err="1" smtClean="0"/>
              <a:t>norma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pergjithshme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perafrimin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legjislacionit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nenet</a:t>
            </a:r>
            <a:r>
              <a:rPr lang="en-US" altLang="it-IT" sz="800" dirty="0" smtClean="0"/>
              <a:t> 114 e 115) me </a:t>
            </a:r>
            <a:r>
              <a:rPr lang="en-US" altLang="it-IT" sz="800" dirty="0" err="1" smtClean="0"/>
              <a:t>qellim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realizimin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tregut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perbashket</a:t>
            </a:r>
            <a:r>
              <a:rPr lang="en-US" altLang="it-IT" sz="800" dirty="0" smtClean="0"/>
              <a:t> , me procedure </a:t>
            </a:r>
            <a:r>
              <a:rPr lang="en-US" altLang="it-IT" sz="800" dirty="0" err="1" smtClean="0"/>
              <a:t>legjislative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zakonshme</a:t>
            </a:r>
            <a:r>
              <a:rPr lang="en-US" altLang="it-IT" sz="800" dirty="0" smtClean="0"/>
              <a:t> </a:t>
            </a:r>
            <a:endParaRPr lang="en-US" altLang="it-IT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Arritja e tregu te perbashket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Fillimisht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arritjen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u </a:t>
            </a:r>
            <a:r>
              <a:rPr lang="en-US" altLang="it-IT" sz="2000" dirty="0" err="1" smtClean="0"/>
              <a:t>ndoq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rruga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integrimit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negativ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Kontribut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madh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Gjykata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Drejtesise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heqjen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pengesave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shkembimet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komunitare</a:t>
            </a:r>
            <a:endParaRPr lang="en-US" altLang="it-IT" sz="1600" dirty="0" smtClean="0"/>
          </a:p>
          <a:p>
            <a:pPr lvl="1" algn="just"/>
            <a:r>
              <a:rPr lang="en-US" altLang="it-IT" sz="1600" dirty="0" smtClean="0"/>
              <a:t>Problem </a:t>
            </a:r>
            <a:r>
              <a:rPr lang="en-US" altLang="it-IT" sz="1600" dirty="0" err="1" smtClean="0"/>
              <a:t>integrimi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pozitiv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duhej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unanimiteti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Keshillit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propozimet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Komisionit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Libri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Bardhe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perfundimin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brendshem</a:t>
            </a:r>
            <a:r>
              <a:rPr lang="en-US" altLang="it-IT" sz="2000" dirty="0" smtClean="0"/>
              <a:t> (COM(85) 310 )</a:t>
            </a:r>
          </a:p>
          <a:p>
            <a:pPr algn="just"/>
            <a:r>
              <a:rPr lang="en-US" altLang="it-IT" sz="2000" dirty="0" err="1" smtClean="0"/>
              <a:t>Akti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Unik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14 TKE (sot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26 TFBE) </a:t>
            </a:r>
          </a:p>
          <a:p>
            <a:pPr lvl="2" algn="just"/>
            <a:r>
              <a:rPr lang="en-US" altLang="it-IT" sz="1200" dirty="0" err="1" smtClean="0"/>
              <a:t>vendos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skadence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marrjen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masave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perfundimin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ne 31 </a:t>
            </a:r>
            <a:r>
              <a:rPr lang="en-US" altLang="it-IT" sz="1200" dirty="0" err="1" smtClean="0"/>
              <a:t>dhjetor</a:t>
            </a:r>
            <a:r>
              <a:rPr lang="en-US" altLang="it-IT" sz="1200" dirty="0" smtClean="0"/>
              <a:t> 1992</a:t>
            </a:r>
          </a:p>
          <a:p>
            <a:pPr lvl="3" algn="just"/>
            <a:r>
              <a:rPr lang="en-US" altLang="it-IT" sz="800" dirty="0" smtClean="0"/>
              <a:t>Jo </a:t>
            </a:r>
            <a:r>
              <a:rPr lang="en-US" altLang="it-IT" sz="800" dirty="0" err="1" smtClean="0"/>
              <a:t>skadence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penalizuese</a:t>
            </a:r>
            <a:endParaRPr lang="en-US" altLang="it-IT" sz="800" dirty="0" smtClean="0"/>
          </a:p>
          <a:p>
            <a:pPr lvl="4" algn="just"/>
            <a:r>
              <a:rPr lang="en-US" altLang="it-IT" sz="800" dirty="0" smtClean="0"/>
              <a:t>C-297/92 </a:t>
            </a:r>
            <a:r>
              <a:rPr lang="en-US" altLang="it-IT" sz="800" dirty="0" err="1" smtClean="0"/>
              <a:t>Baglieri</a:t>
            </a:r>
            <a:r>
              <a:rPr lang="en-US" altLang="it-IT" sz="800" dirty="0" smtClean="0"/>
              <a:t> pika16</a:t>
            </a:r>
          </a:p>
          <a:p>
            <a:pPr lvl="2" algn="just"/>
            <a:r>
              <a:rPr lang="en-US" altLang="it-IT" sz="1200" dirty="0" err="1" smtClean="0"/>
              <a:t>Paragrafi</a:t>
            </a:r>
            <a:r>
              <a:rPr lang="en-US" altLang="it-IT" sz="1200" dirty="0" smtClean="0"/>
              <a:t> 2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institucioneve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komunitare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detyre</a:t>
            </a:r>
            <a:r>
              <a:rPr lang="en-US" altLang="it-IT" sz="1200" dirty="0" smtClean="0"/>
              <a:t> e mission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prodhuar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legjislacion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qellim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funksional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pa </a:t>
            </a:r>
            <a:r>
              <a:rPr lang="en-US" altLang="it-IT" sz="1200" dirty="0" err="1" smtClean="0"/>
              <a:t>barriera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brendshme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Nomre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karakter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programatik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95 TKE (sot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114 TFBE)</a:t>
            </a:r>
          </a:p>
          <a:p>
            <a:pPr lvl="2" algn="just"/>
            <a:r>
              <a:rPr lang="en-US" altLang="it-IT" sz="1200" dirty="0" err="1" smtClean="0"/>
              <a:t>Marrjen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masave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arritjen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funksionimin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pa </a:t>
            </a:r>
            <a:r>
              <a:rPr lang="en-US" altLang="it-IT" sz="1200" dirty="0" err="1" smtClean="0"/>
              <a:t>qene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nevoja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unanimitet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Keshill</a:t>
            </a:r>
            <a:endParaRPr lang="en-US" altLang="it-IT" sz="1200" dirty="0" smtClean="0"/>
          </a:p>
          <a:p>
            <a:pPr algn="just"/>
            <a:r>
              <a:rPr lang="en-US" altLang="it-IT" sz="2000" dirty="0" err="1" smtClean="0"/>
              <a:t>Rol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paresor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integrimi</a:t>
            </a:r>
            <a:r>
              <a:rPr lang="en-US" altLang="it-IT" sz="1600" dirty="0" smtClean="0"/>
              <a:t> negative</a:t>
            </a:r>
          </a:p>
          <a:p>
            <a:pPr lvl="1" algn="just"/>
            <a:r>
              <a:rPr lang="en-US" altLang="it-IT" sz="1600" dirty="0" err="1" smtClean="0"/>
              <a:t>Komisioni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integrimi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pozitiv</a:t>
            </a:r>
            <a:r>
              <a:rPr lang="en-US" altLang="it-IT" sz="1600" dirty="0" smtClean="0"/>
              <a:t> 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procedura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shkelje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258 e </a:t>
            </a:r>
            <a:r>
              <a:rPr lang="en-US" altLang="it-IT" sz="1600" dirty="0" err="1" smtClean="0"/>
              <a:t>vijim</a:t>
            </a:r>
            <a:r>
              <a:rPr lang="en-US" altLang="it-IT" sz="1600" dirty="0" smtClean="0"/>
              <a:t> TFBE)</a:t>
            </a:r>
          </a:p>
          <a:p>
            <a:pPr algn="just"/>
            <a:r>
              <a:rPr lang="en-US" altLang="it-IT" sz="2000" dirty="0" err="1" smtClean="0"/>
              <a:t>Hapesira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lirise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Drejtesise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traktatin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Amsterdamit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objektiv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BE </a:t>
            </a:r>
            <a:r>
              <a:rPr lang="en-US" altLang="it-IT" sz="1600" dirty="0" err="1" smtClean="0"/>
              <a:t>bashke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tregune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perbashket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Hapesire</a:t>
            </a:r>
            <a:r>
              <a:rPr lang="en-US" altLang="it-IT" sz="1200" dirty="0" smtClean="0"/>
              <a:t> pa </a:t>
            </a:r>
            <a:r>
              <a:rPr lang="en-US" altLang="it-IT" sz="1200" dirty="0" err="1" smtClean="0"/>
              <a:t>kufinj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brendshem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personat</a:t>
            </a:r>
            <a:r>
              <a:rPr lang="en-US" altLang="it-IT" sz="1200" dirty="0" smtClean="0"/>
              <a:t> (jo </a:t>
            </a:r>
            <a:r>
              <a:rPr lang="en-US" altLang="it-IT" sz="1200" dirty="0" err="1" smtClean="0"/>
              <a:t>vetem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qytetaret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e BE)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qarkullojne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lirisht</a:t>
            </a:r>
            <a:endParaRPr lang="en-US" altLang="it-IT" sz="12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9978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Bashkimi doganor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midis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bashkimit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doganor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3.1 TFBE </a:t>
            </a:r>
            <a:r>
              <a:rPr lang="en-US" altLang="it-IT" sz="1600" dirty="0" err="1" smtClean="0"/>
              <a:t>percakton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competence </a:t>
            </a:r>
            <a:r>
              <a:rPr lang="en-US" altLang="it-IT" sz="1600" dirty="0" err="1" smtClean="0"/>
              <a:t>ekskluzive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doganor</a:t>
            </a:r>
            <a:endParaRPr lang="en-US" altLang="it-IT" sz="1600" dirty="0"/>
          </a:p>
          <a:p>
            <a:pPr algn="just"/>
            <a:r>
              <a:rPr lang="en-US" altLang="it-IT" sz="2000" dirty="0" err="1" smtClean="0"/>
              <a:t>Perkufizimi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 </a:t>
            </a:r>
            <a:r>
              <a:rPr lang="en-US" altLang="it-IT" sz="2000" dirty="0" err="1" smtClean="0"/>
              <a:t>bashkimit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doganor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200" dirty="0" smtClean="0"/>
              <a:t>Ne GATT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1947</a:t>
            </a:r>
          </a:p>
          <a:p>
            <a:pPr lvl="1" algn="just"/>
            <a:r>
              <a:rPr lang="en-US" altLang="it-IT" sz="1200" dirty="0" err="1" smtClean="0"/>
              <a:t>Marreveshjen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Organizates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Boterore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Tregtise</a:t>
            </a:r>
            <a:r>
              <a:rPr lang="en-US" altLang="it-IT" sz="1200" dirty="0" smtClean="0"/>
              <a:t> 1994 – 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XXIV </a:t>
            </a:r>
            <a:r>
              <a:rPr lang="en-US" altLang="it-IT" sz="1200" dirty="0" err="1" smtClean="0"/>
              <a:t>paragrafi</a:t>
            </a:r>
            <a:r>
              <a:rPr lang="en-US" altLang="it-IT" sz="1200" dirty="0" smtClean="0"/>
              <a:t> 8</a:t>
            </a:r>
          </a:p>
          <a:p>
            <a:pPr lvl="2" algn="just"/>
            <a:r>
              <a:rPr lang="en-US" altLang="it-IT" sz="800" dirty="0" err="1" smtClean="0"/>
              <a:t>Zevendesimi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territor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doganor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dy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shume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tilleve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kjo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qellim</a:t>
            </a:r>
            <a:r>
              <a:rPr lang="en-US" altLang="it-IT" sz="800" dirty="0" smtClean="0"/>
              <a:t>: a) </a:t>
            </a:r>
            <a:r>
              <a:rPr lang="en-US" altLang="it-IT" sz="800" dirty="0" err="1" smtClean="0"/>
              <a:t>tarifat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doganore</a:t>
            </a:r>
            <a:r>
              <a:rPr lang="en-US" altLang="it-IT" sz="800" dirty="0" smtClean="0"/>
              <a:t> jane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eleminuara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shkembimet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tregtare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perbejne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bashkimin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ose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shkembimet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tregtare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produkteve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origjine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bashkimit</a:t>
            </a:r>
            <a:r>
              <a:rPr lang="en-US" altLang="it-IT" sz="800" dirty="0" smtClean="0"/>
              <a:t>; b)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drejtat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doganore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aplikuara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ndaj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vendeve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bashkimit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jene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identike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permbajtje</a:t>
            </a:r>
            <a:endParaRPr lang="en-US" altLang="it-IT" sz="800" dirty="0" smtClean="0"/>
          </a:p>
          <a:p>
            <a:pPr lvl="1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28.1 TFBE – </a:t>
            </a:r>
            <a:r>
              <a:rPr lang="en-US" altLang="it-IT" sz="1200" dirty="0" err="1" smtClean="0"/>
              <a:t>Bashkim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referohet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shkembimeve</a:t>
            </a:r>
            <a:r>
              <a:rPr lang="en-US" altLang="it-IT" sz="1200" dirty="0" smtClean="0"/>
              <a:t> … </a:t>
            </a:r>
            <a:endParaRPr lang="en-US" altLang="it-IT" sz="500" dirty="0"/>
          </a:p>
          <a:p>
            <a:pPr algn="just"/>
            <a:r>
              <a:rPr lang="en-US" altLang="it-IT" sz="1600" dirty="0" err="1" smtClean="0"/>
              <a:t>Bashkim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doganor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Aspekti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brendshem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Heqja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tarifave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doganore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taksave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efekt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ekuivalent</a:t>
            </a:r>
            <a:r>
              <a:rPr lang="en-US" altLang="it-IT" sz="800" dirty="0" smtClean="0"/>
              <a:t> midis </a:t>
            </a:r>
            <a:r>
              <a:rPr lang="en-US" altLang="it-IT" sz="800" dirty="0" err="1" smtClean="0"/>
              <a:t>shteteve</a:t>
            </a:r>
            <a:endParaRPr lang="en-US" altLang="it-IT" sz="800" dirty="0" smtClean="0"/>
          </a:p>
          <a:p>
            <a:pPr lvl="2" algn="just"/>
            <a:r>
              <a:rPr lang="en-US" altLang="it-IT" sz="800" dirty="0" err="1" smtClean="0"/>
              <a:t>Heqja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kufizimeve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sasiore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sipas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nenit</a:t>
            </a:r>
            <a:r>
              <a:rPr lang="en-US" altLang="it-IT" sz="800" dirty="0" smtClean="0"/>
              <a:t> 34 TFBE)</a:t>
            </a:r>
          </a:p>
          <a:p>
            <a:pPr lvl="2" algn="just"/>
            <a:r>
              <a:rPr lang="en-US" altLang="it-IT" sz="800" dirty="0" smtClean="0"/>
              <a:t>Si per </a:t>
            </a:r>
            <a:r>
              <a:rPr lang="en-US" altLang="it-IT" sz="800" dirty="0" err="1" smtClean="0"/>
              <a:t>produktet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prodhuara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keto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Treta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jane future ne </a:t>
            </a:r>
            <a:r>
              <a:rPr lang="en-US" altLang="it-IT" sz="800" dirty="0" err="1" smtClean="0"/>
              <a:t>qarkullim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neni</a:t>
            </a:r>
            <a:r>
              <a:rPr lang="en-US" altLang="it-IT" sz="800" dirty="0" smtClean="0"/>
              <a:t> 28.2 TFBE)</a:t>
            </a:r>
          </a:p>
          <a:p>
            <a:pPr lvl="2" algn="just"/>
            <a:r>
              <a:rPr lang="en-US" altLang="it-IT" sz="800" dirty="0" err="1" smtClean="0"/>
              <a:t>Komponent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rendesishem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arritjen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funksionimin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tregut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brendshem</a:t>
            </a:r>
            <a:r>
              <a:rPr lang="en-US" altLang="it-IT" sz="800" dirty="0" smtClean="0"/>
              <a:t> </a:t>
            </a:r>
          </a:p>
          <a:p>
            <a:pPr lvl="1" algn="just"/>
            <a:r>
              <a:rPr lang="en-US" altLang="it-IT" sz="1200" dirty="0" err="1" smtClean="0"/>
              <a:t>Aspekti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jashtem</a:t>
            </a:r>
            <a:endParaRPr lang="en-US" altLang="it-IT" sz="1200" dirty="0" smtClean="0"/>
          </a:p>
          <a:p>
            <a:pPr lvl="2" algn="just"/>
            <a:r>
              <a:rPr lang="en-US" altLang="it-IT" sz="800" dirty="0" smtClean="0"/>
              <a:t>Ne </a:t>
            </a:r>
            <a:r>
              <a:rPr lang="en-US" altLang="it-IT" sz="800" dirty="0" err="1" smtClean="0"/>
              <a:t>nenin</a:t>
            </a:r>
            <a:r>
              <a:rPr lang="en-US" altLang="it-IT" sz="800" dirty="0" smtClean="0"/>
              <a:t> 31</a:t>
            </a:r>
          </a:p>
          <a:p>
            <a:pPr lvl="2" algn="just"/>
            <a:r>
              <a:rPr lang="en-US" altLang="it-IT" sz="800" dirty="0" err="1" smtClean="0"/>
              <a:t>Percaktimi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taksave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doganore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njejta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vendosura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Keshilli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propozim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Komisionit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400" dirty="0" smtClean="0"/>
              <a:t>Me </a:t>
            </a:r>
            <a:r>
              <a:rPr lang="en-US" altLang="it-IT" sz="400" dirty="0" err="1" smtClean="0"/>
              <a:t>rregullore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Keshillit</a:t>
            </a:r>
            <a:r>
              <a:rPr lang="en-US" altLang="it-IT" sz="400" dirty="0" smtClean="0"/>
              <a:t> – TARIC  </a:t>
            </a:r>
            <a:r>
              <a:rPr lang="en-US" altLang="it-IT" sz="400" dirty="0" err="1" smtClean="0"/>
              <a:t>Rreg</a:t>
            </a:r>
            <a:r>
              <a:rPr lang="en-US" altLang="it-IT" sz="400" dirty="0" smtClean="0"/>
              <a:t>. 2658/87 e </a:t>
            </a:r>
            <a:r>
              <a:rPr lang="en-US" altLang="it-IT" sz="400" dirty="0" err="1" smtClean="0"/>
              <a:t>Keshillit</a:t>
            </a:r>
            <a:endParaRPr lang="en-US" altLang="it-IT" sz="400" dirty="0" smtClean="0"/>
          </a:p>
          <a:p>
            <a:pPr lvl="3" algn="just"/>
            <a:r>
              <a:rPr lang="en-US" altLang="it-IT" sz="400" dirty="0" err="1" smtClean="0"/>
              <a:t>Zakonisht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taksa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percaktohet</a:t>
            </a:r>
            <a:r>
              <a:rPr lang="en-US" altLang="it-IT" sz="400" dirty="0" smtClean="0"/>
              <a:t> me </a:t>
            </a:r>
            <a:r>
              <a:rPr lang="en-US" altLang="it-IT" sz="400" dirty="0" err="1" smtClean="0"/>
              <a:t>vlere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dhe</a:t>
            </a:r>
            <a:r>
              <a:rPr lang="en-US" altLang="it-IT" sz="400" dirty="0" smtClean="0"/>
              <a:t> jo </a:t>
            </a:r>
            <a:r>
              <a:rPr lang="en-US" altLang="it-IT" sz="400" dirty="0" err="1" smtClean="0"/>
              <a:t>fikse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specifike</a:t>
            </a:r>
            <a:endParaRPr lang="en-US" altLang="it-IT" sz="400" dirty="0" smtClean="0"/>
          </a:p>
          <a:p>
            <a:pPr lvl="1" algn="just"/>
            <a:r>
              <a:rPr lang="en-US" altLang="it-IT" sz="1200" dirty="0" err="1" smtClean="0"/>
              <a:t>Legjislacioni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doganor</a:t>
            </a:r>
            <a:r>
              <a:rPr lang="en-US" altLang="it-IT" sz="1200" dirty="0" smtClean="0"/>
              <a:t> ne BE </a:t>
            </a:r>
          </a:p>
          <a:p>
            <a:pPr lvl="2" algn="just"/>
            <a:r>
              <a:rPr lang="en-US" altLang="it-IT" sz="800" dirty="0" err="1" smtClean="0"/>
              <a:t>Rreg</a:t>
            </a:r>
            <a:r>
              <a:rPr lang="en-US" altLang="it-IT" sz="800" dirty="0" smtClean="0"/>
              <a:t>. KEE 2913/92 per </a:t>
            </a:r>
            <a:r>
              <a:rPr lang="en-US" altLang="it-IT" sz="800" dirty="0" err="1" smtClean="0"/>
              <a:t>miratimin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Kodit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Doganor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komunitar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err="1" smtClean="0"/>
              <a:t>Rreg</a:t>
            </a:r>
            <a:r>
              <a:rPr lang="en-US" altLang="it-IT" sz="800" dirty="0" smtClean="0"/>
              <a:t>. UE 952/2013 </a:t>
            </a:r>
            <a:r>
              <a:rPr lang="en-US" altLang="it-IT" sz="800" dirty="0" err="1" smtClean="0"/>
              <a:t>Kodi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Doganor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Bashkimit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Europian</a:t>
            </a:r>
            <a:endParaRPr lang="en-US" altLang="it-IT" sz="800" dirty="0" smtClean="0"/>
          </a:p>
          <a:p>
            <a:pPr algn="just"/>
            <a:r>
              <a:rPr lang="en-US" altLang="it-IT" sz="1600" dirty="0" err="1" smtClean="0"/>
              <a:t>Bashkimi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doganor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smtClean="0"/>
              <a:t>Midis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kompetencave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jashtme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</a:t>
            </a:r>
          </a:p>
          <a:p>
            <a:pPr lvl="1" algn="just"/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46058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Qytetaria e Bashkimit Europian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Ne </a:t>
            </a:r>
            <a:r>
              <a:rPr lang="en-US" altLang="it-IT" sz="2000" dirty="0" err="1" smtClean="0"/>
              <a:t>traktate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9 TBE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20 TFBE </a:t>
            </a:r>
            <a:r>
              <a:rPr lang="en-US" altLang="it-IT" sz="2000" dirty="0" err="1" smtClean="0"/>
              <a:t>krijon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Qytetarine</a:t>
            </a:r>
            <a:r>
              <a:rPr lang="en-US" altLang="it-IT" sz="2000" dirty="0" smtClean="0"/>
              <a:t> e BE</a:t>
            </a:r>
            <a:endParaRPr lang="en-US" altLang="it-IT" sz="1200" dirty="0"/>
          </a:p>
          <a:p>
            <a:pPr lvl="1" algn="just"/>
            <a:r>
              <a:rPr lang="en-US" altLang="it-IT" sz="1600" dirty="0" err="1" smtClean="0"/>
              <a:t>Disa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pergjithshme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perkasin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(</a:t>
            </a:r>
            <a:r>
              <a:rPr lang="en-US" altLang="it-IT" sz="1600" dirty="0" err="1" smtClean="0"/>
              <a:t>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neneve</a:t>
            </a:r>
            <a:r>
              <a:rPr lang="en-US" altLang="it-IT" sz="1600" dirty="0" smtClean="0"/>
              <a:t> 21, 43, 49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56)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18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ndalon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diskriminimin</a:t>
            </a:r>
            <a:r>
              <a:rPr lang="en-US" altLang="it-IT" sz="1600" dirty="0" smtClean="0"/>
              <a:t> jo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qytetaret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kombesine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treta</a:t>
            </a:r>
            <a:endParaRPr lang="en-US" altLang="it-IT" sz="1600" dirty="0" smtClean="0"/>
          </a:p>
          <a:p>
            <a:pPr lvl="2" algn="just"/>
            <a:r>
              <a:rPr lang="en-US" altLang="it-IT" sz="1200" dirty="0" smtClean="0"/>
              <a:t>C-291/09 </a:t>
            </a:r>
            <a:r>
              <a:rPr lang="en-US" altLang="it-IT" sz="1200" dirty="0" err="1" smtClean="0"/>
              <a:t>Guarnieri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20</a:t>
            </a:r>
          </a:p>
          <a:p>
            <a:pPr lvl="2" algn="just"/>
            <a:r>
              <a:rPr lang="en-US" altLang="it-IT" sz="1200" dirty="0" smtClean="0"/>
              <a:t>Per </a:t>
            </a:r>
            <a:r>
              <a:rPr lang="en-US" altLang="it-IT" sz="1200" dirty="0" err="1" smtClean="0"/>
              <a:t>qytetaret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treat </a:t>
            </a:r>
            <a:r>
              <a:rPr lang="en-US" altLang="it-IT" sz="1200" dirty="0" err="1" smtClean="0"/>
              <a:t>percakton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19 TFBE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Dir. 2004/42/KE per </a:t>
            </a:r>
            <a:r>
              <a:rPr lang="en-US" altLang="it-IT" sz="1200" dirty="0" err="1" smtClean="0"/>
              <a:t>barazine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personave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smtClean="0"/>
              <a:t>C- 54/07 </a:t>
            </a:r>
            <a:r>
              <a:rPr lang="en-US" altLang="it-IT" sz="800" dirty="0" err="1" smtClean="0"/>
              <a:t>Feryn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1200" dirty="0" err="1" smtClean="0"/>
              <a:t>Ndryshe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liria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qarkullimit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kapitaleve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zgjedhes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aktiv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pasiv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zgjedhjet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Parlamentin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endParaRPr lang="en-US" altLang="it-IT" sz="1200" dirty="0" smtClean="0"/>
          </a:p>
          <a:p>
            <a:pPr lvl="1" algn="just"/>
            <a:r>
              <a:rPr lang="en-US" altLang="it-IT" sz="1600" dirty="0" smtClean="0"/>
              <a:t>Ne jurisprudence </a:t>
            </a:r>
            <a:r>
              <a:rPr lang="en-US" altLang="it-IT" sz="1600" dirty="0" err="1" smtClean="0"/>
              <a:t>shiko</a:t>
            </a:r>
            <a:r>
              <a:rPr lang="en-US" altLang="it-IT" sz="1600" dirty="0" smtClean="0"/>
              <a:t> C-184/99 </a:t>
            </a:r>
            <a:r>
              <a:rPr lang="en-US" altLang="it-IT" sz="1600" dirty="0" err="1" smtClean="0"/>
              <a:t>Grzelczyk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31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C-22/18 </a:t>
            </a:r>
            <a:r>
              <a:rPr lang="en-US" altLang="it-IT" sz="1600" dirty="0" err="1" smtClean="0"/>
              <a:t>Topfit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Biffi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28</a:t>
            </a:r>
          </a:p>
          <a:p>
            <a:pPr algn="just"/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qytetar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Bashkimit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cilido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shtetesine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9 TUE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20.1 TFBE</a:t>
            </a:r>
          </a:p>
          <a:p>
            <a:pPr lvl="1" algn="just"/>
            <a:r>
              <a:rPr lang="en-US" altLang="it-IT" sz="1600" dirty="0" err="1" smtClean="0"/>
              <a:t>Kriteret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dhenien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nenshtetesise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C-369/90 </a:t>
            </a:r>
            <a:r>
              <a:rPr lang="en-US" altLang="it-IT" sz="1200" dirty="0" err="1" smtClean="0"/>
              <a:t>Micheletti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10</a:t>
            </a:r>
          </a:p>
          <a:p>
            <a:pPr lvl="2" algn="just"/>
            <a:r>
              <a:rPr lang="en-US" altLang="it-IT" sz="1200" dirty="0" err="1" smtClean="0"/>
              <a:t>Megjithate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parasysh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legjislacionin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vendosjen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kufizimeve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dhenien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mbajtjen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humbjen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shtetesise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C-135/08 </a:t>
            </a:r>
            <a:r>
              <a:rPr lang="en-US" altLang="it-IT" sz="800" dirty="0" err="1" smtClean="0"/>
              <a:t>Rottman</a:t>
            </a:r>
            <a:r>
              <a:rPr lang="en-US" altLang="it-IT" sz="800" dirty="0" smtClean="0"/>
              <a:t>; C-221/17 </a:t>
            </a:r>
            <a:r>
              <a:rPr lang="en-US" altLang="it-IT" sz="800" dirty="0" err="1" smtClean="0"/>
              <a:t>Tjebbes</a:t>
            </a:r>
            <a:endParaRPr lang="en-US" altLang="it-IT" sz="800" dirty="0"/>
          </a:p>
          <a:p>
            <a:pPr lvl="1" algn="just"/>
            <a:r>
              <a:rPr lang="en-US" altLang="it-IT" sz="1600" dirty="0" err="1" smtClean="0"/>
              <a:t>Rastet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shtetesise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dyfishte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Shtetesi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treta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njohin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shtetesine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vleresojne</a:t>
            </a:r>
            <a:r>
              <a:rPr lang="en-US" altLang="it-IT" sz="1200" dirty="0" smtClean="0"/>
              <a:t> ate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trete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C-369/90 </a:t>
            </a:r>
            <a:r>
              <a:rPr lang="en-US" altLang="it-IT" sz="800" dirty="0" err="1" smtClean="0"/>
              <a:t>Micheletti</a:t>
            </a:r>
            <a:r>
              <a:rPr lang="en-US" altLang="it-IT" sz="800" dirty="0" smtClean="0"/>
              <a:t> – </a:t>
            </a:r>
            <a:r>
              <a:rPr lang="en-US" altLang="it-IT" sz="800" dirty="0" err="1" smtClean="0"/>
              <a:t>rast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shtetesise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dyfishte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italiane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argjentinase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ligjin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spanjoll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duhej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njohur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shtetesia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argjentinase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rezidences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fundit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9-11)</a:t>
            </a:r>
          </a:p>
          <a:p>
            <a:pPr lvl="3" algn="just"/>
            <a:r>
              <a:rPr lang="en-US" altLang="it-IT" sz="800" dirty="0" smtClean="0"/>
              <a:t>C-200/02 Zhu e Chen </a:t>
            </a:r>
          </a:p>
          <a:p>
            <a:pPr lvl="2" algn="just"/>
            <a:r>
              <a:rPr lang="en-US" altLang="it-IT" sz="1200" dirty="0" err="1" smtClean="0"/>
              <a:t>Shtetesi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dyfishte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shtetesi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tjeter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– </a:t>
            </a:r>
            <a:r>
              <a:rPr lang="en-US" altLang="it-IT" sz="1200" dirty="0" err="1" smtClean="0"/>
              <a:t>qendrim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injehsuar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smtClean="0"/>
              <a:t>C-148/02 Garcia </a:t>
            </a:r>
            <a:r>
              <a:rPr lang="en-US" altLang="it-IT" sz="800" dirty="0" err="1" smtClean="0"/>
              <a:t>Avello</a:t>
            </a:r>
            <a:r>
              <a:rPr lang="en-US" altLang="it-IT" sz="800" dirty="0" smtClean="0"/>
              <a:t>; C-434/09 McCarthy; C-165/16 </a:t>
            </a:r>
            <a:r>
              <a:rPr lang="en-US" altLang="it-IT" sz="800" dirty="0" err="1" smtClean="0"/>
              <a:t>Lounes</a:t>
            </a:r>
            <a:endParaRPr lang="en-US" altLang="it-IT" sz="8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136867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Qarkullimi i lire ne treg 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Ne </a:t>
            </a:r>
            <a:r>
              <a:rPr lang="en-US" altLang="it-IT" sz="2000" dirty="0" err="1" smtClean="0"/>
              <a:t>traktate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qarkullimit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Personave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20.2 </a:t>
            </a:r>
            <a:r>
              <a:rPr lang="en-US" altLang="it-IT" sz="1600" dirty="0" err="1" smtClean="0"/>
              <a:t>ger.</a:t>
            </a:r>
            <a:r>
              <a:rPr lang="en-US" altLang="it-IT" sz="1600" dirty="0" smtClean="0"/>
              <a:t> a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21.1)</a:t>
            </a:r>
          </a:p>
          <a:p>
            <a:pPr lvl="1" algn="just"/>
            <a:r>
              <a:rPr lang="en-US" altLang="it-IT" sz="1600" dirty="0" err="1" smtClean="0"/>
              <a:t>Mallrave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28-30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34-37)</a:t>
            </a:r>
          </a:p>
          <a:p>
            <a:pPr lvl="1" algn="just"/>
            <a:r>
              <a:rPr lang="en-US" altLang="it-IT" sz="1600" dirty="0" err="1" smtClean="0"/>
              <a:t>Punetoreve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45)</a:t>
            </a:r>
          </a:p>
          <a:p>
            <a:pPr lvl="1" algn="just"/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49, 51, 52, 54)</a:t>
            </a:r>
          </a:p>
          <a:p>
            <a:pPr lvl="1" algn="just"/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(56-58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60-62)</a:t>
            </a:r>
          </a:p>
          <a:p>
            <a:pPr lvl="1" algn="just"/>
            <a:r>
              <a:rPr lang="en-US" altLang="it-IT" sz="1600" dirty="0" err="1" smtClean="0"/>
              <a:t>Kapitaleve</a:t>
            </a:r>
            <a:r>
              <a:rPr lang="en-US" altLang="it-IT" sz="1600" dirty="0" smtClean="0"/>
              <a:t> (63-66)</a:t>
            </a:r>
          </a:p>
          <a:p>
            <a:pPr algn="just"/>
            <a:r>
              <a:rPr lang="en-US" altLang="it-IT" sz="2000" dirty="0" smtClean="0"/>
              <a:t>Jane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afta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prodhojne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efekt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direkt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Jane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sakta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pa </a:t>
            </a:r>
            <a:r>
              <a:rPr lang="en-US" altLang="it-IT" sz="1600" dirty="0" err="1" smtClean="0"/>
              <a:t>kushte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kerkohen</a:t>
            </a:r>
            <a:r>
              <a:rPr lang="en-US" altLang="it-IT" sz="1600" dirty="0" smtClean="0"/>
              <a:t> direct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gjykatat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26/62 Van </a:t>
            </a:r>
            <a:r>
              <a:rPr lang="en-US" altLang="it-IT" sz="1200" dirty="0" err="1" smtClean="0"/>
              <a:t>Gend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&amp; Loos –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nese</a:t>
            </a:r>
            <a:r>
              <a:rPr lang="en-US" altLang="it-IT" sz="1200" dirty="0" smtClean="0"/>
              <a:t> jane </a:t>
            </a:r>
            <a:r>
              <a:rPr lang="en-US" altLang="it-IT" sz="1200" dirty="0" err="1" smtClean="0"/>
              <a:t>drejtuar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norma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direkt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qytetareve</a:t>
            </a:r>
            <a:endParaRPr lang="en-US" altLang="it-IT" sz="1200" dirty="0" smtClean="0"/>
          </a:p>
          <a:p>
            <a:pPr algn="just"/>
            <a:r>
              <a:rPr lang="en-US" altLang="it-IT" sz="2000" dirty="0" err="1" smtClean="0"/>
              <a:t>Konsiderohen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themelore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jurisprudenca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Psh</a:t>
            </a:r>
            <a:r>
              <a:rPr lang="en-US" altLang="it-IT" sz="1600" dirty="0" smtClean="0"/>
              <a:t>. C-434/09 McCarthy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27</a:t>
            </a:r>
          </a:p>
          <a:p>
            <a:pPr lvl="1" algn="just"/>
            <a:r>
              <a:rPr lang="en-US" altLang="it-IT" sz="1600" dirty="0" err="1" smtClean="0"/>
              <a:t>Konfirmohet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Karten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lirive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themelore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nenit</a:t>
            </a:r>
            <a:r>
              <a:rPr lang="en-US" altLang="it-IT" sz="1600" dirty="0" smtClean="0"/>
              <a:t> 6.1 TBE </a:t>
            </a:r>
          </a:p>
          <a:p>
            <a:pPr lvl="1" algn="just"/>
            <a:r>
              <a:rPr lang="en-US" altLang="it-IT" sz="1600" dirty="0" err="1" smtClean="0"/>
              <a:t>Motivohet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fryme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liberalizimi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pergjithshem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Mundesite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kufizimeve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ndalimeve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perjashtimeve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legjislacioni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BE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jurisprudence </a:t>
            </a:r>
            <a:r>
              <a:rPr lang="en-US" altLang="it-IT" sz="1200" dirty="0" err="1" smtClean="0"/>
              <a:t>shikohen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interpretim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shume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ngushte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nevojes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proporcionalitetit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Perjashtimet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percaktuara</a:t>
            </a:r>
            <a:r>
              <a:rPr lang="en-US" altLang="it-IT" sz="1200" dirty="0" smtClean="0"/>
              <a:t> ne TFBE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36, 45.2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4, 51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52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64-66) </a:t>
            </a:r>
            <a:r>
              <a:rPr lang="en-US" altLang="it-IT" sz="1200" dirty="0" err="1" smtClean="0"/>
              <a:t>vleresohen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menyre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shteruese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13456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Qarkullimi i lire ne treg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Llojet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lirive</a:t>
            </a:r>
            <a:r>
              <a:rPr lang="en-US" altLang="it-IT" sz="2000" dirty="0" smtClean="0"/>
              <a:t> ne TFBE </a:t>
            </a:r>
          </a:p>
          <a:p>
            <a:pPr lvl="1" algn="just"/>
            <a:r>
              <a:rPr lang="en-US" altLang="it-IT" sz="1600" dirty="0" err="1" smtClean="0"/>
              <a:t>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japin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qarkullimi</a:t>
            </a:r>
            <a:endParaRPr lang="en-US" altLang="it-IT" sz="1600" dirty="0" smtClean="0"/>
          </a:p>
          <a:p>
            <a:pPr lvl="2" algn="just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qytetaret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punetoret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ndalojne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kufizimin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lirise</a:t>
            </a:r>
            <a:endParaRPr lang="en-US" altLang="it-IT" sz="1600" dirty="0" smtClean="0"/>
          </a:p>
          <a:p>
            <a:pPr lvl="2" algn="just"/>
            <a:r>
              <a:rPr lang="en-US" altLang="it-IT" sz="800" dirty="0" smtClean="0"/>
              <a:t>Mallrat, e </a:t>
            </a:r>
            <a:r>
              <a:rPr lang="en-US" altLang="it-IT" sz="800" dirty="0" err="1" smtClean="0"/>
              <a:t>drejta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vendosjes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ofrimi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sherbimeve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liria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qarkullimit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kapitaleve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smtClean="0"/>
              <a:t>Ne </a:t>
            </a:r>
            <a:r>
              <a:rPr lang="en-US" altLang="it-IT" sz="800" dirty="0" err="1" smtClean="0"/>
              <a:t>lirine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mallrave</a:t>
            </a:r>
            <a:r>
              <a:rPr lang="en-US" altLang="it-IT" sz="800" dirty="0" smtClean="0"/>
              <a:t> – </a:t>
            </a:r>
            <a:r>
              <a:rPr lang="en-US" altLang="it-IT" sz="800" dirty="0" err="1" smtClean="0"/>
              <a:t>ndalimi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taksave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doganore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kufizimet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sasiore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taksat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efekt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ekuivalent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masat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efekt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ekuivalent</a:t>
            </a:r>
            <a:r>
              <a:rPr lang="en-US" altLang="it-IT" sz="800" dirty="0" smtClean="0"/>
              <a:t> </a:t>
            </a:r>
          </a:p>
          <a:p>
            <a:pPr algn="just"/>
            <a:r>
              <a:rPr lang="en-US" altLang="it-IT" sz="1600" dirty="0" err="1" smtClean="0"/>
              <a:t>Parimi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dhenies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lirise</a:t>
            </a:r>
            <a:endParaRPr lang="en-US" altLang="it-IT" sz="1600" dirty="0" smtClean="0"/>
          </a:p>
          <a:p>
            <a:pPr algn="just"/>
            <a:r>
              <a:rPr lang="en-US" altLang="it-IT" sz="1600" dirty="0" err="1" smtClean="0"/>
              <a:t>Parimi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diskriminimit</a:t>
            </a:r>
            <a:endParaRPr lang="en-US" altLang="it-IT" sz="1600" dirty="0"/>
          </a:p>
          <a:p>
            <a:pPr lvl="1" algn="just"/>
            <a:r>
              <a:rPr lang="en-US" altLang="it-IT" sz="1200" dirty="0" err="1" smtClean="0"/>
              <a:t>Diskriminimi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pengon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krijimin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ne format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kriteret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ndyshme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kombesise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orjigjines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mallit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destinacioni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etj</a:t>
            </a:r>
            <a:r>
              <a:rPr lang="en-US" altLang="it-IT" sz="1200" dirty="0" smtClean="0"/>
              <a:t>. </a:t>
            </a:r>
          </a:p>
          <a:p>
            <a:pPr lvl="2" algn="just"/>
            <a:r>
              <a:rPr lang="en-US" altLang="it-IT" sz="800" dirty="0" err="1" smtClean="0"/>
              <a:t>Shiko</a:t>
            </a:r>
            <a:r>
              <a:rPr lang="en-US" altLang="it-IT" sz="800" dirty="0" smtClean="0"/>
              <a:t> C-182/15 </a:t>
            </a:r>
            <a:r>
              <a:rPr lang="en-US" altLang="it-IT" sz="800" dirty="0" err="1" smtClean="0"/>
              <a:t>Petruhhin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33</a:t>
            </a:r>
          </a:p>
          <a:p>
            <a:pPr lvl="2" algn="just"/>
            <a:endParaRPr lang="en-US" altLang="it-IT" sz="800" dirty="0"/>
          </a:p>
          <a:p>
            <a:pPr lvl="2" algn="just"/>
            <a:endParaRPr lang="en-US" altLang="it-IT" sz="800" dirty="0" smtClean="0"/>
          </a:p>
          <a:p>
            <a:pPr algn="just"/>
            <a:r>
              <a:rPr lang="en-US" altLang="it-IT" sz="1600" dirty="0" err="1" smtClean="0"/>
              <a:t>Llojet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diskriminimit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err="1" smtClean="0"/>
              <a:t>Direkt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percaktohet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qarte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kriteri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perfitimin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pozite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mire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kategori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caktuar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ky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kriter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ndaluar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Traktatet</a:t>
            </a:r>
            <a:r>
              <a:rPr lang="en-US" altLang="it-IT" sz="1200" dirty="0" smtClean="0"/>
              <a:t> e Be</a:t>
            </a:r>
          </a:p>
          <a:p>
            <a:pPr lvl="2" algn="just"/>
            <a:r>
              <a:rPr lang="en-US" altLang="it-IT" sz="800" dirty="0" smtClean="0"/>
              <a:t>C-22/18 </a:t>
            </a:r>
            <a:r>
              <a:rPr lang="en-US" altLang="it-IT" sz="800" dirty="0" err="1" smtClean="0"/>
              <a:t>Topfit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Biffi</a:t>
            </a:r>
            <a:r>
              <a:rPr lang="en-US" altLang="it-IT" sz="800" dirty="0" smtClean="0"/>
              <a:t> pika27-35</a:t>
            </a:r>
          </a:p>
          <a:p>
            <a:pPr lvl="2" algn="just"/>
            <a:r>
              <a:rPr lang="en-US" altLang="it-IT" sz="800" dirty="0" smtClean="0"/>
              <a:t>C-322/13 </a:t>
            </a:r>
            <a:r>
              <a:rPr lang="en-US" altLang="it-IT" sz="800" dirty="0" err="1" smtClean="0"/>
              <a:t>Ruffer</a:t>
            </a:r>
            <a:endParaRPr lang="en-US" altLang="it-IT" sz="100" dirty="0" smtClean="0"/>
          </a:p>
          <a:p>
            <a:pPr lvl="1" algn="just"/>
            <a:r>
              <a:rPr lang="en-US" altLang="it-IT" sz="1200" dirty="0" err="1" smtClean="0"/>
              <a:t>Indirekt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kritere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shprehimisht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ndaluar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legjislacioni</a:t>
            </a:r>
            <a:r>
              <a:rPr lang="en-US" altLang="it-IT" sz="1200" dirty="0" smtClean="0"/>
              <a:t> BE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kritere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permbushen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kollaj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personat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mallrat e </a:t>
            </a:r>
            <a:r>
              <a:rPr lang="en-US" altLang="it-IT" sz="1200" dirty="0" err="1" smtClean="0"/>
              <a:t>shtetit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caktuar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sesa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tjeter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endParaRPr lang="en-US" altLang="it-IT" sz="1200" dirty="0" smtClean="0"/>
          </a:p>
          <a:p>
            <a:pPr lvl="2" algn="just"/>
            <a:r>
              <a:rPr lang="en-US" altLang="it-IT" sz="800" dirty="0" err="1" smtClean="0"/>
              <a:t>Ceshtja</a:t>
            </a:r>
            <a:r>
              <a:rPr lang="en-US" altLang="it-IT" sz="800" dirty="0" smtClean="0"/>
              <a:t> 152/73 </a:t>
            </a:r>
            <a:r>
              <a:rPr lang="en-US" altLang="it-IT" sz="800" dirty="0" err="1" smtClean="0"/>
              <a:t>Sotgiu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11</a:t>
            </a:r>
          </a:p>
          <a:p>
            <a:pPr lvl="2" algn="just"/>
            <a:r>
              <a:rPr lang="en-US" altLang="it-IT" sz="800" dirty="0" err="1" smtClean="0"/>
              <a:t>Testi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diskriminim</a:t>
            </a:r>
            <a:endParaRPr lang="en-US" altLang="it-IT" sz="800" dirty="0" smtClean="0"/>
          </a:p>
          <a:p>
            <a:pPr lvl="3" algn="just"/>
            <a:r>
              <a:rPr lang="en-US" altLang="it-IT" sz="400" dirty="0" smtClean="0"/>
              <a:t>A </a:t>
            </a:r>
            <a:r>
              <a:rPr lang="en-US" altLang="it-IT" sz="400" dirty="0" err="1" smtClean="0"/>
              <a:t>ka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trajtim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diferencuar</a:t>
            </a:r>
            <a:r>
              <a:rPr lang="en-US" altLang="it-IT" sz="400" dirty="0" smtClean="0"/>
              <a:t> </a:t>
            </a:r>
          </a:p>
          <a:p>
            <a:pPr lvl="3" algn="just"/>
            <a:r>
              <a:rPr lang="en-US" altLang="it-IT" sz="400" dirty="0" smtClean="0"/>
              <a:t>A jane </a:t>
            </a:r>
            <a:r>
              <a:rPr lang="en-US" altLang="it-IT" sz="400" dirty="0" err="1" smtClean="0"/>
              <a:t>situatat</a:t>
            </a:r>
            <a:r>
              <a:rPr lang="en-US" altLang="it-IT" sz="400" dirty="0" smtClean="0"/>
              <a:t> e </a:t>
            </a:r>
            <a:r>
              <a:rPr lang="en-US" altLang="it-IT" sz="400" dirty="0" err="1" smtClean="0"/>
              <a:t>trajtuara</a:t>
            </a:r>
            <a:r>
              <a:rPr lang="en-US" altLang="it-IT" sz="400" dirty="0" smtClean="0"/>
              <a:t> ne </a:t>
            </a:r>
            <a:r>
              <a:rPr lang="en-US" altLang="it-IT" sz="400" dirty="0" err="1" smtClean="0"/>
              <a:t>menyre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diferencuar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ngjashme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apo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perputhshme</a:t>
            </a:r>
            <a:r>
              <a:rPr lang="en-US" altLang="it-IT" sz="400" dirty="0" smtClean="0"/>
              <a:t> </a:t>
            </a:r>
          </a:p>
          <a:p>
            <a:pPr lvl="3" algn="just"/>
            <a:r>
              <a:rPr lang="en-US" altLang="it-IT" sz="400" dirty="0" err="1" smtClean="0"/>
              <a:t>Ky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diferencim</a:t>
            </a:r>
            <a:r>
              <a:rPr lang="en-US" altLang="it-IT" sz="400" dirty="0" smtClean="0"/>
              <a:t> a </a:t>
            </a:r>
            <a:r>
              <a:rPr lang="en-US" altLang="it-IT" sz="400" dirty="0" err="1" smtClean="0"/>
              <a:t>i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bindet</a:t>
            </a:r>
            <a:r>
              <a:rPr lang="en-US" altLang="it-IT" sz="400" dirty="0" smtClean="0"/>
              <a:t>  </a:t>
            </a:r>
            <a:r>
              <a:rPr lang="en-US" altLang="it-IT" sz="400" dirty="0" err="1" smtClean="0"/>
              <a:t>kushteve</a:t>
            </a:r>
            <a:r>
              <a:rPr lang="en-US" altLang="it-IT" sz="400" dirty="0" smtClean="0"/>
              <a:t> objective </a:t>
            </a:r>
            <a:r>
              <a:rPr lang="en-US" altLang="it-IT" sz="400" dirty="0" err="1" smtClean="0"/>
              <a:t>dhe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ligjshme</a:t>
            </a:r>
            <a:endParaRPr lang="en-US" altLang="it-IT" sz="400" dirty="0" smtClean="0"/>
          </a:p>
          <a:p>
            <a:pPr lvl="3" algn="just"/>
            <a:r>
              <a:rPr lang="en-US" altLang="it-IT" sz="400" dirty="0" smtClean="0"/>
              <a:t>A </a:t>
            </a:r>
            <a:r>
              <a:rPr lang="en-US" altLang="it-IT" sz="400" dirty="0" err="1" smtClean="0"/>
              <a:t>eshte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respektuar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parimi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i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propocionalitetit</a:t>
            </a:r>
            <a:r>
              <a:rPr lang="en-US" altLang="it-IT" sz="400" dirty="0" smtClean="0"/>
              <a:t> </a:t>
            </a:r>
          </a:p>
          <a:p>
            <a:pPr lvl="1" algn="just"/>
            <a:r>
              <a:rPr lang="en-US" altLang="it-IT" sz="1200" dirty="0" err="1" smtClean="0"/>
              <a:t>Dallimet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thelbesore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Vetem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diskriminimin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indirekt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ngrihen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justifikime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legjislacionin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diskriminues</a:t>
            </a:r>
            <a:endParaRPr lang="en-US" altLang="it-IT" sz="800" dirty="0"/>
          </a:p>
          <a:p>
            <a:pPr lvl="3" algn="just"/>
            <a:r>
              <a:rPr lang="en-US" altLang="it-IT" sz="400" dirty="0" smtClean="0"/>
              <a:t>Se </a:t>
            </a:r>
            <a:r>
              <a:rPr lang="en-US" altLang="it-IT" sz="400" dirty="0" err="1" smtClean="0"/>
              <a:t>fundmi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pranuar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nga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GjD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edhe</a:t>
            </a:r>
            <a:r>
              <a:rPr lang="en-US" altLang="it-IT" sz="400" dirty="0" smtClean="0"/>
              <a:t> per </a:t>
            </a:r>
            <a:r>
              <a:rPr lang="en-US" altLang="it-IT" sz="400" dirty="0" err="1" smtClean="0"/>
              <a:t>nje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diskriminim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direkt</a:t>
            </a:r>
            <a:r>
              <a:rPr lang="en-US" altLang="it-IT" sz="400" dirty="0" smtClean="0"/>
              <a:t> (</a:t>
            </a:r>
            <a:r>
              <a:rPr lang="en-US" altLang="it-IT" sz="400" dirty="0" err="1" smtClean="0"/>
              <a:t>Shiko</a:t>
            </a:r>
            <a:r>
              <a:rPr lang="en-US" altLang="it-IT" sz="400" dirty="0" smtClean="0"/>
              <a:t> C-182/15 </a:t>
            </a:r>
            <a:r>
              <a:rPr lang="en-US" altLang="it-IT" sz="400" dirty="0" err="1" smtClean="0"/>
              <a:t>Petruhhin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pikat</a:t>
            </a:r>
            <a:r>
              <a:rPr lang="en-US" altLang="it-IT" sz="400" dirty="0" smtClean="0"/>
              <a:t> 32-34)</a:t>
            </a:r>
          </a:p>
          <a:p>
            <a:pPr lvl="2" algn="just"/>
            <a:r>
              <a:rPr lang="en-US" altLang="it-IT" sz="800" dirty="0" err="1" smtClean="0"/>
              <a:t>Kriteret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400" dirty="0" err="1" smtClean="0"/>
              <a:t>Objektiva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qe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permbushin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nje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qellim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mbrojtur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apo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lejuar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nga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Traktatet</a:t>
            </a:r>
            <a:r>
              <a:rPr lang="en-US" altLang="it-IT" sz="400" dirty="0" smtClean="0"/>
              <a:t> </a:t>
            </a:r>
          </a:p>
          <a:p>
            <a:pPr lvl="3" algn="just"/>
            <a:r>
              <a:rPr lang="en-US" altLang="it-IT" sz="400" dirty="0" err="1" smtClean="0"/>
              <a:t>Parimi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i</a:t>
            </a:r>
            <a:r>
              <a:rPr lang="en-US" altLang="it-IT" sz="400" dirty="0" smtClean="0"/>
              <a:t>  </a:t>
            </a:r>
            <a:r>
              <a:rPr lang="en-US" altLang="it-IT" sz="400" dirty="0" err="1" smtClean="0"/>
              <a:t>Proporcionalitetit</a:t>
            </a:r>
            <a:endParaRPr lang="en-US" altLang="it-IT" sz="400" dirty="0" smtClean="0"/>
          </a:p>
          <a:p>
            <a:pPr lvl="2" algn="just"/>
            <a:r>
              <a:rPr lang="en-US" altLang="it-IT" sz="800" dirty="0" err="1" smtClean="0"/>
              <a:t>Raste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justifikimi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400" dirty="0" smtClean="0"/>
              <a:t>C-103/08 </a:t>
            </a:r>
            <a:r>
              <a:rPr lang="en-US" altLang="it-IT" sz="400" dirty="0" err="1" smtClean="0"/>
              <a:t>Gottwald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pika</a:t>
            </a:r>
            <a:r>
              <a:rPr lang="en-US" altLang="it-IT" sz="400" dirty="0" smtClean="0"/>
              <a:t> 28</a:t>
            </a:r>
          </a:p>
        </p:txBody>
      </p:sp>
    </p:spTree>
    <p:extLst>
      <p:ext uri="{BB962C8B-B14F-4D97-AF65-F5344CB8AC3E}">
        <p14:creationId xmlns:p14="http://schemas.microsoft.com/office/powerpoint/2010/main" val="279798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Qarkullimi i lire ne treg III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 algn="just">
              <a:buNone/>
            </a:pPr>
            <a:endParaRPr lang="en-US" altLang="it-IT" sz="800" dirty="0" smtClean="0"/>
          </a:p>
          <a:p>
            <a:pPr algn="just"/>
            <a:r>
              <a:rPr lang="en-US" altLang="it-IT" sz="2400" dirty="0" err="1" smtClean="0"/>
              <a:t>Llojet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diskriminimit</a:t>
            </a:r>
            <a:endParaRPr lang="en-US" altLang="it-IT" sz="2400" dirty="0" smtClean="0"/>
          </a:p>
          <a:p>
            <a:pPr lvl="1" algn="just"/>
            <a:r>
              <a:rPr lang="en-US" altLang="it-IT" sz="2000" dirty="0" smtClean="0"/>
              <a:t>Formal </a:t>
            </a:r>
          </a:p>
          <a:p>
            <a:pPr lvl="2" algn="just"/>
            <a:r>
              <a:rPr lang="en-US" altLang="it-IT" sz="1800" dirty="0" err="1" smtClean="0"/>
              <a:t>kur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trajtohen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ndryshe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qytetaret</a:t>
            </a:r>
            <a:r>
              <a:rPr lang="en-US" altLang="it-IT" sz="1800" dirty="0" smtClean="0"/>
              <a:t> </a:t>
            </a:r>
            <a:r>
              <a:rPr lang="en-US" altLang="it-IT" sz="1800" dirty="0" smtClean="0"/>
              <a:t>e </a:t>
            </a:r>
            <a:r>
              <a:rPr lang="en-US" altLang="it-IT" sz="1800" dirty="0" err="1" smtClean="0"/>
              <a:t>shteteve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tjera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kombetar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2000" dirty="0" smtClean="0"/>
              <a:t>Material </a:t>
            </a:r>
          </a:p>
          <a:p>
            <a:pPr lvl="2" algn="just"/>
            <a:r>
              <a:rPr lang="en-US" altLang="it-IT" sz="1800" dirty="0" smtClean="0"/>
              <a:t>Kur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trajton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menyre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njejte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shtetasit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tij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njesoj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shtetasit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vendeve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tjera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pambajtur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parasysh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situatat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jane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ngjashme</a:t>
            </a:r>
            <a:endParaRPr lang="en-US" altLang="it-IT" sz="1800" dirty="0" smtClean="0"/>
          </a:p>
          <a:p>
            <a:pPr lvl="3" algn="just"/>
            <a:r>
              <a:rPr lang="en-US" altLang="it-IT" sz="1400" dirty="0" smtClean="0"/>
              <a:t>C-148/02 Garcia </a:t>
            </a:r>
            <a:r>
              <a:rPr lang="en-US" altLang="it-IT" sz="1400" dirty="0" err="1" smtClean="0"/>
              <a:t>Avello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33 e 35 </a:t>
            </a:r>
            <a:r>
              <a:rPr lang="en-US" altLang="it-IT" sz="1400" dirty="0" err="1" smtClean="0"/>
              <a:t>theksohet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trajtuar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ndryshe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situatat</a:t>
            </a:r>
            <a:r>
              <a:rPr lang="en-US" altLang="it-IT" sz="1400" dirty="0" smtClean="0"/>
              <a:t> jane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ndryshme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do </a:t>
            </a:r>
            <a:r>
              <a:rPr lang="en-US" altLang="it-IT" sz="1400" dirty="0" err="1" smtClean="0"/>
              <a:t>trajtoheshin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njelloj</a:t>
            </a:r>
            <a:r>
              <a:rPr lang="en-US" altLang="it-IT" sz="1400" dirty="0" smtClean="0"/>
              <a:t> do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sillnin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probleme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interesuarit</a:t>
            </a:r>
            <a:r>
              <a:rPr lang="en-US" altLang="it-IT" sz="1400" dirty="0" smtClean="0"/>
              <a:t>. </a:t>
            </a:r>
          </a:p>
          <a:p>
            <a:pPr lvl="2" algn="just"/>
            <a:r>
              <a:rPr lang="en-US" altLang="it-IT" sz="1800" dirty="0" err="1" smtClean="0"/>
              <a:t>Edhe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keto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mundet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ngreje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mbrojtje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justifikim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njejtat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baza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diskriminimin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indirekt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 (C-148/02 </a:t>
            </a:r>
            <a:r>
              <a:rPr lang="en-US" altLang="it-IT" sz="1800" dirty="0" err="1" smtClean="0"/>
              <a:t>pika</a:t>
            </a:r>
            <a:r>
              <a:rPr lang="en-US" altLang="it-IT" sz="1800" dirty="0" smtClean="0"/>
              <a:t> 42-44)</a:t>
            </a:r>
          </a:p>
          <a:p>
            <a:pPr lvl="3" algn="just"/>
            <a:r>
              <a:rPr lang="en-US" altLang="it-IT" sz="1400" dirty="0" err="1" smtClean="0"/>
              <a:t>Arsye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interest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pergjithshem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r>
              <a:rPr lang="en-US" altLang="it-IT" sz="1400" dirty="0" smtClean="0"/>
              <a:t> </a:t>
            </a:r>
          </a:p>
          <a:p>
            <a:pPr lvl="3" algn="just"/>
            <a:r>
              <a:rPr lang="en-US" altLang="it-IT" sz="1400" dirty="0" err="1" smtClean="0"/>
              <a:t>Kriteri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proporcionalitetit</a:t>
            </a:r>
            <a:endParaRPr lang="en-US" altLang="it-IT" sz="2400" dirty="0"/>
          </a:p>
          <a:p>
            <a:pPr algn="just"/>
            <a:r>
              <a:rPr lang="en-US" altLang="it-IT" sz="2800" dirty="0" err="1" smtClean="0"/>
              <a:t>Pengesat</a:t>
            </a:r>
            <a:r>
              <a:rPr lang="en-US" altLang="it-IT" sz="2800" dirty="0" smtClean="0"/>
              <a:t> e </a:t>
            </a:r>
            <a:r>
              <a:rPr lang="en-US" altLang="it-IT" sz="2800" dirty="0" err="1" smtClean="0"/>
              <a:t>tjera</a:t>
            </a:r>
            <a:r>
              <a:rPr lang="en-US" altLang="it-IT" sz="2800" dirty="0" smtClean="0"/>
              <a:t> per </a:t>
            </a:r>
            <a:r>
              <a:rPr lang="en-US" altLang="it-IT" sz="2800" dirty="0" err="1" smtClean="0"/>
              <a:t>lirite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ndryshe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nga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diskriminimi</a:t>
            </a:r>
            <a:endParaRPr lang="en-US" altLang="it-IT" sz="2800" dirty="0" smtClean="0"/>
          </a:p>
          <a:p>
            <a:pPr lvl="1" algn="just"/>
            <a:r>
              <a:rPr lang="en-US" altLang="it-IT" sz="2400" dirty="0" err="1" smtClean="0"/>
              <a:t>Normat</a:t>
            </a:r>
            <a:r>
              <a:rPr lang="en-US" altLang="it-IT" sz="2400" dirty="0" smtClean="0"/>
              <a:t> pa </a:t>
            </a:r>
            <a:r>
              <a:rPr lang="en-US" altLang="it-IT" sz="2400" dirty="0" err="1" smtClean="0"/>
              <a:t>dallim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aplikueshme</a:t>
            </a:r>
            <a:endParaRPr lang="en-US" altLang="it-IT" sz="2400" dirty="0" smtClean="0"/>
          </a:p>
          <a:p>
            <a:pPr lvl="1" algn="just"/>
            <a:r>
              <a:rPr lang="en-US" altLang="it-IT" sz="2400" dirty="0" err="1" smtClean="0"/>
              <a:t>Situatat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brendshme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antar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16723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Qarkullimi i lire ne treg IV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Pengesat</a:t>
            </a:r>
            <a:r>
              <a:rPr lang="en-US" altLang="it-IT" sz="2800" dirty="0" smtClean="0"/>
              <a:t> e </a:t>
            </a:r>
            <a:r>
              <a:rPr lang="en-US" altLang="it-IT" sz="2800" dirty="0" err="1" smtClean="0"/>
              <a:t>tjera</a:t>
            </a:r>
            <a:r>
              <a:rPr lang="en-US" altLang="it-IT" sz="2800" dirty="0" smtClean="0"/>
              <a:t> per </a:t>
            </a:r>
            <a:r>
              <a:rPr lang="en-US" altLang="it-IT" sz="2800" dirty="0" err="1" smtClean="0"/>
              <a:t>lirite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ndryshe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nga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diskriminimi</a:t>
            </a:r>
            <a:endParaRPr lang="en-US" altLang="it-IT" sz="2800" dirty="0" smtClean="0"/>
          </a:p>
          <a:p>
            <a:pPr lvl="1" algn="just"/>
            <a:r>
              <a:rPr lang="en-US" altLang="it-IT" sz="2400" dirty="0" err="1" smtClean="0"/>
              <a:t>Normat</a:t>
            </a:r>
            <a:r>
              <a:rPr lang="en-US" altLang="it-IT" sz="2400" dirty="0" smtClean="0"/>
              <a:t> pa </a:t>
            </a:r>
            <a:r>
              <a:rPr lang="en-US" altLang="it-IT" sz="2400" dirty="0" err="1" smtClean="0"/>
              <a:t>dallim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aplikueshme</a:t>
            </a:r>
            <a:endParaRPr lang="en-US" altLang="it-IT" sz="2400" dirty="0" smtClean="0"/>
          </a:p>
          <a:p>
            <a:pPr lvl="2" algn="just"/>
            <a:r>
              <a:rPr lang="en-US" altLang="it-IT" sz="1800" dirty="0" smtClean="0"/>
              <a:t>Jane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mundshme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penguar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lirite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qarkullimit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analizuara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shume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kujdes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GjD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vitet</a:t>
            </a:r>
            <a:r>
              <a:rPr lang="en-US" altLang="it-IT" sz="1800" dirty="0" smtClean="0"/>
              <a:t> ‘70</a:t>
            </a:r>
          </a:p>
          <a:p>
            <a:pPr lvl="2" algn="just"/>
            <a:r>
              <a:rPr lang="en-US" altLang="it-IT" sz="1800" dirty="0" err="1" smtClean="0"/>
              <a:t>Normat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konsiderohen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pengesa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teknike</a:t>
            </a:r>
            <a:r>
              <a:rPr lang="en-US" altLang="it-IT" sz="1800" dirty="0" smtClean="0"/>
              <a:t> </a:t>
            </a:r>
          </a:p>
          <a:p>
            <a:pPr lvl="3" algn="just"/>
            <a:r>
              <a:rPr lang="en-US" altLang="it-IT" sz="1400" dirty="0" err="1" smtClean="0"/>
              <a:t>Ceshtja</a:t>
            </a:r>
            <a:r>
              <a:rPr lang="en-US" altLang="it-IT" sz="1400" dirty="0" smtClean="0"/>
              <a:t> 120/78 </a:t>
            </a:r>
            <a:r>
              <a:rPr lang="en-US" altLang="it-IT" sz="1400" dirty="0" err="1" smtClean="0"/>
              <a:t>Rewe-Zentral</a:t>
            </a:r>
            <a:r>
              <a:rPr lang="en-US" altLang="it-IT" sz="1400" dirty="0" smtClean="0"/>
              <a:t> (Cassis de Dijon) –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qarkullimin</a:t>
            </a:r>
            <a:r>
              <a:rPr lang="en-US" altLang="it-IT" sz="1400" dirty="0" smtClean="0"/>
              <a:t> e lire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mallrave</a:t>
            </a:r>
            <a:endParaRPr lang="en-US" altLang="it-IT" sz="1400" dirty="0" smtClean="0"/>
          </a:p>
          <a:p>
            <a:pPr lvl="2" algn="just"/>
            <a:r>
              <a:rPr lang="en-US" altLang="it-IT" sz="1800" dirty="0" smtClean="0"/>
              <a:t>Jurisprudence e </a:t>
            </a:r>
            <a:r>
              <a:rPr lang="en-US" altLang="it-IT" sz="1800" dirty="0" err="1" smtClean="0"/>
              <a:t>konsoliduar</a:t>
            </a:r>
            <a:r>
              <a:rPr lang="en-US" altLang="it-IT" sz="1800" dirty="0" smtClean="0"/>
              <a:t> ne </a:t>
            </a:r>
            <a:r>
              <a:rPr lang="en-US" altLang="it-IT" sz="1800" dirty="0" smtClean="0"/>
              <a:t>sensing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smtClean="0"/>
              <a:t>jo </a:t>
            </a:r>
            <a:r>
              <a:rPr lang="en-US" altLang="it-IT" sz="1800" dirty="0" err="1" smtClean="0"/>
              <a:t>vetem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diskriminimi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por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vleresuar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kujdes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cdo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pengese</a:t>
            </a:r>
            <a:r>
              <a:rPr lang="en-US" altLang="it-IT" sz="1800" dirty="0" smtClean="0"/>
              <a:t>, </a:t>
            </a:r>
            <a:r>
              <a:rPr lang="en-US" altLang="it-IT" sz="1800" dirty="0" err="1" smtClean="0"/>
              <a:t>edhe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pse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aplikuar</a:t>
            </a:r>
            <a:r>
              <a:rPr lang="en-US" altLang="it-IT" sz="1800" dirty="0" smtClean="0"/>
              <a:t> pa </a:t>
            </a:r>
            <a:r>
              <a:rPr lang="en-US" altLang="it-IT" sz="1800" dirty="0" err="1" smtClean="0"/>
              <a:t>dallim</a:t>
            </a:r>
            <a:r>
              <a:rPr lang="en-US" altLang="it-IT" sz="1800" dirty="0" smtClean="0"/>
              <a:t>,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mund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pengoje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apo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veshtiresoje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ushtrimin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lirive</a:t>
            </a:r>
            <a:r>
              <a:rPr lang="en-US" altLang="it-IT" sz="1800" dirty="0" smtClean="0"/>
              <a:t> </a:t>
            </a:r>
          </a:p>
          <a:p>
            <a:pPr lvl="3" algn="just"/>
            <a:r>
              <a:rPr lang="en-US" altLang="it-IT" sz="1400" dirty="0" smtClean="0"/>
              <a:t>C-372/09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C-373/09 </a:t>
            </a:r>
            <a:r>
              <a:rPr lang="en-US" altLang="it-IT" sz="1400" dirty="0" err="1" smtClean="0"/>
              <a:t>Penarroja</a:t>
            </a:r>
            <a:r>
              <a:rPr lang="en-US" altLang="it-IT" sz="1400" dirty="0" smtClean="0"/>
              <a:t> 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50</a:t>
            </a:r>
          </a:p>
          <a:p>
            <a:pPr lvl="3" algn="just"/>
            <a:r>
              <a:rPr lang="en-US" altLang="it-IT" sz="1400" dirty="0" smtClean="0"/>
              <a:t>C-438/08 </a:t>
            </a:r>
            <a:r>
              <a:rPr lang="en-US" altLang="it-IT" sz="1400" dirty="0" err="1" smtClean="0"/>
              <a:t>Kom</a:t>
            </a:r>
            <a:r>
              <a:rPr lang="en-US" altLang="it-IT" sz="1400" dirty="0" smtClean="0"/>
              <a:t>. vs. </a:t>
            </a:r>
            <a:r>
              <a:rPr lang="en-US" altLang="it-IT" sz="1400" dirty="0" err="1" smtClean="0"/>
              <a:t>Portugali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33</a:t>
            </a:r>
          </a:p>
          <a:p>
            <a:pPr lvl="3" algn="just"/>
            <a:r>
              <a:rPr lang="en-US" altLang="it-IT" sz="1400" dirty="0" smtClean="0"/>
              <a:t>C-367/02 </a:t>
            </a:r>
            <a:r>
              <a:rPr lang="en-US" altLang="it-IT" sz="1400" dirty="0" err="1"/>
              <a:t>Kom</a:t>
            </a:r>
            <a:r>
              <a:rPr lang="en-US" altLang="it-IT" sz="1400" dirty="0"/>
              <a:t>. vs. </a:t>
            </a:r>
            <a:r>
              <a:rPr lang="en-US" altLang="it-IT" sz="1400" dirty="0" err="1"/>
              <a:t>Portugali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44 e 45</a:t>
            </a:r>
          </a:p>
          <a:p>
            <a:pPr lvl="2" algn="just"/>
            <a:r>
              <a:rPr lang="en-US" altLang="it-IT" sz="1800" dirty="0" err="1" smtClean="0"/>
              <a:t>Perqasja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globale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percaktimit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pengesave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ndaj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lirive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qarkullimit</a:t>
            </a:r>
            <a:endParaRPr lang="en-US" altLang="it-IT" sz="1800" dirty="0" smtClean="0"/>
          </a:p>
          <a:p>
            <a:pPr lvl="3" algn="just"/>
            <a:r>
              <a:rPr lang="en-US" altLang="it-IT" sz="1400" dirty="0" err="1" smtClean="0"/>
              <a:t>Testi</a:t>
            </a:r>
            <a:r>
              <a:rPr lang="en-US" altLang="it-IT" sz="1400" dirty="0" smtClean="0"/>
              <a:t> ne 4 </a:t>
            </a:r>
            <a:r>
              <a:rPr lang="en-US" altLang="it-IT" sz="1400" dirty="0" err="1" smtClean="0"/>
              <a:t>faza</a:t>
            </a:r>
            <a:r>
              <a:rPr lang="en-US" altLang="it-IT" sz="1400" dirty="0" smtClean="0"/>
              <a:t> –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ngjashem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testin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diskriminimit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indirekt</a:t>
            </a:r>
            <a:endParaRPr lang="en-US" altLang="it-IT" sz="1400" dirty="0" smtClean="0"/>
          </a:p>
          <a:p>
            <a:pPr lvl="4" algn="just"/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normative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pa </a:t>
            </a:r>
            <a:r>
              <a:rPr lang="en-US" altLang="it-IT" sz="1400" dirty="0" err="1" smtClean="0"/>
              <a:t>dallim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aplikueshme</a:t>
            </a:r>
            <a:endParaRPr lang="en-US" altLang="it-IT" sz="1400" dirty="0" smtClean="0"/>
          </a:p>
          <a:p>
            <a:pPr lvl="4" algn="just"/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pengese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lirine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qarkullimit</a:t>
            </a:r>
            <a:r>
              <a:rPr lang="en-US" altLang="it-IT" sz="1400" dirty="0" smtClean="0"/>
              <a:t> </a:t>
            </a:r>
          </a:p>
          <a:p>
            <a:pPr lvl="4" algn="just"/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justifikohet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arsye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objektive</a:t>
            </a:r>
            <a:r>
              <a:rPr lang="en-US" altLang="it-IT" sz="1400" dirty="0" smtClean="0"/>
              <a:t> e interest </a:t>
            </a:r>
            <a:r>
              <a:rPr lang="en-US" altLang="it-IT" sz="1400" dirty="0" err="1" smtClean="0"/>
              <a:t>publik</a:t>
            </a:r>
            <a:endParaRPr lang="en-US" altLang="it-IT" sz="1400" dirty="0" smtClean="0"/>
          </a:p>
          <a:p>
            <a:pPr lvl="4" algn="just"/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pengesa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respekton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parimin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proporcionalitetit</a:t>
            </a:r>
            <a:endParaRPr lang="en-US" altLang="it-IT" sz="1400" dirty="0" smtClean="0"/>
          </a:p>
          <a:p>
            <a:pPr lvl="1" algn="just"/>
            <a:r>
              <a:rPr lang="en-US" altLang="it-IT" sz="2400" dirty="0" err="1" smtClean="0"/>
              <a:t>Situatat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brendshme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antar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420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2213</Words>
  <Application>Microsoft Office PowerPoint</Application>
  <PresentationFormat>On-screen Show (4:3)</PresentationFormat>
  <Paragraphs>240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253</cp:revision>
  <dcterms:created xsi:type="dcterms:W3CDTF">2016-10-18T10:02:39Z</dcterms:created>
  <dcterms:modified xsi:type="dcterms:W3CDTF">2022-12-22T14:51:56Z</dcterms:modified>
</cp:coreProperties>
</file>