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82" r:id="rId4"/>
    <p:sldId id="277" r:id="rId5"/>
    <p:sldId id="280" r:id="rId6"/>
    <p:sldId id="276" r:id="rId7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Xhuvani” </a:t>
            </a:r>
            <a:r>
              <a:rPr lang="it-IT" sz="1200" b="1" i="1" dirty="0">
                <a:solidFill>
                  <a:schemeClr val="bg1"/>
                </a:solidFill>
              </a:rPr>
              <a:t>University, </a:t>
            </a:r>
            <a:r>
              <a:rPr lang="sq-AL" sz="1200" b="1" i="1" dirty="0">
                <a:solidFill>
                  <a:schemeClr val="bg1"/>
                </a:solidFill>
              </a:rPr>
              <a:t>Elbasan</a:t>
            </a:r>
            <a:r>
              <a:rPr lang="it-IT" sz="1200" b="1" i="1" dirty="0">
                <a:solidFill>
                  <a:schemeClr val="bg1"/>
                </a:solidFill>
              </a:rPr>
              <a:t>,</a:t>
            </a:r>
            <a:r>
              <a:rPr lang="sq-AL" sz="1200" b="1" i="1" dirty="0">
                <a:solidFill>
                  <a:schemeClr val="bg1"/>
                </a:solidFill>
              </a:rPr>
              <a:t> </a:t>
            </a:r>
            <a:r>
              <a:rPr lang="sq-AL" sz="1200" b="1" i="1" dirty="0" err="1">
                <a:solidFill>
                  <a:schemeClr val="bg1"/>
                </a:solidFill>
              </a:rPr>
              <a:t>Street</a:t>
            </a:r>
            <a:r>
              <a:rPr lang="it-IT" sz="1200" b="1" i="1" dirty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>
                <a:solidFill>
                  <a:schemeClr val="bg1"/>
                </a:solidFill>
              </a:rPr>
              <a:t>,</a:t>
            </a:r>
            <a:r>
              <a:rPr lang="it-IT" sz="1200" b="1" i="1" dirty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>
                <a:solidFill>
                  <a:schemeClr val="bg1"/>
                </a:solidFill>
              </a:rPr>
              <a:t>, </a:t>
            </a:r>
            <a:r>
              <a:rPr lang="sq-AL" sz="1200" b="1" i="1" dirty="0" err="1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/>
              <a:t>Rendi</a:t>
            </a:r>
            <a:r>
              <a:rPr lang="en-US" sz="2800" dirty="0"/>
              <a:t> </a:t>
            </a:r>
            <a:r>
              <a:rPr lang="en-US" sz="2800" dirty="0" err="1"/>
              <a:t>juridik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BE. </a:t>
            </a:r>
            <a:r>
              <a:rPr lang="en-US" sz="2800" dirty="0" err="1"/>
              <a:t>Legjislacioni</a:t>
            </a:r>
            <a:endParaRPr lang="en-US" sz="2800" dirty="0"/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srgbClr val="002060"/>
              </a:solidFill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Struktura e rendit juridik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Raporti me te drejten kombetare. Perparesia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Efekti i drejteperdrejte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/>
              <a:t>Elbasan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/>
              <a:t>Struktura e rendit juridik te BE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/>
              <a:t>E </a:t>
            </a:r>
            <a:r>
              <a:rPr lang="en-US" altLang="it-IT" sz="2000" dirty="0" err="1"/>
              <a:t>drejta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primare</a:t>
            </a:r>
            <a:endParaRPr lang="en-US" altLang="it-IT" sz="2000" dirty="0"/>
          </a:p>
          <a:p>
            <a:pPr lvl="1" algn="just"/>
            <a:r>
              <a:rPr lang="en-US" altLang="it-IT" sz="1200" dirty="0"/>
              <a:t>TBE – Maastricht </a:t>
            </a:r>
          </a:p>
          <a:p>
            <a:pPr lvl="1" algn="just"/>
            <a:r>
              <a:rPr lang="en-US" altLang="it-IT" sz="1200" dirty="0"/>
              <a:t>TFBE - </a:t>
            </a:r>
            <a:r>
              <a:rPr lang="en-US" altLang="it-IT" sz="1200" dirty="0" err="1"/>
              <a:t>Lisbone</a:t>
            </a:r>
            <a:endParaRPr lang="en-US" altLang="it-IT" sz="1200" dirty="0"/>
          </a:p>
          <a:p>
            <a:pPr lvl="1" algn="just"/>
            <a:r>
              <a:rPr lang="en-US" altLang="it-IT" sz="1200" dirty="0"/>
              <a:t>KEEA</a:t>
            </a:r>
          </a:p>
          <a:p>
            <a:pPr lvl="1" algn="just"/>
            <a:r>
              <a:rPr lang="en-US" altLang="it-IT" sz="1200" dirty="0" err="1"/>
              <a:t>Protokollet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Shtojcat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tyre</a:t>
            </a:r>
            <a:endParaRPr lang="en-US" altLang="it-IT" sz="1200" dirty="0"/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/>
              <a:t>Thjeshtimi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Traktateve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Konsolidim</a:t>
            </a:r>
            <a:endParaRPr lang="en-US" altLang="it-IT" sz="1200" dirty="0"/>
          </a:p>
          <a:p>
            <a:pPr algn="just"/>
            <a:r>
              <a:rPr lang="en-US" altLang="it-IT" sz="1600" dirty="0" err="1"/>
              <a:t>Rendesia</a:t>
            </a:r>
            <a:r>
              <a:rPr lang="en-US" altLang="it-IT" sz="1600" dirty="0"/>
              <a:t> e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Primare</a:t>
            </a:r>
            <a:endParaRPr lang="en-US" altLang="it-IT" sz="1600" dirty="0"/>
          </a:p>
          <a:p>
            <a:pPr lvl="1" algn="just"/>
            <a:r>
              <a:rPr lang="en-US" altLang="it-IT" sz="1200" dirty="0"/>
              <a:t>Jane </a:t>
            </a:r>
            <a:r>
              <a:rPr lang="en-US" altLang="it-IT" sz="1200" dirty="0" err="1"/>
              <a:t>baza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kushtetuese</a:t>
            </a:r>
            <a:r>
              <a:rPr lang="en-US" altLang="it-IT" sz="1200" dirty="0"/>
              <a:t> e se </a:t>
            </a:r>
            <a:r>
              <a:rPr lang="en-US" altLang="it-IT" sz="1200" dirty="0" err="1"/>
              <a:t>drejtes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europiane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/>
              <a:t>Ne </a:t>
            </a:r>
            <a:r>
              <a:rPr lang="en-US" altLang="it-IT" sz="1200" dirty="0" err="1"/>
              <a:t>krye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hierarkise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normave</a:t>
            </a:r>
            <a:endParaRPr lang="en-US" altLang="it-IT" sz="800" dirty="0"/>
          </a:p>
          <a:p>
            <a:pPr lvl="1" algn="just"/>
            <a:r>
              <a:rPr lang="en-US" altLang="it-IT" sz="1200" dirty="0" err="1"/>
              <a:t>Perpasresia</a:t>
            </a:r>
            <a:r>
              <a:rPr lang="en-US" altLang="it-IT" sz="1200" dirty="0"/>
              <a:t> e se </a:t>
            </a:r>
            <a:r>
              <a:rPr lang="en-US" altLang="it-IT" sz="1200" dirty="0" err="1"/>
              <a:t>drejtes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primare</a:t>
            </a:r>
            <a:endParaRPr lang="en-US" altLang="it-IT" sz="1200" dirty="0"/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/>
              <a:t>Parimet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pergjithshme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200" dirty="0" err="1"/>
              <a:t>Njohur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zbatuar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GjD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vazhdimisht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drejtat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themelore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Parimi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sigurise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juridike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Kufinjte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kompetences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institucioneve</a:t>
            </a:r>
            <a:endParaRPr lang="en-US" altLang="it-IT" sz="1200" dirty="0"/>
          </a:p>
          <a:p>
            <a:pPr algn="just"/>
            <a:r>
              <a:rPr lang="en-US" altLang="it-IT" sz="2000" dirty="0" err="1"/>
              <a:t>Marreveshje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nderkombetare</a:t>
            </a:r>
            <a:endParaRPr lang="it-IT" alt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/>
              <a:t>Struktura II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Akte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se </a:t>
            </a:r>
            <a:r>
              <a:rPr lang="en-US" altLang="it-IT" sz="2000" dirty="0" err="1"/>
              <a:t>drejtes</a:t>
            </a:r>
            <a:r>
              <a:rPr lang="en-US" altLang="it-IT" sz="2000" dirty="0"/>
              <a:t> se </a:t>
            </a:r>
            <a:r>
              <a:rPr lang="en-US" altLang="it-IT" sz="2000" dirty="0" err="1"/>
              <a:t>derivuar</a:t>
            </a:r>
            <a:r>
              <a:rPr lang="en-US" altLang="it-IT" sz="2000" dirty="0"/>
              <a:t> (</a:t>
            </a:r>
            <a:r>
              <a:rPr lang="en-US" altLang="it-IT" sz="2000" dirty="0" err="1"/>
              <a:t>neni</a:t>
            </a:r>
            <a:r>
              <a:rPr lang="en-US" altLang="it-IT" sz="2000" dirty="0"/>
              <a:t> 288 TFBE)</a:t>
            </a:r>
          </a:p>
          <a:p>
            <a:pPr lvl="1" algn="just"/>
            <a:r>
              <a:rPr lang="en-US" altLang="it-IT" sz="1200" dirty="0" err="1"/>
              <a:t>Rregullore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800" dirty="0" err="1"/>
              <a:t>Efekt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drejteperdrejte</a:t>
            </a:r>
            <a:r>
              <a:rPr lang="en-US" altLang="it-IT" sz="800" dirty="0"/>
              <a:t> </a:t>
            </a:r>
          </a:p>
          <a:p>
            <a:pPr lvl="2" algn="just"/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pergjithshme</a:t>
            </a:r>
            <a:endParaRPr lang="en-US" altLang="it-IT" sz="800" dirty="0"/>
          </a:p>
          <a:p>
            <a:pPr lvl="2" algn="just"/>
            <a:r>
              <a:rPr lang="en-US" altLang="it-IT" sz="800" dirty="0"/>
              <a:t>E </a:t>
            </a:r>
            <a:r>
              <a:rPr lang="en-US" altLang="it-IT" sz="800" dirty="0" err="1"/>
              <a:t>detyrueshme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institucionet</a:t>
            </a:r>
            <a:r>
              <a:rPr lang="en-US" altLang="it-IT" sz="800" dirty="0"/>
              <a:t>, </a:t>
            </a:r>
            <a:r>
              <a:rPr lang="en-US" altLang="it-IT" sz="800" dirty="0" err="1"/>
              <a:t>shtetet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antare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individet</a:t>
            </a:r>
            <a:r>
              <a:rPr lang="en-US" altLang="it-IT" sz="800" dirty="0"/>
              <a:t> </a:t>
            </a:r>
          </a:p>
          <a:p>
            <a:pPr lvl="1" algn="just"/>
            <a:r>
              <a:rPr lang="en-US" altLang="it-IT" sz="1200" dirty="0" err="1"/>
              <a:t>Direktiva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800" dirty="0"/>
              <a:t>E </a:t>
            </a:r>
            <a:r>
              <a:rPr lang="en-US" altLang="it-IT" sz="800" dirty="0" err="1"/>
              <a:t>detyrueshme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shtetet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antare</a:t>
            </a:r>
            <a:endParaRPr lang="en-US" altLang="it-IT" sz="800" dirty="0"/>
          </a:p>
          <a:p>
            <a:pPr lvl="2" algn="just"/>
            <a:r>
              <a:rPr lang="en-US" altLang="it-IT" sz="800" dirty="0" err="1"/>
              <a:t>Transpozohet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legjislacionin</a:t>
            </a:r>
            <a:r>
              <a:rPr lang="en-US" altLang="it-IT" sz="800" dirty="0"/>
              <a:t> </a:t>
            </a:r>
            <a:r>
              <a:rPr lang="en-US" altLang="it-IT" sz="800" dirty="0" err="1"/>
              <a:t>kombetar</a:t>
            </a:r>
            <a:r>
              <a:rPr lang="en-US" altLang="it-IT" sz="800" dirty="0"/>
              <a:t> </a:t>
            </a:r>
          </a:p>
          <a:p>
            <a:pPr lvl="2" algn="just"/>
            <a:r>
              <a:rPr lang="en-US" altLang="it-IT" sz="800" dirty="0" err="1"/>
              <a:t>Fiksojne</a:t>
            </a:r>
            <a:r>
              <a:rPr lang="en-US" altLang="it-IT" sz="800" dirty="0"/>
              <a:t> </a:t>
            </a:r>
            <a:r>
              <a:rPr lang="en-US" altLang="it-IT" sz="800" dirty="0" err="1"/>
              <a:t>objektiva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pegjithshme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tu</a:t>
            </a:r>
            <a:r>
              <a:rPr lang="en-US" altLang="it-IT" sz="800" dirty="0"/>
              <a:t> </a:t>
            </a:r>
            <a:r>
              <a:rPr lang="en-US" altLang="it-IT" sz="800" dirty="0" err="1"/>
              <a:t>detajuar</a:t>
            </a:r>
            <a:r>
              <a:rPr lang="en-US" altLang="it-IT" sz="800" dirty="0"/>
              <a:t> </a:t>
            </a:r>
          </a:p>
          <a:p>
            <a:pPr lvl="2" algn="just"/>
            <a:r>
              <a:rPr lang="en-US" altLang="it-IT" sz="800" dirty="0" err="1"/>
              <a:t>Ofrojne</a:t>
            </a:r>
            <a:r>
              <a:rPr lang="en-US" altLang="it-IT" sz="800" dirty="0"/>
              <a:t> </a:t>
            </a:r>
            <a:r>
              <a:rPr lang="en-US" altLang="it-IT" sz="800" dirty="0" err="1"/>
              <a:t>rregulla</a:t>
            </a:r>
            <a:r>
              <a:rPr lang="en-US" altLang="it-IT" sz="800" dirty="0"/>
              <a:t> </a:t>
            </a:r>
            <a:r>
              <a:rPr lang="en-US" altLang="it-IT" sz="800" dirty="0" err="1"/>
              <a:t>baze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harmonizimin</a:t>
            </a:r>
            <a:r>
              <a:rPr lang="en-US" altLang="it-IT" sz="800" dirty="0"/>
              <a:t> e </a:t>
            </a:r>
            <a:r>
              <a:rPr lang="en-US" altLang="it-IT" sz="800" dirty="0" err="1"/>
              <a:t>legjislacionit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shteteve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antare</a:t>
            </a:r>
            <a:r>
              <a:rPr lang="en-US" altLang="it-IT" sz="800" dirty="0"/>
              <a:t> </a:t>
            </a:r>
          </a:p>
          <a:p>
            <a:pPr lvl="1" algn="just"/>
            <a:r>
              <a:rPr lang="en-US" altLang="it-IT" sz="1200" dirty="0" err="1"/>
              <a:t>Vendimet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800" dirty="0"/>
              <a:t>I </a:t>
            </a:r>
            <a:r>
              <a:rPr lang="en-US" altLang="it-IT" sz="800" dirty="0" err="1"/>
              <a:t>detyrueshem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ato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cileve</a:t>
            </a:r>
            <a:r>
              <a:rPr lang="en-US" altLang="it-IT" sz="800" dirty="0"/>
              <a:t> </a:t>
            </a:r>
            <a:r>
              <a:rPr lang="en-US" altLang="it-IT" sz="800" dirty="0" err="1"/>
              <a:t>ju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drejtohet</a:t>
            </a:r>
            <a:r>
              <a:rPr lang="en-US" altLang="it-IT" sz="800" dirty="0"/>
              <a:t> </a:t>
            </a:r>
          </a:p>
          <a:p>
            <a:pPr lvl="1" algn="just"/>
            <a:r>
              <a:rPr lang="en-US" altLang="it-IT" sz="1200" dirty="0" err="1"/>
              <a:t>Rekomandimet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Opinionet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800" dirty="0" err="1"/>
              <a:t>Nuk</a:t>
            </a:r>
            <a:r>
              <a:rPr lang="en-US" altLang="it-IT" sz="800" dirty="0"/>
              <a:t> jane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detyrueshme</a:t>
            </a:r>
            <a:r>
              <a:rPr lang="en-US" altLang="it-IT" sz="800" dirty="0"/>
              <a:t> </a:t>
            </a:r>
          </a:p>
          <a:p>
            <a:pPr lvl="2" algn="just"/>
            <a:endParaRPr lang="en-US" altLang="it-IT" sz="800" dirty="0"/>
          </a:p>
          <a:p>
            <a:pPr algn="just"/>
            <a:r>
              <a:rPr lang="en-US" altLang="it-IT" sz="1600" dirty="0" err="1"/>
              <a:t>Akte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jashte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nomenklatures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Marreveshjet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nderinstitucionale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Rezolutatat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konkluzionet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Keshiliit</a:t>
            </a:r>
            <a:r>
              <a:rPr lang="en-US" altLang="it-IT" sz="800" dirty="0"/>
              <a:t> </a:t>
            </a:r>
          </a:p>
          <a:p>
            <a:pPr lvl="1" algn="just"/>
            <a:r>
              <a:rPr lang="en-US" altLang="it-IT" sz="1200" dirty="0" err="1"/>
              <a:t>Kominikimet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Komisionit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800" dirty="0"/>
              <a:t>Libra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bardhe</a:t>
            </a:r>
            <a:endParaRPr lang="en-US" altLang="it-IT" sz="800" dirty="0"/>
          </a:p>
          <a:p>
            <a:pPr lvl="2" algn="just"/>
            <a:r>
              <a:rPr lang="en-US" altLang="it-IT" sz="800" dirty="0"/>
              <a:t>Libra </a:t>
            </a:r>
            <a:r>
              <a:rPr lang="en-US" altLang="it-IT" sz="800" dirty="0" err="1"/>
              <a:t>jeshile</a:t>
            </a:r>
            <a:r>
              <a:rPr lang="en-US" altLang="it-IT" sz="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134633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/>
              <a:t>Raporti me te drejten kombetare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/>
              <a:t>Perparesia</a:t>
            </a:r>
            <a:r>
              <a:rPr lang="en-US" altLang="it-IT" sz="2400" dirty="0"/>
              <a:t> e se </a:t>
            </a:r>
            <a:r>
              <a:rPr lang="en-US" altLang="it-IT" sz="2400" dirty="0" err="1"/>
              <a:t>drejtes</a:t>
            </a:r>
            <a:r>
              <a:rPr lang="en-US" altLang="it-IT" sz="2400" dirty="0"/>
              <a:t> se BE </a:t>
            </a:r>
          </a:p>
          <a:p>
            <a:pPr lvl="1"/>
            <a:r>
              <a:rPr lang="en-US" altLang="it-IT" sz="1600" dirty="0" err="1"/>
              <a:t>Afirmuar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GjD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ceshtjen</a:t>
            </a:r>
            <a:r>
              <a:rPr lang="en-US" altLang="it-IT" sz="1600" dirty="0"/>
              <a:t> 6/64 Costa</a:t>
            </a:r>
          </a:p>
          <a:p>
            <a:pPr lvl="2"/>
            <a:r>
              <a:rPr lang="en-US" altLang="it-IT" sz="1200" dirty="0" err="1"/>
              <a:t>Percaktohet</a:t>
            </a:r>
            <a:r>
              <a:rPr lang="en-US" altLang="it-IT" sz="1200" dirty="0"/>
              <a:t> jo ne </a:t>
            </a:r>
            <a:r>
              <a:rPr lang="en-US" altLang="it-IT" sz="1200" dirty="0" err="1"/>
              <a:t>baze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drejtes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traktateve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nderkobetare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publike</a:t>
            </a:r>
            <a:r>
              <a:rPr lang="en-US" altLang="it-IT" sz="1200" dirty="0"/>
              <a:t> </a:t>
            </a:r>
          </a:p>
          <a:p>
            <a:pPr lvl="2"/>
            <a:r>
              <a:rPr lang="en-US" altLang="it-IT" sz="1200" dirty="0" err="1"/>
              <a:t>Percakton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transferimin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kompetenca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sovranitetit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</a:t>
            </a:r>
            <a:r>
              <a:rPr lang="en-US" altLang="it-IT" sz="1200" dirty="0"/>
              <a:t> ne favor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komunitetit</a:t>
            </a:r>
            <a:endParaRPr lang="en-US" altLang="it-IT" sz="1200" dirty="0"/>
          </a:p>
          <a:p>
            <a:pPr lvl="2"/>
            <a:r>
              <a:rPr lang="en-US" altLang="it-IT" sz="1200" dirty="0" err="1"/>
              <a:t>Ruan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aplikimin</a:t>
            </a:r>
            <a:r>
              <a:rPr lang="en-US" altLang="it-IT" sz="1200" dirty="0"/>
              <a:t> uniform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drejes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komunitare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Shtetet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antare</a:t>
            </a:r>
            <a:r>
              <a:rPr lang="en-US" altLang="it-IT" sz="1200" dirty="0"/>
              <a:t> </a:t>
            </a:r>
          </a:p>
          <a:p>
            <a:pPr lvl="1"/>
            <a:r>
              <a:rPr lang="en-US" altLang="it-IT" sz="1600" dirty="0" err="1"/>
              <a:t>Mosaplikimi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kombetare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rast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kundershtie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drejten</a:t>
            </a:r>
            <a:r>
              <a:rPr lang="en-US" altLang="it-IT" sz="1600" dirty="0"/>
              <a:t> e BE </a:t>
            </a:r>
          </a:p>
          <a:p>
            <a:pPr lvl="1"/>
            <a:r>
              <a:rPr lang="en-US" altLang="it-IT" sz="1600" dirty="0" err="1"/>
              <a:t>Permendet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protokollin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subsidiaritetin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proporcionalitetin</a:t>
            </a:r>
            <a:r>
              <a:rPr lang="en-US" altLang="it-IT" sz="1600" dirty="0"/>
              <a:t> </a:t>
            </a:r>
          </a:p>
          <a:p>
            <a:r>
              <a:rPr lang="en-US" altLang="it-IT" sz="1600" dirty="0" err="1"/>
              <a:t>Efekti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drejteperdrejte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europiane</a:t>
            </a:r>
            <a:r>
              <a:rPr lang="en-US" altLang="it-IT" sz="1600" dirty="0"/>
              <a:t> </a:t>
            </a:r>
          </a:p>
          <a:p>
            <a:pPr lvl="1"/>
            <a:r>
              <a:rPr lang="en-US" altLang="it-IT" sz="1200" dirty="0" err="1"/>
              <a:t>Krijohen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drejta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detyrimedrejtperdrejte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individet</a:t>
            </a:r>
            <a:r>
              <a:rPr lang="en-US" altLang="it-IT" sz="1200" dirty="0"/>
              <a:t> </a:t>
            </a:r>
          </a:p>
          <a:p>
            <a:pPr lvl="1"/>
            <a:r>
              <a:rPr lang="en-US" altLang="it-IT" sz="1200" dirty="0" err="1"/>
              <a:t>Nuk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eshte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rast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perjashtimor</a:t>
            </a:r>
            <a:endParaRPr lang="en-US" altLang="it-IT" sz="1200" dirty="0"/>
          </a:p>
          <a:p>
            <a:pPr lvl="1"/>
            <a:r>
              <a:rPr lang="en-US" altLang="it-IT" sz="1200" dirty="0" err="1"/>
              <a:t>Percaktimi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GjD</a:t>
            </a:r>
            <a:r>
              <a:rPr lang="en-US" altLang="it-IT" sz="1200" dirty="0"/>
              <a:t> </a:t>
            </a:r>
          </a:p>
          <a:p>
            <a:pPr lvl="2"/>
            <a:r>
              <a:rPr lang="en-US" altLang="it-IT" sz="1050" dirty="0" err="1"/>
              <a:t>Rasti</a:t>
            </a:r>
            <a:r>
              <a:rPr lang="en-US" altLang="it-IT" sz="1050" dirty="0"/>
              <a:t> </a:t>
            </a:r>
            <a:r>
              <a:rPr lang="en-US" altLang="it-IT" sz="1050" dirty="0" err="1"/>
              <a:t>i</a:t>
            </a:r>
            <a:r>
              <a:rPr lang="en-US" altLang="it-IT" sz="1050" dirty="0"/>
              <a:t> </a:t>
            </a:r>
            <a:r>
              <a:rPr lang="en-US" altLang="it-IT" sz="1050" dirty="0" err="1"/>
              <a:t>rregulloreve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sipas</a:t>
            </a:r>
            <a:r>
              <a:rPr lang="en-US" altLang="it-IT" sz="1050" dirty="0"/>
              <a:t> </a:t>
            </a:r>
            <a:r>
              <a:rPr lang="en-US" altLang="it-IT" sz="1050" dirty="0" err="1"/>
              <a:t>nenit</a:t>
            </a:r>
            <a:r>
              <a:rPr lang="en-US" altLang="it-IT" sz="1050" dirty="0"/>
              <a:t> 288 TFBE </a:t>
            </a:r>
          </a:p>
          <a:p>
            <a:pPr lvl="2"/>
            <a:r>
              <a:rPr lang="en-US" altLang="it-IT" sz="1050" dirty="0" err="1"/>
              <a:t>Pergjithesuar</a:t>
            </a:r>
            <a:r>
              <a:rPr lang="en-US" altLang="it-IT" sz="1050" dirty="0"/>
              <a:t> me </a:t>
            </a:r>
            <a:r>
              <a:rPr lang="en-US" altLang="it-IT" sz="1050" dirty="0" err="1"/>
              <a:t>Ceshtjen</a:t>
            </a:r>
            <a:r>
              <a:rPr lang="en-US" altLang="it-IT" sz="1050" dirty="0"/>
              <a:t> 26/62 Van </a:t>
            </a:r>
            <a:r>
              <a:rPr lang="en-US" altLang="it-IT" sz="1050" dirty="0" err="1"/>
              <a:t>Gend</a:t>
            </a:r>
            <a:r>
              <a:rPr lang="en-US" altLang="it-IT" sz="1050" dirty="0"/>
              <a:t> </a:t>
            </a:r>
            <a:r>
              <a:rPr lang="en-US" altLang="it-IT" sz="1050" dirty="0" err="1"/>
              <a:t>een</a:t>
            </a:r>
            <a:r>
              <a:rPr lang="en-US" altLang="it-IT" sz="1050" dirty="0"/>
              <a:t> Loos </a:t>
            </a:r>
          </a:p>
          <a:p>
            <a:pPr lvl="3"/>
            <a:r>
              <a:rPr lang="en-US" altLang="it-IT" sz="700" dirty="0"/>
              <a:t>Ne </a:t>
            </a:r>
            <a:r>
              <a:rPr lang="en-US" altLang="it-IT" sz="700" dirty="0" err="1"/>
              <a:t>lidhje</a:t>
            </a:r>
            <a:r>
              <a:rPr lang="en-US" altLang="it-IT" sz="700" dirty="0"/>
              <a:t> me </a:t>
            </a:r>
            <a:r>
              <a:rPr lang="en-US" altLang="it-IT" sz="700" dirty="0" err="1"/>
              <a:t>ndalimin</a:t>
            </a:r>
            <a:r>
              <a:rPr lang="en-US" altLang="it-IT" sz="700" dirty="0"/>
              <a:t> e </a:t>
            </a:r>
            <a:r>
              <a:rPr lang="en-US" altLang="it-IT" sz="700" dirty="0" err="1"/>
              <a:t>taksave</a:t>
            </a:r>
            <a:r>
              <a:rPr lang="en-US" altLang="it-IT" sz="700" dirty="0"/>
              <a:t> </a:t>
            </a:r>
            <a:r>
              <a:rPr lang="en-US" altLang="it-IT" sz="700" dirty="0" err="1"/>
              <a:t>te</a:t>
            </a:r>
            <a:r>
              <a:rPr lang="en-US" altLang="it-IT" sz="700" dirty="0"/>
              <a:t> </a:t>
            </a:r>
            <a:r>
              <a:rPr lang="en-US" altLang="it-IT" sz="700" dirty="0" err="1"/>
              <a:t>reja</a:t>
            </a:r>
            <a:r>
              <a:rPr lang="en-US" altLang="it-IT" sz="700" dirty="0"/>
              <a:t> </a:t>
            </a:r>
            <a:r>
              <a:rPr lang="en-US" altLang="it-IT" sz="700" dirty="0" err="1"/>
              <a:t>doganore</a:t>
            </a:r>
            <a:endParaRPr lang="en-US" altLang="it-IT" sz="700" dirty="0"/>
          </a:p>
          <a:p>
            <a:pPr lvl="2"/>
            <a:r>
              <a:rPr lang="en-US" altLang="it-IT" sz="1050" dirty="0" err="1"/>
              <a:t>Efekt</a:t>
            </a:r>
            <a:r>
              <a:rPr lang="en-US" altLang="it-IT" sz="1050" dirty="0"/>
              <a:t> </a:t>
            </a:r>
            <a:r>
              <a:rPr lang="en-US" altLang="it-IT" sz="1050" dirty="0" err="1"/>
              <a:t>i</a:t>
            </a:r>
            <a:r>
              <a:rPr lang="en-US" altLang="it-IT" sz="1050" dirty="0"/>
              <a:t> </a:t>
            </a:r>
            <a:r>
              <a:rPr lang="en-US" altLang="it-IT" sz="1050" dirty="0" err="1"/>
              <a:t>drejteperdrejte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dhe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i</a:t>
            </a:r>
            <a:r>
              <a:rPr lang="en-US" altLang="it-IT" sz="1050" dirty="0"/>
              <a:t> </a:t>
            </a:r>
            <a:r>
              <a:rPr lang="en-US" altLang="it-IT" sz="1050" dirty="0" err="1"/>
              <a:t>normave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te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tjera</a:t>
            </a:r>
            <a:r>
              <a:rPr lang="en-US" altLang="it-IT" sz="1050" dirty="0"/>
              <a:t> </a:t>
            </a:r>
            <a:r>
              <a:rPr lang="en-US" altLang="it-IT" sz="1050" dirty="0" err="1"/>
              <a:t>te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Traktateve</a:t>
            </a:r>
            <a:r>
              <a:rPr lang="en-US" altLang="it-IT" sz="1050" dirty="0"/>
              <a:t> </a:t>
            </a:r>
          </a:p>
          <a:p>
            <a:pPr lvl="2"/>
            <a:r>
              <a:rPr lang="en-US" altLang="it-IT" sz="1050" dirty="0" err="1"/>
              <a:t>Vendimi</a:t>
            </a:r>
            <a:r>
              <a:rPr lang="en-US" altLang="it-IT" sz="1050" dirty="0"/>
              <a:t> </a:t>
            </a:r>
            <a:r>
              <a:rPr lang="en-US" altLang="it-IT" sz="1050" dirty="0" err="1"/>
              <a:t>Simmenthal</a:t>
            </a:r>
            <a:r>
              <a:rPr lang="en-US" altLang="it-IT" sz="1050" dirty="0"/>
              <a:t> </a:t>
            </a:r>
          </a:p>
          <a:p>
            <a:pPr lvl="3"/>
            <a:r>
              <a:rPr lang="en-US" altLang="it-IT" sz="700" dirty="0"/>
              <a:t> </a:t>
            </a:r>
            <a:r>
              <a:rPr lang="en-US" altLang="it-IT" sz="700" dirty="0" err="1"/>
              <a:t>Ceshtja</a:t>
            </a:r>
            <a:r>
              <a:rPr lang="en-US" altLang="it-IT" sz="700" dirty="0"/>
              <a:t> 106/77 </a:t>
            </a:r>
          </a:p>
          <a:p>
            <a:pPr lvl="1"/>
            <a:r>
              <a:rPr lang="en-US" altLang="it-IT" sz="1500" dirty="0" err="1"/>
              <a:t>Dispozitat</a:t>
            </a:r>
            <a:r>
              <a:rPr lang="en-US" altLang="it-IT" sz="1500" dirty="0"/>
              <a:t> </a:t>
            </a:r>
            <a:r>
              <a:rPr lang="en-US" altLang="it-IT" sz="1500" dirty="0" err="1"/>
              <a:t>duhet</a:t>
            </a:r>
            <a:r>
              <a:rPr lang="en-US" altLang="it-IT" sz="1500" dirty="0"/>
              <a:t> </a:t>
            </a:r>
            <a:r>
              <a:rPr lang="en-US" altLang="it-IT" sz="1500" dirty="0" err="1"/>
              <a:t>te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jene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te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sakta</a:t>
            </a:r>
            <a:r>
              <a:rPr lang="en-US" altLang="it-IT" sz="1500" dirty="0"/>
              <a:t> </a:t>
            </a:r>
            <a:r>
              <a:rPr lang="en-US" altLang="it-IT" sz="1500" dirty="0" err="1"/>
              <a:t>dhe</a:t>
            </a:r>
            <a:r>
              <a:rPr lang="en-US" altLang="it-IT" sz="1500" dirty="0"/>
              <a:t> pa </a:t>
            </a:r>
            <a:r>
              <a:rPr lang="en-US" altLang="it-IT" sz="1500" dirty="0" err="1"/>
              <a:t>kushte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qe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te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prodhojne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efekt</a:t>
            </a:r>
            <a:r>
              <a:rPr lang="en-US" altLang="it-IT" sz="1500" dirty="0"/>
              <a:t> </a:t>
            </a:r>
            <a:r>
              <a:rPr lang="en-US" altLang="it-IT" sz="1500" dirty="0" err="1"/>
              <a:t>te</a:t>
            </a:r>
            <a:r>
              <a:rPr lang="en-US" altLang="it-IT" sz="1500" dirty="0"/>
              <a:t> </a:t>
            </a:r>
            <a:r>
              <a:rPr lang="en-US" altLang="it-IT" sz="1500" dirty="0" err="1"/>
              <a:t>drejteperdrejte</a:t>
            </a:r>
            <a:endParaRPr lang="en-US" altLang="it-IT" sz="1500" dirty="0"/>
          </a:p>
          <a:p>
            <a:pPr lvl="1"/>
            <a:r>
              <a:rPr lang="en-US" altLang="it-IT" sz="1500" dirty="0" err="1"/>
              <a:t>Normat</a:t>
            </a:r>
            <a:r>
              <a:rPr lang="en-US" altLang="it-IT" sz="1500" dirty="0"/>
              <a:t> </a:t>
            </a:r>
            <a:r>
              <a:rPr lang="en-US" altLang="it-IT" sz="1500" dirty="0" err="1"/>
              <a:t>qe</a:t>
            </a:r>
            <a:r>
              <a:rPr lang="en-US" altLang="it-IT" sz="1500" dirty="0"/>
              <a:t> e </a:t>
            </a:r>
            <a:r>
              <a:rPr lang="en-US" altLang="it-IT" sz="1500" dirty="0" err="1"/>
              <a:t>kane</a:t>
            </a:r>
            <a:endParaRPr lang="en-US" altLang="it-IT" sz="1500" dirty="0"/>
          </a:p>
          <a:p>
            <a:pPr lvl="2"/>
            <a:r>
              <a:rPr lang="en-US" altLang="it-IT" sz="1100" dirty="0" err="1"/>
              <a:t>Rregulloret</a:t>
            </a:r>
            <a:endParaRPr lang="en-US" altLang="it-IT" sz="1100" dirty="0"/>
          </a:p>
          <a:p>
            <a:pPr lvl="2"/>
            <a:r>
              <a:rPr lang="en-US" altLang="it-IT" sz="1100" dirty="0" err="1"/>
              <a:t>Disa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dispozita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traktatesh</a:t>
            </a:r>
            <a:r>
              <a:rPr lang="en-US" altLang="it-IT" sz="1100" dirty="0"/>
              <a:t> </a:t>
            </a:r>
          </a:p>
          <a:p>
            <a:pPr lvl="2"/>
            <a:r>
              <a:rPr lang="en-US" altLang="it-IT" sz="1100" dirty="0" err="1"/>
              <a:t>Direktivat</a:t>
            </a:r>
            <a:r>
              <a:rPr lang="en-US" altLang="it-IT" sz="1100" dirty="0"/>
              <a:t> – </a:t>
            </a:r>
            <a:r>
              <a:rPr lang="en-US" altLang="it-IT" sz="1100" dirty="0" err="1"/>
              <a:t>efekt</a:t>
            </a:r>
            <a:r>
              <a:rPr lang="en-US" altLang="it-IT" sz="1100" dirty="0"/>
              <a:t> vertical </a:t>
            </a:r>
            <a:r>
              <a:rPr lang="en-US" altLang="it-IT" sz="1100" dirty="0" err="1"/>
              <a:t>vetem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kunder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shtetit</a:t>
            </a:r>
            <a:r>
              <a:rPr lang="en-US" altLang="it-IT" sz="1100" dirty="0"/>
              <a:t> </a:t>
            </a:r>
          </a:p>
          <a:p>
            <a:pPr lvl="3"/>
            <a:r>
              <a:rPr lang="en-US" altLang="it-IT" sz="700" dirty="0" err="1"/>
              <a:t>Vetem</a:t>
            </a:r>
            <a:r>
              <a:rPr lang="en-US" altLang="it-IT" sz="700" dirty="0"/>
              <a:t> ne </a:t>
            </a:r>
            <a:r>
              <a:rPr lang="en-US" altLang="it-IT" sz="700" dirty="0" err="1"/>
              <a:t>disa</a:t>
            </a:r>
            <a:r>
              <a:rPr lang="en-US" altLang="it-IT" sz="700" dirty="0"/>
              <a:t> </a:t>
            </a:r>
            <a:r>
              <a:rPr lang="en-US" altLang="it-IT" sz="700" dirty="0" err="1"/>
              <a:t>raste</a:t>
            </a:r>
            <a:r>
              <a:rPr lang="en-US" altLang="it-IT" sz="700" dirty="0"/>
              <a:t> </a:t>
            </a:r>
            <a:r>
              <a:rPr lang="en-US" altLang="it-IT" sz="700" dirty="0" err="1"/>
              <a:t>dhe</a:t>
            </a:r>
            <a:r>
              <a:rPr lang="en-US" altLang="it-IT" sz="700" dirty="0"/>
              <a:t> </a:t>
            </a:r>
            <a:r>
              <a:rPr lang="en-US" altLang="it-IT" sz="700" dirty="0" err="1"/>
              <a:t>pasi</a:t>
            </a:r>
            <a:r>
              <a:rPr lang="en-US" altLang="it-IT" sz="700" dirty="0"/>
              <a:t> </a:t>
            </a:r>
            <a:r>
              <a:rPr lang="en-US" altLang="it-IT" sz="700" dirty="0" err="1"/>
              <a:t>te</a:t>
            </a:r>
            <a:r>
              <a:rPr lang="en-US" altLang="it-IT" sz="700" dirty="0"/>
              <a:t> </a:t>
            </a:r>
            <a:r>
              <a:rPr lang="en-US" altLang="it-IT" sz="700" dirty="0" err="1"/>
              <a:t>kete</a:t>
            </a:r>
            <a:r>
              <a:rPr lang="en-US" altLang="it-IT" sz="700" dirty="0"/>
              <a:t> </a:t>
            </a:r>
            <a:r>
              <a:rPr lang="en-US" altLang="it-IT" sz="700" dirty="0" err="1"/>
              <a:t>perfunduar</a:t>
            </a:r>
            <a:r>
              <a:rPr lang="en-US" altLang="it-IT" sz="700" dirty="0"/>
              <a:t> </a:t>
            </a:r>
            <a:r>
              <a:rPr lang="en-US" altLang="it-IT" sz="700" dirty="0" err="1"/>
              <a:t>afati</a:t>
            </a:r>
            <a:r>
              <a:rPr lang="en-US" altLang="it-IT" sz="700" dirty="0"/>
              <a:t> per </a:t>
            </a:r>
            <a:r>
              <a:rPr lang="en-US" altLang="it-IT" sz="700" dirty="0" err="1"/>
              <a:t>transpozim</a:t>
            </a:r>
            <a:r>
              <a:rPr lang="en-US" altLang="it-IT" sz="700" dirty="0"/>
              <a:t>  </a:t>
            </a:r>
            <a:r>
              <a:rPr lang="en-US" altLang="it-IT" sz="700" dirty="0" err="1"/>
              <a:t>dhe</a:t>
            </a:r>
            <a:r>
              <a:rPr lang="en-US" altLang="it-IT" sz="700" dirty="0"/>
              <a:t> </a:t>
            </a:r>
            <a:r>
              <a:rPr lang="en-US" altLang="it-IT" sz="700" dirty="0" err="1"/>
              <a:t>te</a:t>
            </a:r>
            <a:r>
              <a:rPr lang="en-US" altLang="it-IT" sz="700" dirty="0"/>
              <a:t> </a:t>
            </a:r>
            <a:r>
              <a:rPr lang="en-US" altLang="it-IT" sz="700" dirty="0" err="1"/>
              <a:t>jene</a:t>
            </a:r>
            <a:r>
              <a:rPr lang="en-US" altLang="it-IT" sz="700" dirty="0"/>
              <a:t> </a:t>
            </a:r>
            <a:r>
              <a:rPr lang="en-US" altLang="it-IT" sz="700" dirty="0" err="1"/>
              <a:t>te</a:t>
            </a:r>
            <a:r>
              <a:rPr lang="en-US" altLang="it-IT" sz="700" dirty="0"/>
              <a:t> </a:t>
            </a:r>
            <a:r>
              <a:rPr lang="en-US" altLang="it-IT" sz="700" dirty="0" err="1"/>
              <a:t>sakta</a:t>
            </a:r>
            <a:r>
              <a:rPr lang="en-US" altLang="it-IT" sz="700" dirty="0"/>
              <a:t> </a:t>
            </a:r>
            <a:r>
              <a:rPr lang="en-US" altLang="it-IT" sz="700" dirty="0" err="1"/>
              <a:t>dhe</a:t>
            </a:r>
            <a:r>
              <a:rPr lang="en-US" altLang="it-IT" sz="700" dirty="0"/>
              <a:t> pa </a:t>
            </a:r>
            <a:r>
              <a:rPr lang="en-US" altLang="it-IT" sz="700" dirty="0" err="1"/>
              <a:t>kushte</a:t>
            </a:r>
            <a:r>
              <a:rPr lang="en-US" altLang="it-IT" sz="700" dirty="0"/>
              <a:t> </a:t>
            </a:r>
          </a:p>
          <a:p>
            <a:pPr lvl="2"/>
            <a:r>
              <a:rPr lang="en-US" altLang="it-IT" sz="1100" dirty="0" err="1"/>
              <a:t>Vendimet</a:t>
            </a:r>
            <a:r>
              <a:rPr lang="en-US" altLang="it-IT" sz="1100" dirty="0"/>
              <a:t> </a:t>
            </a:r>
          </a:p>
          <a:p>
            <a:pPr lvl="2"/>
            <a:r>
              <a:rPr lang="en-US" altLang="it-IT" sz="1100" dirty="0" err="1"/>
              <a:t>Marreveshjet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nderkombetare</a:t>
            </a:r>
            <a:r>
              <a:rPr lang="en-US" altLang="it-IT" sz="1100" dirty="0"/>
              <a:t> </a:t>
            </a:r>
          </a:p>
          <a:p>
            <a:pPr lvl="1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936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/>
              <a:t>Leksioni ne tekst dhe Leksioni i ardhshem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aktual</a:t>
            </a:r>
            <a:r>
              <a:rPr lang="en-US" dirty="0">
                <a:solidFill>
                  <a:srgbClr val="2F2B20"/>
                </a:solidFill>
              </a:rPr>
              <a:t> (II)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Rendi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Juridik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i</a:t>
            </a:r>
            <a:r>
              <a:rPr lang="en-US" dirty="0">
                <a:solidFill>
                  <a:srgbClr val="2F2B20"/>
                </a:solidFill>
              </a:rPr>
              <a:t> BE. </a:t>
            </a:r>
            <a:r>
              <a:rPr lang="en-US" dirty="0" err="1">
                <a:solidFill>
                  <a:srgbClr val="2F2B20"/>
                </a:solidFill>
              </a:rPr>
              <a:t>Legjislacioni</a:t>
            </a:r>
            <a:r>
              <a:rPr lang="en-US" dirty="0">
                <a:solidFill>
                  <a:srgbClr val="2F2B20"/>
                </a:solidFill>
              </a:rPr>
              <a:t>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>
                <a:solidFill>
                  <a:srgbClr val="FF0000"/>
                </a:solidFill>
              </a:rPr>
              <a:t>Materiali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 </a:t>
            </a:r>
            <a:r>
              <a:rPr lang="en-US" dirty="0" err="1">
                <a:solidFill>
                  <a:srgbClr val="2F2B20"/>
                </a:solidFill>
              </a:rPr>
              <a:t>ardhshem</a:t>
            </a:r>
            <a:r>
              <a:rPr lang="en-US" dirty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Sherbimet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ajrore</a:t>
            </a:r>
            <a:r>
              <a:rPr lang="en-US" dirty="0">
                <a:solidFill>
                  <a:srgbClr val="2F2B20"/>
                </a:solidFill>
              </a:rPr>
              <a:t> ne BE</a:t>
            </a:r>
          </a:p>
          <a:p>
            <a:pPr marL="411480" lvl="2" indent="0">
              <a:buClr>
                <a:srgbClr val="9CBEBD"/>
              </a:buClr>
              <a:buNone/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Detyra</a:t>
            </a:r>
            <a:r>
              <a:rPr lang="en-US" dirty="0">
                <a:solidFill>
                  <a:srgbClr val="2F2B20"/>
                </a:solidFill>
              </a:rPr>
              <a:t> per </a:t>
            </a:r>
            <a:r>
              <a:rPr lang="en-US" dirty="0" err="1">
                <a:solidFill>
                  <a:srgbClr val="2F2B20"/>
                </a:solidFill>
              </a:rPr>
              <a:t>javen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>
                <a:solidFill>
                  <a:srgbClr val="2F2B20"/>
                </a:solidFill>
              </a:rPr>
              <a:t>Lexoni</a:t>
            </a:r>
            <a:r>
              <a:rPr lang="en-US" sz="1600" dirty="0">
                <a:solidFill>
                  <a:srgbClr val="2F2B20"/>
                </a:solidFill>
              </a:rPr>
              <a:t>, </a:t>
            </a:r>
            <a:r>
              <a:rPr lang="en-US" sz="1600" dirty="0" err="1">
                <a:solidFill>
                  <a:srgbClr val="2F2B20"/>
                </a:solidFill>
              </a:rPr>
              <a:t>analizoni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dhe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komentoni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vendimet</a:t>
            </a:r>
            <a:r>
              <a:rPr lang="en-US" sz="1600" dirty="0">
                <a:solidFill>
                  <a:srgbClr val="2F2B20"/>
                </a:solidFill>
              </a:rPr>
              <a:t> e </a:t>
            </a:r>
            <a:r>
              <a:rPr lang="en-US" sz="1600" dirty="0" err="1">
                <a:solidFill>
                  <a:srgbClr val="2F2B20"/>
                </a:solidFill>
              </a:rPr>
              <a:t>GjD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cituara</a:t>
            </a:r>
            <a:r>
              <a:rPr lang="en-US" sz="1600" dirty="0">
                <a:solidFill>
                  <a:srgbClr val="2F2B20"/>
                </a:solidFill>
              </a:rPr>
              <a:t> ne </a:t>
            </a:r>
            <a:r>
              <a:rPr lang="en-US" sz="1600" dirty="0" err="1">
                <a:solidFill>
                  <a:srgbClr val="2F2B20"/>
                </a:solidFill>
              </a:rPr>
              <a:t>kete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leksion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</a:p>
          <a:p>
            <a:pPr marL="468630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/>
              <a:t>!</a:t>
            </a:r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/>
          </a:p>
          <a:p>
            <a:pPr marL="114300" indent="0" algn="ctr">
              <a:buNone/>
            </a:pPr>
            <a:r>
              <a:rPr lang="en-GB" altLang="it-IT" sz="3200" dirty="0"/>
              <a:t>Assoc. </a:t>
            </a:r>
            <a:r>
              <a:rPr lang="en-GB" altLang="it-IT" sz="3200" dirty="0" err="1"/>
              <a:t>Prof.</a:t>
            </a:r>
            <a:r>
              <a:rPr lang="en-GB" altLang="it-IT" sz="3200" dirty="0"/>
              <a:t> </a:t>
            </a:r>
            <a:r>
              <a:rPr lang="en-GB" altLang="it-IT" sz="3200" dirty="0" err="1"/>
              <a:t>Dr.</a:t>
            </a:r>
            <a:r>
              <a:rPr lang="en-GB" altLang="it-IT" sz="3200" dirty="0"/>
              <a:t> Av. Arber </a:t>
            </a:r>
            <a:r>
              <a:rPr lang="en-GB" altLang="it-IT" sz="3200" dirty="0" err="1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/>
              <a:t>Department 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6</a:t>
            </a:fld>
            <a:endParaRPr lang="de-DE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501</Words>
  <Application>Microsoft Office PowerPoint</Application>
  <PresentationFormat>On-screen Show (4:3)</PresentationFormat>
  <Paragraphs>102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AG</cp:lastModifiedBy>
  <cp:revision>171</cp:revision>
  <dcterms:created xsi:type="dcterms:W3CDTF">2016-10-18T10:02:39Z</dcterms:created>
  <dcterms:modified xsi:type="dcterms:W3CDTF">2023-12-27T16:27:08Z</dcterms:modified>
</cp:coreProperties>
</file>