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309" r:id="rId4"/>
    <p:sldId id="310" r:id="rId5"/>
    <p:sldId id="311" r:id="rId6"/>
    <p:sldId id="280" r:id="rId7"/>
    <p:sldId id="276" r:id="rId8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" y="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24.2.2023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24.2.2023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24.2.2023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24.2.2023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integrimi-ne-be.punetejashtme.gov.al/" TargetMode="External"/><Relationship Id="rId4" Type="http://schemas.openxmlformats.org/officeDocument/2006/relationships/hyperlink" Target="https://punetejashtme.gov.al/pre-screenin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Xhuvani” </a:t>
            </a:r>
            <a:r>
              <a:rPr lang="it-IT" sz="1200" b="1" i="1" dirty="0">
                <a:solidFill>
                  <a:schemeClr val="bg1"/>
                </a:solidFill>
              </a:rPr>
              <a:t>University, </a:t>
            </a:r>
            <a:r>
              <a:rPr lang="sq-AL" sz="1200" b="1" i="1" dirty="0">
                <a:solidFill>
                  <a:schemeClr val="bg1"/>
                </a:solidFill>
              </a:rPr>
              <a:t>Elbasan</a:t>
            </a:r>
            <a:r>
              <a:rPr lang="it-IT" sz="1200" b="1" i="1" dirty="0">
                <a:solidFill>
                  <a:schemeClr val="bg1"/>
                </a:solidFill>
              </a:rPr>
              <a:t>,</a:t>
            </a:r>
            <a:r>
              <a:rPr lang="sq-AL" sz="1200" b="1" i="1" dirty="0">
                <a:solidFill>
                  <a:schemeClr val="bg1"/>
                </a:solidFill>
              </a:rPr>
              <a:t> </a:t>
            </a:r>
            <a:r>
              <a:rPr lang="sq-AL" sz="1200" b="1" i="1" dirty="0" err="1">
                <a:solidFill>
                  <a:schemeClr val="bg1"/>
                </a:solidFill>
              </a:rPr>
              <a:t>Street</a:t>
            </a:r>
            <a:r>
              <a:rPr lang="it-IT" sz="1200" b="1" i="1" dirty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>
                <a:solidFill>
                  <a:schemeClr val="bg1"/>
                </a:solidFill>
              </a:rPr>
              <a:t>,</a:t>
            </a:r>
            <a:r>
              <a:rPr lang="it-IT" sz="1200" b="1" i="1" dirty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>
                <a:solidFill>
                  <a:schemeClr val="bg1"/>
                </a:solidFill>
              </a:rPr>
              <a:t>, </a:t>
            </a:r>
            <a:r>
              <a:rPr lang="sq-AL" sz="1200" b="1" i="1" dirty="0" err="1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/>
              <a:t>Procedurat</a:t>
            </a:r>
            <a:r>
              <a:rPr lang="en-US" sz="2800" dirty="0"/>
              <a:t> e </a:t>
            </a:r>
            <a:r>
              <a:rPr lang="en-US" sz="2800" dirty="0" err="1"/>
              <a:t>zgjerimit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BE </a:t>
            </a:r>
            <a:r>
              <a:rPr lang="en-US" sz="2800" dirty="0" err="1"/>
              <a:t>dhe</a:t>
            </a:r>
            <a:r>
              <a:rPr lang="en-US" sz="2800" dirty="0"/>
              <a:t> </a:t>
            </a:r>
            <a:r>
              <a:rPr lang="en-US" sz="2800" dirty="0" err="1"/>
              <a:t>perafrimi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legjislacionit</a:t>
            </a:r>
            <a:r>
              <a:rPr lang="en-US" sz="2800" dirty="0"/>
              <a:t> per </a:t>
            </a:r>
            <a:r>
              <a:rPr lang="en-US" sz="2800" dirty="0" err="1"/>
              <a:t>realizimin</a:t>
            </a:r>
            <a:r>
              <a:rPr lang="en-US" sz="2800" dirty="0"/>
              <a:t> e </a:t>
            </a:r>
            <a:r>
              <a:rPr lang="en-US" sz="2800" dirty="0" err="1"/>
              <a:t>tregut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perbashket</a:t>
            </a:r>
            <a:endParaRPr lang="en-US" sz="2800" dirty="0"/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latin typeface="Arial Rounded MT Bold" pitchFamily="34" charset="0"/>
              <a:ea typeface="+mj-ea"/>
              <a:cs typeface="+mj-cs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 dhe procedurat e Zgjerimit(XIV)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Integrimi europian dhe perafrimi i legjislacionit(XV)</a:t>
            </a: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/>
              <a:t>Elbasan, </a:t>
            </a:r>
            <a:r>
              <a:rPr lang="it-IT" dirty="0">
                <a:solidFill>
                  <a:srgbClr val="FF0000"/>
                </a:solidFill>
              </a:rPr>
              <a:t>24 Shkurt 2023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err="1"/>
              <a:t>Kuadri</a:t>
            </a:r>
            <a:r>
              <a:rPr lang="it-IT" sz="3200" dirty="0"/>
              <a:t> </a:t>
            </a:r>
            <a:r>
              <a:rPr lang="it-IT" sz="3200" dirty="0" err="1"/>
              <a:t>normativ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063822"/>
            <a:ext cx="8507288" cy="564177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/>
              <a:t>Rregullimi</a:t>
            </a:r>
            <a:r>
              <a:rPr lang="en-US" altLang="it-IT" sz="2000" dirty="0"/>
              <a:t> ne TBE</a:t>
            </a:r>
          </a:p>
          <a:p>
            <a:pPr lvl="1" algn="just"/>
            <a:r>
              <a:rPr lang="en-US" altLang="it-IT" sz="1200" dirty="0" err="1"/>
              <a:t>Nenet</a:t>
            </a:r>
            <a:r>
              <a:rPr lang="en-US" altLang="it-IT" sz="1200" dirty="0"/>
              <a:t> 2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49</a:t>
            </a:r>
          </a:p>
          <a:p>
            <a:pPr algn="just"/>
            <a:r>
              <a:rPr lang="en-US" altLang="it-IT" sz="1800" dirty="0"/>
              <a:t>Neni 2 TBE – </a:t>
            </a:r>
            <a:r>
              <a:rPr lang="en-US" altLang="it-IT" sz="1800" dirty="0" err="1"/>
              <a:t>vlerat</a:t>
            </a:r>
            <a:r>
              <a:rPr lang="en-US" altLang="it-IT" sz="1800" dirty="0"/>
              <a:t> e BE </a:t>
            </a:r>
            <a:r>
              <a:rPr lang="en-US" altLang="it-IT" sz="1800" dirty="0" err="1"/>
              <a:t>qe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duhen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permbushur</a:t>
            </a:r>
            <a:endParaRPr lang="en-US" altLang="it-IT" sz="1800" dirty="0"/>
          </a:p>
          <a:p>
            <a:pPr lvl="1" algn="just"/>
            <a:r>
              <a:rPr lang="en-US" altLang="it-IT" sz="1400" dirty="0" err="1"/>
              <a:t>Bashkimi</a:t>
            </a:r>
            <a:r>
              <a:rPr lang="en-US" altLang="it-IT" sz="1400" dirty="0"/>
              <a:t> ka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themel</a:t>
            </a:r>
            <a:r>
              <a:rPr lang="en-US" altLang="it-IT" sz="1400" dirty="0"/>
              <a:t> </a:t>
            </a:r>
            <a:r>
              <a:rPr lang="en-US" altLang="it-IT" sz="1400" dirty="0" err="1"/>
              <a:t>vlerat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respektimit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dinjitetit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njeriut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lirisë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demokracisë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barazisë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shtetit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drejtës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respektimit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drejtave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njeriut</a:t>
            </a:r>
            <a:r>
              <a:rPr lang="en-US" altLang="it-IT" sz="1400" dirty="0"/>
              <a:t>, duke </a:t>
            </a:r>
            <a:r>
              <a:rPr lang="en-US" altLang="it-IT" sz="1400" dirty="0" err="1"/>
              <a:t>përfshirë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drejtat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personave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që</a:t>
            </a:r>
            <a:r>
              <a:rPr lang="en-US" altLang="it-IT" sz="1400" dirty="0"/>
              <a:t> u </a:t>
            </a:r>
            <a:r>
              <a:rPr lang="en-US" altLang="it-IT" sz="1400" dirty="0" err="1"/>
              <a:t>përkasin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pakicave</a:t>
            </a:r>
            <a:r>
              <a:rPr lang="en-US" altLang="it-IT" sz="1400" dirty="0"/>
              <a:t>. </a:t>
            </a:r>
            <a:r>
              <a:rPr lang="en-US" altLang="it-IT" sz="1400" dirty="0" err="1"/>
              <a:t>Këto</a:t>
            </a:r>
            <a:r>
              <a:rPr lang="en-US" altLang="it-IT" sz="1400" dirty="0"/>
              <a:t> </a:t>
            </a:r>
            <a:r>
              <a:rPr lang="en-US" altLang="it-IT" sz="1400" dirty="0" err="1"/>
              <a:t>vlera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janë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përbashkëta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Shtetet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Anëtare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një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shoqëri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cilën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mbisundon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pluralizmi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mosdiskriminimi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toleranca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drejtësia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solidariteti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barazia</a:t>
            </a:r>
            <a:r>
              <a:rPr lang="en-US" altLang="it-IT" sz="1400" dirty="0"/>
              <a:t> midis grave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burrave</a:t>
            </a:r>
            <a:r>
              <a:rPr lang="en-US" altLang="it-IT" sz="1400" dirty="0"/>
              <a:t>.</a:t>
            </a:r>
            <a:endParaRPr lang="en-US" altLang="it-IT" sz="1800" dirty="0"/>
          </a:p>
          <a:p>
            <a:pPr algn="just"/>
            <a:r>
              <a:rPr lang="en-US" altLang="it-IT" sz="2000" dirty="0"/>
              <a:t>Neni 49 TBE – </a:t>
            </a:r>
            <a:r>
              <a:rPr lang="en-US" altLang="it-IT" sz="2000" dirty="0" err="1"/>
              <a:t>baza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ligjore</a:t>
            </a:r>
            <a:r>
              <a:rPr lang="en-US" altLang="it-IT" sz="2000" dirty="0"/>
              <a:t> per </a:t>
            </a:r>
            <a:r>
              <a:rPr lang="en-US" altLang="it-IT" sz="2000" dirty="0" err="1"/>
              <a:t>anetaresim</a:t>
            </a:r>
            <a:r>
              <a:rPr lang="en-US" altLang="it-IT" sz="2000" dirty="0"/>
              <a:t> ne BE</a:t>
            </a:r>
          </a:p>
          <a:p>
            <a:pPr lvl="1" algn="just"/>
            <a:r>
              <a:rPr lang="en-US" altLang="it-IT" sz="1600" dirty="0"/>
              <a:t>“Çdo </a:t>
            </a:r>
            <a:r>
              <a:rPr lang="en-US" altLang="it-IT" sz="1600" dirty="0" err="1"/>
              <a:t>Shtet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Europian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cili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respekton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vlerat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përmendura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nenin</a:t>
            </a:r>
            <a:r>
              <a:rPr lang="en-US" altLang="it-IT" sz="1600" dirty="0"/>
              <a:t> 2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është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angazhuar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nxitjen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tyre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mund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kërkojë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bëhet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Bashkimit</a:t>
            </a:r>
            <a:r>
              <a:rPr lang="en-US" altLang="it-IT" sz="1600" dirty="0"/>
              <a:t>. </a:t>
            </a:r>
            <a:r>
              <a:rPr lang="en-US" altLang="it-IT" sz="1600" dirty="0" err="1"/>
              <a:t>Parlamenti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Europian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Parlamentet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kombëtare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njoftohen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kërkesë</a:t>
            </a:r>
            <a:r>
              <a:rPr lang="en-US" altLang="it-IT" sz="1600" dirty="0"/>
              <a:t>. </a:t>
            </a:r>
            <a:r>
              <a:rPr lang="en-US" altLang="it-IT" sz="1600" dirty="0" err="1"/>
              <a:t>Shteti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kërkues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drejton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kërkesën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Këshillit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cili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vepron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unanimisht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pasi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konsultohet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Komisionin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pasi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merr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pëlqimin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Parlamentit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Europian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cili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vepron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shumicën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deputetëve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që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përbëjnë</a:t>
            </a:r>
            <a:r>
              <a:rPr lang="en-US" altLang="it-IT" sz="1600" dirty="0"/>
              <a:t>. </a:t>
            </a:r>
            <a:r>
              <a:rPr lang="en-US" altLang="it-IT" sz="1600" dirty="0" err="1"/>
              <a:t>Merren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konsideratë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kushtet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pranueshmërisë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miratuara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nga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Këshilli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Europian</a:t>
            </a:r>
            <a:r>
              <a:rPr lang="en-US" altLang="it-IT" sz="1600" dirty="0"/>
              <a:t>.</a:t>
            </a:r>
          </a:p>
          <a:p>
            <a:pPr lvl="1" algn="just"/>
            <a:r>
              <a:rPr lang="en-US" altLang="it-IT" sz="1600" dirty="0" err="1"/>
              <a:t>Kushtet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anëtarësimit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përshtatjet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Traktatet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cilat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është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themeluar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Bashkimi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që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kërkon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një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anëtarësim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tillë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nënshtrohen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marrëveshjes</a:t>
            </a:r>
            <a:r>
              <a:rPr lang="en-US" altLang="it-IT" sz="1600" dirty="0"/>
              <a:t> midis </a:t>
            </a:r>
            <a:r>
              <a:rPr lang="en-US" altLang="it-IT" sz="1600" dirty="0" err="1"/>
              <a:t>Shteteve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kërkues</a:t>
            </a:r>
            <a:r>
              <a:rPr lang="en-US" altLang="it-IT" sz="1600" dirty="0"/>
              <a:t>. </a:t>
            </a:r>
            <a:r>
              <a:rPr lang="en-US" altLang="it-IT" sz="1600" dirty="0" err="1"/>
              <a:t>Kjo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marrëveshje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paraqitet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ratifikim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gjitha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kontraktuese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përputhje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kërkesat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kushtetuese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respektive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tyre</a:t>
            </a:r>
            <a:r>
              <a:rPr lang="en-US" altLang="it-IT" sz="1600" dirty="0"/>
              <a:t>.”</a:t>
            </a:r>
          </a:p>
          <a:p>
            <a:pPr lvl="2" algn="just"/>
            <a:endParaRPr lang="en-US" altLang="it-IT" sz="1200" dirty="0"/>
          </a:p>
          <a:p>
            <a:pPr algn="just"/>
            <a:r>
              <a:rPr lang="en-US" altLang="it-IT" sz="2000" dirty="0" err="1"/>
              <a:t>Keshilli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Europian</a:t>
            </a:r>
            <a:r>
              <a:rPr lang="en-US" altLang="it-IT" sz="2000" dirty="0"/>
              <a:t> </a:t>
            </a:r>
            <a:r>
              <a:rPr lang="en-US" altLang="it-IT" sz="2000" dirty="0" err="1"/>
              <a:t>vendos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kriteret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qe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duhet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respektohen</a:t>
            </a:r>
            <a:r>
              <a:rPr lang="en-US" altLang="it-IT" sz="2000" dirty="0"/>
              <a:t> </a:t>
            </a:r>
          </a:p>
          <a:p>
            <a:pPr lvl="1" algn="just"/>
            <a:r>
              <a:rPr lang="en-US" altLang="it-IT" sz="1600" dirty="0" err="1"/>
              <a:t>Shteti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jete </a:t>
            </a:r>
            <a:r>
              <a:rPr lang="en-US" altLang="it-IT" sz="1600" dirty="0" err="1"/>
              <a:t>Europian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respektoje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vlerat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nenit</a:t>
            </a:r>
            <a:r>
              <a:rPr lang="en-US" altLang="it-IT" sz="1600" dirty="0"/>
              <a:t> 2 TBE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/>
              <a:t> </a:t>
            </a:r>
            <a:r>
              <a:rPr lang="it-IT" sz="3600" dirty="0" err="1"/>
              <a:t>Proces</a:t>
            </a:r>
            <a:r>
              <a:rPr lang="it-IT" sz="3600" dirty="0"/>
              <a:t> i </a:t>
            </a:r>
            <a:r>
              <a:rPr lang="it-IT" sz="3600" dirty="0" err="1"/>
              <a:t>vecante</a:t>
            </a:r>
            <a:r>
              <a:rPr lang="it-IT" sz="3600" dirty="0"/>
              <a:t> per </a:t>
            </a:r>
            <a:r>
              <a:rPr lang="it-IT" sz="3600" dirty="0" err="1"/>
              <a:t>Ballkanin</a:t>
            </a:r>
            <a:r>
              <a:rPr lang="it-IT" sz="3600" dirty="0"/>
              <a:t> </a:t>
            </a:r>
            <a:r>
              <a:rPr lang="it-IT" sz="3600" dirty="0" err="1"/>
              <a:t>perendimor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/>
              <a:t>Kuadri</a:t>
            </a:r>
            <a:r>
              <a:rPr lang="en-US" altLang="it-IT" sz="2800" dirty="0"/>
              <a:t> i </a:t>
            </a:r>
            <a:r>
              <a:rPr lang="en-US" altLang="it-IT" sz="2800" dirty="0" err="1"/>
              <a:t>vecante</a:t>
            </a:r>
            <a:r>
              <a:rPr lang="en-US" altLang="it-IT" sz="2800" dirty="0"/>
              <a:t> </a:t>
            </a:r>
            <a:r>
              <a:rPr lang="en-US" altLang="it-IT" sz="2800" dirty="0" err="1"/>
              <a:t>i</a:t>
            </a:r>
            <a:r>
              <a:rPr lang="en-US" altLang="it-IT" sz="2800" dirty="0"/>
              <a:t> </a:t>
            </a:r>
            <a:r>
              <a:rPr lang="en-US" altLang="it-IT" sz="2800" dirty="0" err="1"/>
              <a:t>procesit</a:t>
            </a:r>
            <a:r>
              <a:rPr lang="en-US" altLang="it-IT" sz="2800" dirty="0"/>
              <a:t> </a:t>
            </a:r>
            <a:r>
              <a:rPr lang="en-US" altLang="it-IT" sz="2800" dirty="0" err="1"/>
              <a:t>te</a:t>
            </a:r>
            <a:r>
              <a:rPr lang="en-US" altLang="it-IT" sz="2800" dirty="0"/>
              <a:t> </a:t>
            </a:r>
            <a:r>
              <a:rPr lang="en-US" altLang="it-IT" sz="2800" dirty="0" err="1"/>
              <a:t>stabilizim</a:t>
            </a:r>
            <a:r>
              <a:rPr lang="en-US" altLang="it-IT" sz="2800" dirty="0"/>
              <a:t> </a:t>
            </a:r>
            <a:r>
              <a:rPr lang="en-US" altLang="it-IT" sz="2800" dirty="0" err="1"/>
              <a:t>asociiimit</a:t>
            </a:r>
            <a:endParaRPr lang="en-US" altLang="it-IT" sz="2800" dirty="0"/>
          </a:p>
          <a:p>
            <a:pPr lvl="1" algn="just"/>
            <a:r>
              <a:rPr lang="en-US" altLang="it-IT" sz="1600" dirty="0"/>
              <a:t>3 </a:t>
            </a:r>
            <a:r>
              <a:rPr lang="en-US" altLang="it-IT" sz="1600" dirty="0" err="1"/>
              <a:t>qellime</a:t>
            </a:r>
            <a:endParaRPr lang="en-US" altLang="it-IT" sz="1600" dirty="0"/>
          </a:p>
          <a:p>
            <a:pPr lvl="2" algn="just"/>
            <a:r>
              <a:rPr lang="en-US" altLang="it-IT" sz="1000" dirty="0" err="1"/>
              <a:t>Stabilizimi</a:t>
            </a:r>
            <a:r>
              <a:rPr lang="en-US" altLang="it-IT" sz="1000" dirty="0"/>
              <a:t>  I </a:t>
            </a:r>
            <a:r>
              <a:rPr lang="en-US" altLang="it-IT" sz="1000" dirty="0" err="1"/>
              <a:t>vendeve</a:t>
            </a:r>
            <a:r>
              <a:rPr lang="en-US" altLang="it-IT" sz="1000" dirty="0"/>
              <a:t> ne </a:t>
            </a:r>
            <a:r>
              <a:rPr lang="en-US" altLang="it-IT" sz="1000" dirty="0" err="1"/>
              <a:t>aspektin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politik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kalimi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nga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tranzicioni</a:t>
            </a:r>
            <a:r>
              <a:rPr lang="en-US" altLang="it-IT" sz="1000" dirty="0"/>
              <a:t> ne </a:t>
            </a:r>
            <a:r>
              <a:rPr lang="en-US" altLang="it-IT" sz="1000" dirty="0" err="1"/>
              <a:t>ekonomine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tregut</a:t>
            </a:r>
            <a:r>
              <a:rPr lang="en-US" altLang="it-IT" sz="1000" dirty="0"/>
              <a:t> </a:t>
            </a:r>
          </a:p>
          <a:p>
            <a:pPr lvl="2" algn="just"/>
            <a:r>
              <a:rPr lang="en-US" altLang="it-IT" sz="1000" dirty="0" err="1"/>
              <a:t>Promovimi</a:t>
            </a:r>
            <a:r>
              <a:rPr lang="en-US" altLang="it-IT" sz="1000" dirty="0"/>
              <a:t> I </a:t>
            </a:r>
            <a:r>
              <a:rPr lang="en-US" altLang="it-IT" sz="1000" dirty="0" err="1"/>
              <a:t>bashkepunimit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rajonal</a:t>
            </a:r>
            <a:r>
              <a:rPr lang="en-US" altLang="it-IT" sz="1000" dirty="0"/>
              <a:t> </a:t>
            </a:r>
          </a:p>
          <a:p>
            <a:pPr lvl="2" algn="just"/>
            <a:r>
              <a:rPr lang="en-US" altLang="it-IT" sz="1000" dirty="0" err="1"/>
              <a:t>Mundesia</a:t>
            </a:r>
            <a:r>
              <a:rPr lang="en-US" altLang="it-IT" sz="1000" dirty="0"/>
              <a:t> per </a:t>
            </a:r>
            <a:r>
              <a:rPr lang="en-US" altLang="it-IT" sz="1000" dirty="0" err="1"/>
              <a:t>anetaresim</a:t>
            </a:r>
            <a:r>
              <a:rPr lang="en-US" altLang="it-IT" sz="1000" dirty="0"/>
              <a:t> ne BE </a:t>
            </a:r>
          </a:p>
          <a:p>
            <a:pPr algn="just"/>
            <a:r>
              <a:rPr lang="en-US" altLang="it-IT" sz="2000" dirty="0" err="1"/>
              <a:t>Partneritet</a:t>
            </a:r>
            <a:r>
              <a:rPr lang="en-US" altLang="it-IT" sz="2000" dirty="0"/>
              <a:t> BE – </a:t>
            </a:r>
            <a:r>
              <a:rPr lang="en-US" altLang="it-IT" sz="2000" dirty="0" err="1"/>
              <a:t>Ballkani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perendimor</a:t>
            </a:r>
            <a:endParaRPr lang="en-US" altLang="it-IT" sz="2000" dirty="0"/>
          </a:p>
          <a:p>
            <a:pPr lvl="1" algn="just"/>
            <a:r>
              <a:rPr lang="en-US" altLang="it-IT" sz="1600" dirty="0" err="1"/>
              <a:t>Aksesi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tregun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europian</a:t>
            </a:r>
            <a:r>
              <a:rPr lang="en-US" altLang="it-IT" sz="1600" dirty="0"/>
              <a:t> pa </a:t>
            </a:r>
            <a:r>
              <a:rPr lang="en-US" altLang="it-IT" sz="1600" dirty="0" err="1"/>
              <a:t>dogane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Asistence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ekonomike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financiare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Asistence</a:t>
            </a:r>
            <a:r>
              <a:rPr lang="en-US" altLang="it-IT" sz="1600" dirty="0"/>
              <a:t> per </a:t>
            </a:r>
            <a:r>
              <a:rPr lang="en-US" altLang="it-IT" sz="1600" dirty="0" err="1"/>
              <a:t>rindertim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zhvillim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stabilizim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Marreveshje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stabilizim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asociimit</a:t>
            </a:r>
            <a:r>
              <a:rPr lang="en-US" altLang="it-IT" sz="1600" dirty="0"/>
              <a:t> </a:t>
            </a:r>
          </a:p>
          <a:p>
            <a:pPr lvl="2" algn="just"/>
            <a:r>
              <a:rPr lang="en-US" altLang="it-IT" sz="1050" dirty="0"/>
              <a:t> </a:t>
            </a:r>
            <a:r>
              <a:rPr lang="en-US" altLang="it-IT" sz="1050" dirty="0" err="1"/>
              <a:t>nisme</a:t>
            </a:r>
            <a:r>
              <a:rPr lang="en-US" altLang="it-IT" sz="1050" dirty="0"/>
              <a:t> ne 1999 </a:t>
            </a:r>
            <a:r>
              <a:rPr lang="en-US" altLang="it-IT" sz="1050" dirty="0" err="1"/>
              <a:t>dhe</a:t>
            </a:r>
            <a:r>
              <a:rPr lang="en-US" altLang="it-IT" sz="1050" dirty="0"/>
              <a:t> </a:t>
            </a:r>
            <a:r>
              <a:rPr lang="en-US" altLang="it-IT" sz="1050" dirty="0" err="1"/>
              <a:t>forcuar</a:t>
            </a:r>
            <a:r>
              <a:rPr lang="en-US" altLang="it-IT" sz="1050" dirty="0"/>
              <a:t> ne </a:t>
            </a:r>
            <a:r>
              <a:rPr lang="en-US" altLang="it-IT" sz="1050" dirty="0" err="1"/>
              <a:t>summitin</a:t>
            </a:r>
            <a:r>
              <a:rPr lang="en-US" altLang="it-IT" sz="1050" dirty="0"/>
              <a:t> e </a:t>
            </a:r>
            <a:r>
              <a:rPr lang="en-US" altLang="it-IT" sz="1050" dirty="0" err="1"/>
              <a:t>Selanikut</a:t>
            </a:r>
            <a:r>
              <a:rPr lang="en-US" altLang="it-IT" sz="1050" dirty="0"/>
              <a:t> ne 2003 </a:t>
            </a:r>
          </a:p>
          <a:p>
            <a:pPr lvl="2" algn="just"/>
            <a:endParaRPr lang="en-US" altLang="it-IT" sz="1050" dirty="0"/>
          </a:p>
          <a:p>
            <a:pPr lvl="1" algn="just"/>
            <a:r>
              <a:rPr lang="en-US" altLang="it-IT" sz="1400" dirty="0"/>
              <a:t>MSA me </a:t>
            </a:r>
            <a:r>
              <a:rPr lang="en-US" altLang="it-IT" sz="1400" dirty="0" err="1"/>
              <a:t>Shqiperine</a:t>
            </a:r>
            <a:r>
              <a:rPr lang="en-US" altLang="it-IT" sz="1400" dirty="0"/>
              <a:t> ne 2006</a:t>
            </a:r>
          </a:p>
        </p:txBody>
      </p:sp>
    </p:spTree>
    <p:extLst>
      <p:ext uri="{BB962C8B-B14F-4D97-AF65-F5344CB8AC3E}">
        <p14:creationId xmlns:p14="http://schemas.microsoft.com/office/powerpoint/2010/main" val="191942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/>
              <a:t> </a:t>
            </a:r>
            <a:r>
              <a:rPr lang="it-IT" sz="3600" dirty="0" err="1"/>
              <a:t>Integrimi</a:t>
            </a:r>
            <a:r>
              <a:rPr lang="it-IT" sz="3600" dirty="0"/>
              <a:t> </a:t>
            </a:r>
            <a:r>
              <a:rPr lang="it-IT" sz="3600" dirty="0" err="1"/>
              <a:t>europian</a:t>
            </a:r>
            <a:r>
              <a:rPr lang="it-IT" sz="3600" dirty="0"/>
              <a:t> – </a:t>
            </a:r>
            <a:r>
              <a:rPr lang="it-IT" sz="3600" dirty="0" err="1"/>
              <a:t>Rasti</a:t>
            </a:r>
            <a:r>
              <a:rPr lang="it-IT" sz="3600" dirty="0"/>
              <a:t> i </a:t>
            </a:r>
            <a:r>
              <a:rPr lang="it-IT" sz="3600" dirty="0" err="1"/>
              <a:t>Shqiperise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/>
              <a:t>Pre - screening</a:t>
            </a:r>
          </a:p>
          <a:p>
            <a:pPr lvl="1" algn="just"/>
            <a:r>
              <a:rPr lang="en-US" altLang="it-IT" sz="1600" dirty="0">
                <a:hlinkClick r:id="rId4"/>
              </a:rPr>
              <a:t>https://punetejashtme.gov.al/pre-screening/</a:t>
            </a:r>
            <a:endParaRPr lang="en-US" altLang="it-IT" sz="1600" dirty="0"/>
          </a:p>
          <a:p>
            <a:pPr algn="just"/>
            <a:r>
              <a:rPr lang="en-US" altLang="it-IT" sz="2400" dirty="0" err="1"/>
              <a:t>Integrimi</a:t>
            </a:r>
            <a:r>
              <a:rPr lang="en-US" altLang="it-IT" sz="2400" dirty="0"/>
              <a:t> ne </a:t>
            </a:r>
            <a:r>
              <a:rPr lang="en-US" altLang="it-IT" sz="2400" dirty="0" err="1"/>
              <a:t>detaje</a:t>
            </a:r>
            <a:r>
              <a:rPr lang="en-US" altLang="it-IT" sz="2400" dirty="0"/>
              <a:t> </a:t>
            </a:r>
          </a:p>
          <a:p>
            <a:pPr lvl="1" algn="just"/>
            <a:r>
              <a:rPr lang="en-US" altLang="it-IT" sz="2000" dirty="0">
                <a:hlinkClick r:id="rId5"/>
              </a:rPr>
              <a:t>https://integrimi-ne-be.punetejashtme.gov.al/</a:t>
            </a:r>
            <a:endParaRPr lang="en-US" altLang="it-IT" sz="2000" dirty="0"/>
          </a:p>
          <a:p>
            <a:pPr algn="just"/>
            <a:r>
              <a:rPr lang="en-US" altLang="it-IT" sz="2400" dirty="0" err="1"/>
              <a:t>Plani</a:t>
            </a:r>
            <a:r>
              <a:rPr lang="en-US" altLang="it-IT" sz="2400" dirty="0"/>
              <a:t> </a:t>
            </a:r>
            <a:r>
              <a:rPr lang="en-US" altLang="it-IT" sz="2400" dirty="0" err="1"/>
              <a:t>kombetar</a:t>
            </a:r>
            <a:r>
              <a:rPr lang="en-US" altLang="it-IT" sz="2400" dirty="0"/>
              <a:t> I </a:t>
            </a:r>
            <a:r>
              <a:rPr lang="en-US" altLang="it-IT" sz="2400" dirty="0" err="1"/>
              <a:t>integrimit</a:t>
            </a:r>
            <a:endParaRPr lang="en-US" altLang="it-IT" sz="1400" dirty="0"/>
          </a:p>
          <a:p>
            <a:pPr algn="just"/>
            <a:r>
              <a:rPr lang="en-US" altLang="it-IT" sz="1800" dirty="0" err="1"/>
              <a:t>Takime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nderinstitucionale</a:t>
            </a:r>
            <a:r>
              <a:rPr lang="en-US" altLang="it-IT" sz="1800" dirty="0"/>
              <a:t> me BE</a:t>
            </a:r>
          </a:p>
          <a:p>
            <a:pPr algn="just"/>
            <a:endParaRPr lang="en-US" altLang="it-IT" sz="1800" dirty="0"/>
          </a:p>
          <a:p>
            <a:pPr algn="just"/>
            <a:r>
              <a:rPr lang="en-US" altLang="it-IT" sz="1800" dirty="0" err="1"/>
              <a:t>Negociatat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antarsimit</a:t>
            </a:r>
            <a:endParaRPr lang="en-US" altLang="it-IT" sz="1800" dirty="0"/>
          </a:p>
          <a:p>
            <a:pPr lvl="1" algn="just"/>
            <a:r>
              <a:rPr lang="en-US" altLang="it-IT" sz="2000" dirty="0" err="1"/>
              <a:t>Në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shqyrtimin</a:t>
            </a:r>
            <a:r>
              <a:rPr lang="en-US" altLang="it-IT" sz="2000" dirty="0"/>
              <a:t> </a:t>
            </a:r>
            <a:r>
              <a:rPr lang="en-US" altLang="it-IT" sz="2000" dirty="0" err="1"/>
              <a:t>analitik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legjislacionit</a:t>
            </a:r>
            <a:r>
              <a:rPr lang="en-US" altLang="it-IT" sz="2000" dirty="0"/>
              <a:t> (Screening);</a:t>
            </a:r>
          </a:p>
          <a:p>
            <a:pPr lvl="1" algn="just"/>
            <a:r>
              <a:rPr lang="en-US" altLang="it-IT" sz="2000" dirty="0" err="1"/>
              <a:t>Në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hapjen</a:t>
            </a:r>
            <a:r>
              <a:rPr lang="en-US" altLang="it-IT" sz="2000" dirty="0"/>
              <a:t> </a:t>
            </a:r>
            <a:r>
              <a:rPr lang="en-US" altLang="it-IT" sz="2000" dirty="0" err="1"/>
              <a:t>dhe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zhvillimin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tyre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për</a:t>
            </a:r>
            <a:r>
              <a:rPr lang="en-US" altLang="it-IT" sz="2000" dirty="0"/>
              <a:t> </a:t>
            </a:r>
            <a:r>
              <a:rPr lang="en-US" altLang="it-IT" sz="2000" dirty="0" err="1"/>
              <a:t>çdo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kapitull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acquis;</a:t>
            </a:r>
          </a:p>
          <a:p>
            <a:pPr lvl="1" algn="just"/>
            <a:r>
              <a:rPr lang="en-US" altLang="it-IT" sz="2000" dirty="0" err="1"/>
              <a:t>Në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mbylljen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negociatave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për</a:t>
            </a:r>
            <a:r>
              <a:rPr lang="en-US" altLang="it-IT" sz="2000" dirty="0"/>
              <a:t> </a:t>
            </a:r>
            <a:r>
              <a:rPr lang="en-US" altLang="it-IT" sz="2000" dirty="0" err="1"/>
              <a:t>çdo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kapitull</a:t>
            </a:r>
            <a:r>
              <a:rPr lang="en-US" altLang="it-IT" sz="2000" dirty="0"/>
              <a:t> </a:t>
            </a:r>
            <a:r>
              <a:rPr lang="en-US" altLang="it-IT" sz="2000" dirty="0" err="1"/>
              <a:t>dhe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nënshkrimin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Traktatit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Aderimit</a:t>
            </a:r>
            <a:r>
              <a:rPr lang="en-US" altLang="it-IT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294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/>
              <a:t> </a:t>
            </a:r>
            <a:r>
              <a:rPr lang="it-IT" sz="3600" dirty="0" err="1"/>
              <a:t>Integrimi</a:t>
            </a:r>
            <a:r>
              <a:rPr lang="it-IT" sz="3600" dirty="0"/>
              <a:t> </a:t>
            </a:r>
            <a:r>
              <a:rPr lang="it-IT" sz="3600" dirty="0" err="1"/>
              <a:t>europian</a:t>
            </a:r>
            <a:r>
              <a:rPr lang="it-IT" sz="3600" dirty="0"/>
              <a:t> – </a:t>
            </a:r>
            <a:r>
              <a:rPr lang="it-IT" sz="3600" dirty="0" err="1"/>
              <a:t>Rasti</a:t>
            </a:r>
            <a:r>
              <a:rPr lang="it-IT" sz="3600" dirty="0"/>
              <a:t> i </a:t>
            </a:r>
            <a:r>
              <a:rPr lang="it-IT" sz="3600" dirty="0" err="1"/>
              <a:t>Shqiperise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/>
              <a:t>35 </a:t>
            </a:r>
            <a:r>
              <a:rPr lang="en-US" altLang="it-IT" sz="2800" dirty="0" err="1"/>
              <a:t>kapituj</a:t>
            </a:r>
            <a:r>
              <a:rPr lang="en-US" altLang="it-IT" sz="2800" dirty="0"/>
              <a:t> </a:t>
            </a:r>
            <a:r>
              <a:rPr lang="en-US" altLang="it-IT" sz="2800" dirty="0" err="1"/>
              <a:t>negociatash</a:t>
            </a:r>
            <a:endParaRPr lang="en-US" altLang="it-IT" sz="2800" dirty="0"/>
          </a:p>
          <a:p>
            <a:pPr algn="just"/>
            <a:r>
              <a:rPr lang="en-US" altLang="it-IT" sz="2800" dirty="0" err="1"/>
              <a:t>Struktura</a:t>
            </a:r>
            <a:r>
              <a:rPr lang="en-US" altLang="it-IT" sz="2800" dirty="0"/>
              <a:t> e </a:t>
            </a:r>
            <a:r>
              <a:rPr lang="en-US" altLang="it-IT" sz="2800" dirty="0" err="1"/>
              <a:t>negociatorit</a:t>
            </a:r>
            <a:endParaRPr lang="en-US" altLang="it-IT" sz="2800" dirty="0"/>
          </a:p>
          <a:p>
            <a:pPr lvl="1" algn="just"/>
            <a:r>
              <a:rPr lang="en-US" altLang="it-IT" sz="1600" dirty="0" err="1"/>
              <a:t>Kryenegociatori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Komiteti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shteteror</a:t>
            </a:r>
            <a:r>
              <a:rPr lang="en-US" altLang="it-IT" sz="1600" dirty="0"/>
              <a:t> per </a:t>
            </a:r>
            <a:r>
              <a:rPr lang="en-US" altLang="it-IT" sz="1600" dirty="0" err="1"/>
              <a:t>integrimin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europian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Delegacioni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shteteror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Grupi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negociator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Misioni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Shqipërisë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Bashkimin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Evropian</a:t>
            </a:r>
            <a:r>
              <a:rPr lang="en-US" altLang="it-IT" sz="1600" dirty="0"/>
              <a:t>;</a:t>
            </a:r>
          </a:p>
          <a:p>
            <a:pPr lvl="1" algn="just"/>
            <a:r>
              <a:rPr lang="en-US" altLang="it-IT" sz="1600" dirty="0" err="1"/>
              <a:t>Sekretariati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Integrimit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Evropian</a:t>
            </a:r>
            <a:r>
              <a:rPr lang="en-US" altLang="it-IT" sz="1600" dirty="0"/>
              <a:t>;</a:t>
            </a:r>
          </a:p>
          <a:p>
            <a:pPr lvl="1" algn="just"/>
            <a:r>
              <a:rPr lang="en-US" altLang="it-IT" sz="1600" dirty="0" err="1"/>
              <a:t>Grupet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Ndërinstitucionale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Punës</a:t>
            </a:r>
            <a:r>
              <a:rPr lang="en-US" altLang="it-IT" sz="1600" dirty="0"/>
              <a:t>;</a:t>
            </a:r>
          </a:p>
          <a:p>
            <a:pPr lvl="1" algn="just"/>
            <a:r>
              <a:rPr lang="en-US" altLang="it-IT" sz="1600" dirty="0" err="1"/>
              <a:t>Platforma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Partneritetit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Integrimin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Evropian</a:t>
            </a:r>
            <a:r>
              <a:rPr lang="en-US" altLang="it-IT" sz="1600" dirty="0"/>
              <a:t>.</a:t>
            </a:r>
          </a:p>
          <a:p>
            <a:pPr marL="457200" lvl="1" indent="0" algn="just">
              <a:buNone/>
            </a:pPr>
            <a:endParaRPr lang="en-US" altLang="it-IT" sz="1600" dirty="0"/>
          </a:p>
          <a:p>
            <a:pPr lvl="1" algn="just"/>
            <a:r>
              <a:rPr lang="en-US" sz="1100" b="1" i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VKM </a:t>
            </a:r>
            <a:r>
              <a:rPr lang="en-US" sz="1100" b="1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Nr.749 </a:t>
            </a:r>
            <a:r>
              <a:rPr lang="en-US" sz="1100" b="1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datë</a:t>
            </a:r>
            <a:r>
              <a:rPr lang="en-US" sz="1100" b="1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19.12.2018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 “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Për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krijimin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,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organizimin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dhe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funksionimin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e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strukturës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shtetërore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përgjegjëse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për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zhvillimin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e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negociatave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dhe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lidhjen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e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Traktatit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të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Aderimit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të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Republikës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së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Shqipërisë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në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Bashkimin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Evropian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B0604020202020204" pitchFamily="2" charset="0"/>
              </a:rPr>
              <a:t>”</a:t>
            </a:r>
          </a:p>
          <a:p>
            <a:pPr lvl="1" algn="just"/>
            <a:r>
              <a:rPr lang="en-US" sz="1100" b="1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VKM Nr.94 </a:t>
            </a:r>
            <a:r>
              <a:rPr lang="en-US" sz="1100" b="1" i="0" dirty="0" err="1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datë</a:t>
            </a:r>
            <a:r>
              <a:rPr lang="en-US" sz="1100" b="1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 20.05.2019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 “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Për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ngritjen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përbërjen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dhe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funksionimin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 e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grupeve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ndërinstitucionale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të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punës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për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integrimin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b="0" i="0" dirty="0" err="1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evropian</a:t>
            </a:r>
            <a:r>
              <a:rPr lang="en-US" sz="1100" b="0" i="0" dirty="0">
                <a:solidFill>
                  <a:srgbClr val="0E1833"/>
                </a:solidFill>
                <a:effectLst/>
                <a:latin typeface="Roboto" panose="02000000000000000000" pitchFamily="2" charset="0"/>
              </a:rPr>
              <a:t>”</a:t>
            </a:r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2304964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/>
              <a:t>Leksioni ne tekst dhe Leksioni i ardhshem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aktual</a:t>
            </a:r>
            <a:r>
              <a:rPr lang="en-US" dirty="0">
                <a:solidFill>
                  <a:srgbClr val="2F2B20"/>
                </a:solidFill>
              </a:rPr>
              <a:t> (XIV)</a:t>
            </a:r>
          </a:p>
          <a:p>
            <a:pPr marL="868680" lvl="1" indent="-457200">
              <a:buClr>
                <a:srgbClr val="9CBEBD"/>
              </a:buClr>
            </a:pPr>
            <a:r>
              <a:rPr lang="it-IT" sz="2400" dirty="0">
                <a:solidFill>
                  <a:srgbClr val="2F2B20"/>
                </a:solidFill>
              </a:rPr>
              <a:t>BE </a:t>
            </a:r>
            <a:r>
              <a:rPr lang="it-IT" sz="2400" dirty="0" err="1">
                <a:solidFill>
                  <a:srgbClr val="2F2B20"/>
                </a:solidFill>
              </a:rPr>
              <a:t>dhe</a:t>
            </a:r>
            <a:r>
              <a:rPr lang="it-IT" sz="2400" dirty="0">
                <a:solidFill>
                  <a:srgbClr val="2F2B20"/>
                </a:solidFill>
              </a:rPr>
              <a:t> </a:t>
            </a:r>
            <a:r>
              <a:rPr lang="it-IT" sz="2400" dirty="0" err="1">
                <a:solidFill>
                  <a:srgbClr val="2F2B20"/>
                </a:solidFill>
              </a:rPr>
              <a:t>procedurat</a:t>
            </a:r>
            <a:r>
              <a:rPr lang="it-IT" sz="2400" dirty="0">
                <a:solidFill>
                  <a:srgbClr val="2F2B20"/>
                </a:solidFill>
              </a:rPr>
              <a:t> e </a:t>
            </a:r>
            <a:r>
              <a:rPr lang="it-IT" sz="2400" dirty="0" err="1">
                <a:solidFill>
                  <a:srgbClr val="2F2B20"/>
                </a:solidFill>
              </a:rPr>
              <a:t>Zgjerimit</a:t>
            </a:r>
            <a:r>
              <a:rPr lang="it-IT" sz="2400" dirty="0">
                <a:solidFill>
                  <a:srgbClr val="2F2B20"/>
                </a:solidFill>
              </a:rPr>
              <a:t>(XIV)</a:t>
            </a:r>
          </a:p>
          <a:p>
            <a:pPr marL="1268730" lvl="2" indent="-457200">
              <a:buClr>
                <a:srgbClr val="9CBEBD"/>
              </a:buClr>
            </a:pPr>
            <a:r>
              <a:rPr lang="en-US" dirty="0" err="1">
                <a:solidFill>
                  <a:srgbClr val="FF0000"/>
                </a:solidFill>
              </a:rPr>
              <a:t>Materiali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 </a:t>
            </a:r>
            <a:r>
              <a:rPr lang="en-US" dirty="0" err="1">
                <a:solidFill>
                  <a:srgbClr val="2F2B20"/>
                </a:solidFill>
              </a:rPr>
              <a:t>ardhshem</a:t>
            </a:r>
            <a:r>
              <a:rPr lang="en-US" dirty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it-IT" dirty="0" err="1">
                <a:solidFill>
                  <a:srgbClr val="2F2B20"/>
                </a:solidFill>
              </a:rPr>
              <a:t>Integrimi</a:t>
            </a:r>
            <a:r>
              <a:rPr lang="it-IT" dirty="0">
                <a:solidFill>
                  <a:srgbClr val="2F2B20"/>
                </a:solidFill>
              </a:rPr>
              <a:t> </a:t>
            </a:r>
            <a:r>
              <a:rPr lang="it-IT" dirty="0" err="1">
                <a:solidFill>
                  <a:srgbClr val="2F2B20"/>
                </a:solidFill>
              </a:rPr>
              <a:t>europian</a:t>
            </a:r>
            <a:r>
              <a:rPr lang="it-IT" dirty="0">
                <a:solidFill>
                  <a:srgbClr val="2F2B20"/>
                </a:solidFill>
              </a:rPr>
              <a:t> </a:t>
            </a:r>
            <a:r>
              <a:rPr lang="it-IT" dirty="0" err="1">
                <a:solidFill>
                  <a:srgbClr val="2F2B20"/>
                </a:solidFill>
              </a:rPr>
              <a:t>dhe</a:t>
            </a:r>
            <a:r>
              <a:rPr lang="it-IT" dirty="0">
                <a:solidFill>
                  <a:srgbClr val="2F2B20"/>
                </a:solidFill>
              </a:rPr>
              <a:t> </a:t>
            </a:r>
            <a:r>
              <a:rPr lang="it-IT" dirty="0" err="1">
                <a:solidFill>
                  <a:srgbClr val="2F2B20"/>
                </a:solidFill>
              </a:rPr>
              <a:t>perafrimi</a:t>
            </a:r>
            <a:r>
              <a:rPr lang="it-IT" dirty="0">
                <a:solidFill>
                  <a:srgbClr val="2F2B20"/>
                </a:solidFill>
              </a:rPr>
              <a:t> i </a:t>
            </a:r>
            <a:r>
              <a:rPr lang="it-IT" dirty="0" err="1">
                <a:solidFill>
                  <a:srgbClr val="2F2B20"/>
                </a:solidFill>
              </a:rPr>
              <a:t>legjislacionit</a:t>
            </a:r>
            <a:r>
              <a:rPr lang="it-IT" dirty="0">
                <a:solidFill>
                  <a:srgbClr val="2F2B20"/>
                </a:solidFill>
              </a:rPr>
              <a:t>(XV)</a:t>
            </a: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Detyra</a:t>
            </a:r>
            <a:r>
              <a:rPr lang="en-US" dirty="0">
                <a:solidFill>
                  <a:srgbClr val="2F2B20"/>
                </a:solidFill>
              </a:rPr>
              <a:t> per </a:t>
            </a:r>
            <a:r>
              <a:rPr lang="en-US" dirty="0" err="1">
                <a:solidFill>
                  <a:srgbClr val="2F2B20"/>
                </a:solidFill>
              </a:rPr>
              <a:t>javen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>
                <a:solidFill>
                  <a:srgbClr val="2F2B20"/>
                </a:solidFill>
              </a:rPr>
              <a:t>Lexoni</a:t>
            </a:r>
            <a:r>
              <a:rPr lang="en-US" sz="1600" dirty="0">
                <a:solidFill>
                  <a:srgbClr val="2F2B20"/>
                </a:solidFill>
              </a:rPr>
              <a:t>, </a:t>
            </a:r>
            <a:r>
              <a:rPr lang="en-US" sz="1600" dirty="0" err="1">
                <a:solidFill>
                  <a:srgbClr val="2F2B20"/>
                </a:solidFill>
              </a:rPr>
              <a:t>analizoni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dhe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komentoni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raportet</a:t>
            </a:r>
            <a:r>
              <a:rPr lang="en-US" sz="1600" dirty="0">
                <a:solidFill>
                  <a:srgbClr val="2F2B20"/>
                </a:solidFill>
              </a:rPr>
              <a:t> e </a:t>
            </a:r>
            <a:r>
              <a:rPr lang="en-US" sz="1600" dirty="0" err="1">
                <a:solidFill>
                  <a:srgbClr val="2F2B20"/>
                </a:solidFill>
              </a:rPr>
              <a:t>Komisionit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Europian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te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cituara</a:t>
            </a:r>
            <a:r>
              <a:rPr lang="en-US" sz="1600" dirty="0">
                <a:solidFill>
                  <a:srgbClr val="2F2B20"/>
                </a:solidFill>
              </a:rPr>
              <a:t> ne </a:t>
            </a:r>
            <a:r>
              <a:rPr lang="en-US" sz="1600" dirty="0" err="1">
                <a:solidFill>
                  <a:srgbClr val="2F2B20"/>
                </a:solidFill>
              </a:rPr>
              <a:t>kete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leksion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</a:p>
          <a:p>
            <a:pPr marL="468630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/>
              <a:t>!</a:t>
            </a:r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/>
          </a:p>
          <a:p>
            <a:pPr marL="114300" indent="0" algn="ctr">
              <a:buNone/>
            </a:pPr>
            <a:r>
              <a:rPr lang="en-GB" altLang="it-IT" sz="3200" dirty="0"/>
              <a:t>Assoc. </a:t>
            </a:r>
            <a:r>
              <a:rPr lang="en-GB" altLang="it-IT" sz="3200" dirty="0" err="1"/>
              <a:t>Prof.</a:t>
            </a:r>
            <a:r>
              <a:rPr lang="en-GB" altLang="it-IT" sz="3200" dirty="0"/>
              <a:t> </a:t>
            </a:r>
            <a:r>
              <a:rPr lang="en-GB" altLang="it-IT" sz="3200" dirty="0" err="1"/>
              <a:t>Dr.</a:t>
            </a:r>
            <a:r>
              <a:rPr lang="en-GB" altLang="it-IT" sz="3200" dirty="0"/>
              <a:t> Av. Arber </a:t>
            </a:r>
            <a:r>
              <a:rPr lang="en-GB" altLang="it-IT" sz="3200" dirty="0" err="1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/>
              <a:t>Department 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7</a:t>
            </a:fld>
            <a:endParaRPr lang="de-DE" b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3470</TotalTime>
  <Words>700</Words>
  <Application>Microsoft Office PowerPoint</Application>
  <PresentationFormat>On-screen Show (4:3)</PresentationFormat>
  <Paragraphs>84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</cp:lastModifiedBy>
  <cp:revision>264</cp:revision>
  <dcterms:created xsi:type="dcterms:W3CDTF">2016-10-18T10:02:39Z</dcterms:created>
  <dcterms:modified xsi:type="dcterms:W3CDTF">2023-02-24T12:59:38Z</dcterms:modified>
</cp:coreProperties>
</file>