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309" r:id="rId3"/>
    <p:sldId id="310" r:id="rId4"/>
    <p:sldId id="311" r:id="rId5"/>
    <p:sldId id="312" r:id="rId6"/>
    <p:sldId id="259" r:id="rId7"/>
    <p:sldId id="280" r:id="rId8"/>
    <p:sldId id="276" r:id="rId9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28" y="46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7.6.2023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 smtClean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</a:t>
            </a:r>
            <a:r>
              <a:rPr lang="it-IT" sz="1200" b="1" i="1" dirty="0" smtClean="0">
                <a:solidFill>
                  <a:prstClr val="white"/>
                </a:solidFill>
              </a:rPr>
              <a:t>Xhuvani” </a:t>
            </a:r>
            <a:r>
              <a:rPr lang="it-IT" sz="1200" b="1" i="1" dirty="0" smtClean="0">
                <a:solidFill>
                  <a:schemeClr val="bg1"/>
                </a:solidFill>
              </a:rPr>
              <a:t>University, </a:t>
            </a:r>
            <a:r>
              <a:rPr lang="sq-AL" sz="1200" b="1" i="1" dirty="0" smtClean="0">
                <a:solidFill>
                  <a:schemeClr val="bg1"/>
                </a:solidFill>
              </a:rPr>
              <a:t>Elbasan</a:t>
            </a:r>
            <a:r>
              <a:rPr lang="it-IT" sz="1200" b="1" i="1" dirty="0" smtClean="0">
                <a:solidFill>
                  <a:schemeClr val="bg1"/>
                </a:solidFill>
              </a:rPr>
              <a:t>,</a:t>
            </a:r>
            <a:r>
              <a:rPr lang="sq-AL" sz="1200" b="1" i="1" dirty="0" smtClean="0">
                <a:solidFill>
                  <a:schemeClr val="bg1"/>
                </a:solidFill>
              </a:rPr>
              <a:t> </a:t>
            </a:r>
            <a:r>
              <a:rPr lang="sq-AL" sz="1200" b="1" i="1" dirty="0" err="1" smtClean="0">
                <a:solidFill>
                  <a:schemeClr val="bg1"/>
                </a:solidFill>
              </a:rPr>
              <a:t>Street</a:t>
            </a:r>
            <a:r>
              <a:rPr lang="it-IT" sz="1200" b="1" i="1" dirty="0" smtClean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 smtClean="0">
                <a:solidFill>
                  <a:schemeClr val="bg1"/>
                </a:solidFill>
              </a:rPr>
              <a:t>,</a:t>
            </a:r>
            <a:r>
              <a:rPr lang="it-IT" sz="1200" b="1" i="1" dirty="0" smtClean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 smtClean="0">
                <a:solidFill>
                  <a:schemeClr val="bg1"/>
                </a:solidFill>
              </a:rPr>
              <a:t>, </a:t>
            </a:r>
            <a:r>
              <a:rPr lang="sq-AL" sz="1200" b="1" i="1" dirty="0" err="1" smtClean="0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 smtClean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Analiza</a:t>
            </a:r>
            <a:r>
              <a:rPr lang="en-US" sz="2800" dirty="0" smtClean="0">
                <a:solidFill>
                  <a:prstClr val="black"/>
                </a:solidFill>
              </a:rPr>
              <a:t> e </a:t>
            </a:r>
            <a:r>
              <a:rPr lang="en-US" sz="2800" dirty="0" err="1" smtClean="0">
                <a:solidFill>
                  <a:prstClr val="black"/>
                </a:solidFill>
              </a:rPr>
              <a:t>Kodi</a:t>
            </a:r>
            <a:r>
              <a:rPr lang="en-US" sz="2800" dirty="0" err="1" smtClean="0">
                <a:solidFill>
                  <a:prstClr val="black"/>
                </a:solidFill>
              </a:rPr>
              <a:t>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Ajror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shqiptar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dhe</a:t>
            </a:r>
            <a:r>
              <a:rPr lang="en-US" sz="2800" dirty="0" smtClean="0">
                <a:solidFill>
                  <a:prstClr val="black"/>
                </a:solidFill>
              </a:rPr>
              <a:t> e </a:t>
            </a:r>
            <a:r>
              <a:rPr lang="en-US" sz="2800" dirty="0" err="1" smtClean="0">
                <a:solidFill>
                  <a:prstClr val="black"/>
                </a:solidFill>
              </a:rPr>
              <a:t>Kodit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Detar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shqiptar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 smtClean="0">
                <a:solidFill>
                  <a:prstClr val="black"/>
                </a:solidFill>
              </a:rPr>
              <a:t>Ndikimi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i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legjislacionit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</a:rPr>
              <a:t>europian</a:t>
            </a:r>
            <a:endParaRPr lang="en-US" sz="2800" dirty="0">
              <a:solidFill>
                <a:prstClr val="black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solidFill>
                <a:prstClr val="black"/>
              </a:solidFill>
              <a:latin typeface="Arial Rounded MT Bold" pitchFamily="34" charset="0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Kodi ajror dhe iteri i miratimit te tij (XV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Kodi detar (XV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Legjislacion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tjeter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hekurudhor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rrugor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etj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(XV)</a:t>
            </a: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1043608" y="5085184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 smtClean="0"/>
              <a:t>Elbasan, </a:t>
            </a:r>
            <a:r>
              <a:rPr lang="it-IT" dirty="0" smtClean="0">
                <a:solidFill>
                  <a:srgbClr val="FF0000"/>
                </a:solidFill>
              </a:rPr>
              <a:t>03 </a:t>
            </a:r>
            <a:r>
              <a:rPr lang="it-IT" dirty="0" smtClean="0">
                <a:solidFill>
                  <a:srgbClr val="FF0000"/>
                </a:solidFill>
              </a:rPr>
              <a:t>Qershor 2023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Procesi i integrimit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3600" dirty="0">
                <a:solidFill>
                  <a:prstClr val="black"/>
                </a:solidFill>
              </a:rPr>
              <a:t>Procesi i integrimit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MSA 2006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Neni 59  dhe 106 per Transportet  dhe Protokolli 5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Perafrimi i legjislacionit me acquis 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Kodi Ajror – miratuar ne 2008 dhe versioni i ri ne L. 96/2020 (ajror)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Kodi Hekurudhor (Hekurudhor)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 Kodi Detar (detar)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Ligji 8308/1998 i perditesuar me L. Nr. 10/2016 (tokesor)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Legjislacioni dytesor</a:t>
            </a:r>
          </a:p>
          <a:p>
            <a:pPr marL="285750" lvl="0" indent="-285750">
              <a:spcBef>
                <a:spcPts val="0"/>
              </a:spcBef>
            </a:pPr>
            <a:r>
              <a:rPr lang="it-IT" sz="3600" dirty="0">
                <a:solidFill>
                  <a:prstClr val="black"/>
                </a:solidFill>
              </a:rPr>
              <a:t>Krijimi i autoriteteve te transportit (AAC, ATH)</a:t>
            </a:r>
          </a:p>
          <a:p>
            <a:pPr marL="1200150" lvl="2" indent="-285750">
              <a:spcBef>
                <a:spcPts val="0"/>
              </a:spcBef>
            </a:pPr>
            <a:endParaRPr lang="it-IT" sz="3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3600" dirty="0">
              <a:solidFill>
                <a:prstClr val="black"/>
              </a:solidFill>
            </a:endParaRPr>
          </a:p>
          <a:p>
            <a:pPr algn="just"/>
            <a:endParaRPr lang="en-US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332164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Integrimi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sz="3600" dirty="0">
                <a:solidFill>
                  <a:prstClr val="black"/>
                </a:solidFill>
              </a:rPr>
              <a:t>Procesi i integrimit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Procesi screening – takimet shpjeguese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Per 33 kapituj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Negociatat 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Transporti nje nga kapitujt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Struktura e institucioneve shqiptare</a:t>
            </a:r>
          </a:p>
          <a:p>
            <a:pPr marL="1200150" lvl="2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Statusi «Pjeserisht i mbyllur» dhe «I mbyllur» (kur jane te kenaqur te gjithe vendet e BE)</a:t>
            </a:r>
          </a:p>
          <a:p>
            <a:pPr marL="285750" lvl="0" indent="-285750">
              <a:spcBef>
                <a:spcPts val="0"/>
              </a:spcBef>
            </a:pPr>
            <a:r>
              <a:rPr lang="it-IT" sz="3600" dirty="0">
                <a:solidFill>
                  <a:prstClr val="black"/>
                </a:solidFill>
              </a:rPr>
              <a:t>Pika e pare dhe kyce PERAFRIMI I LEGJISLACIONIT ME ACQUIS</a:t>
            </a:r>
          </a:p>
        </p:txBody>
      </p:sp>
    </p:spTree>
    <p:extLst>
      <p:ext uri="{BB962C8B-B14F-4D97-AF65-F5344CB8AC3E}">
        <p14:creationId xmlns:p14="http://schemas.microsoft.com/office/powerpoint/2010/main" val="30570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Te drejtat e pasagjereve 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TE DREJTAT E PASAGJEREVE  NE LEGJISLACIONIN AJROR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Udhezim nr. 1 date 26.02.2013 «Për kompensimin dhe asistencën e pasagjerëve në rastin e mospranimit në bord të avionit dhe anulimit ose vonesës gjatë fluturimeve»</a:t>
            </a:r>
          </a:p>
          <a:p>
            <a:pPr marL="1200150" lvl="2" indent="-285750">
              <a:spcBef>
                <a:spcPts val="0"/>
              </a:spcBef>
            </a:pPr>
            <a:r>
              <a:rPr lang="it-IT" sz="2800" dirty="0">
                <a:solidFill>
                  <a:prstClr val="black"/>
                </a:solidFill>
              </a:rPr>
              <a:t>Perafrim me Reg. 261/2004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prstClr val="black"/>
                </a:solidFill>
              </a:rPr>
              <a:t>Autoriteti zbatues AAC i Shqiperise</a:t>
            </a:r>
          </a:p>
        </p:txBody>
      </p:sp>
    </p:spTree>
    <p:extLst>
      <p:ext uri="{BB962C8B-B14F-4D97-AF65-F5344CB8AC3E}">
        <p14:creationId xmlns:p14="http://schemas.microsoft.com/office/powerpoint/2010/main" val="121776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Te drejtat e pasagjereve III</a:t>
            </a:r>
            <a:endParaRPr lang="it-IT" sz="40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r>
              <a:rPr lang="it-IT" dirty="0">
                <a:solidFill>
                  <a:prstClr val="black"/>
                </a:solidFill>
              </a:rPr>
              <a:t>TE DREJTAT E PASAGJEREVE  NE LEGJISLACIONIN AJROR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Refuzimi i hipjes ne bord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Anulimi i fluturimit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Vonesa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E drejta e kompensimit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E drejta e rimbursimit apo kalimit ne linje tjeter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E drejta per perkujdesje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Ngritja dhe ulja e kategorise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Personat me levizshmeri te kufizuar dhe nevoja te vecanta </a:t>
            </a:r>
          </a:p>
        </p:txBody>
      </p:sp>
    </p:spTree>
    <p:extLst>
      <p:ext uri="{BB962C8B-B14F-4D97-AF65-F5344CB8AC3E}">
        <p14:creationId xmlns:p14="http://schemas.microsoft.com/office/powerpoint/2010/main" val="23481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475656" y="285726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4000" dirty="0" smtClean="0"/>
              <a:t>Kodi Detar dhe ligje ne fushen e detarise </a:t>
            </a:r>
            <a:endParaRPr lang="it-IT" sz="4000" dirty="0" smtClean="0"/>
          </a:p>
          <a:p>
            <a:pPr algn="l"/>
            <a:endParaRPr lang="it-IT" sz="4000" dirty="0" smtClean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95536" y="949459"/>
            <a:ext cx="8507288" cy="553352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spcBef>
                <a:spcPts val="0"/>
              </a:spcBef>
            </a:pPr>
            <a:endParaRPr lang="it-IT" sz="2800" dirty="0" smtClean="0">
              <a:solidFill>
                <a:prstClr val="black"/>
              </a:solidFill>
            </a:endParaRPr>
          </a:p>
          <a:p>
            <a:pPr marL="285750" lvl="0" indent="-285750">
              <a:spcBef>
                <a:spcPts val="0"/>
              </a:spcBef>
            </a:pPr>
            <a:endParaRPr lang="it-IT" sz="2800" dirty="0">
              <a:solidFill>
                <a:prstClr val="black"/>
              </a:solidFill>
            </a:endParaRPr>
          </a:p>
          <a:p>
            <a:pPr marL="285750" lvl="0" indent="-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Ligji 9251 date 8.7.2004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Kodi detar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Hyrja ne fuqi perpara nenshkrimit te MSA 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I ndryshuar – Nevoje e perafrimit me legjislacionin e BE </a:t>
            </a:r>
            <a:endParaRPr lang="it-IT" sz="2400" dirty="0" smtClean="0">
              <a:solidFill>
                <a:prstClr val="black"/>
              </a:solidFill>
            </a:endParaRPr>
          </a:p>
          <a:p>
            <a:pPr marL="285750">
              <a:spcBef>
                <a:spcPts val="0"/>
              </a:spcBef>
            </a:pPr>
            <a:endParaRPr lang="it-IT" sz="2800" dirty="0" smtClean="0">
              <a:solidFill>
                <a:prstClr val="black"/>
              </a:solidFill>
            </a:endParaRPr>
          </a:p>
          <a:p>
            <a:pPr marL="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Ligji 168 date 30.10.2013 «Per sigurine ne anije dhe porte»</a:t>
            </a:r>
            <a:endParaRPr lang="it-IT" sz="2800" dirty="0" smtClean="0">
              <a:solidFill>
                <a:prstClr val="black"/>
              </a:solidFill>
            </a:endParaRP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Ne frymen e legjislacionit te BE </a:t>
            </a:r>
            <a:endParaRPr lang="it-IT" sz="2400" dirty="0" smtClean="0">
              <a:solidFill>
                <a:prstClr val="black"/>
              </a:solidFill>
            </a:endParaRPr>
          </a:p>
          <a:p>
            <a:pPr marL="685800" lvl="1">
              <a:spcBef>
                <a:spcPts val="0"/>
              </a:spcBef>
            </a:pPr>
            <a:endParaRPr lang="it-IT" sz="2400" dirty="0">
              <a:solidFill>
                <a:prstClr val="black"/>
              </a:solidFill>
            </a:endParaRPr>
          </a:p>
          <a:p>
            <a:pPr marL="285750">
              <a:spcBef>
                <a:spcPts val="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Aderimi ne Konventat nderkombetare</a:t>
            </a:r>
          </a:p>
          <a:p>
            <a:pPr marL="685800" lvl="1">
              <a:spcBef>
                <a:spcPts val="0"/>
              </a:spcBef>
            </a:pPr>
            <a:r>
              <a:rPr lang="it-IT" sz="2400" dirty="0" smtClean="0">
                <a:solidFill>
                  <a:prstClr val="black"/>
                </a:solidFill>
              </a:rPr>
              <a:t>Ligji 8/2018 «Per ratifikimin e Traktatit qe themelon Komunitetin e Transportit»</a:t>
            </a:r>
          </a:p>
          <a:p>
            <a:pPr marL="1085850" lvl="2">
              <a:spcBef>
                <a:spcPts val="0"/>
              </a:spcBef>
            </a:pPr>
            <a:r>
              <a:rPr lang="it-IT" sz="2000" dirty="0" smtClean="0">
                <a:solidFill>
                  <a:prstClr val="black"/>
                </a:solidFill>
              </a:rPr>
              <a:t>Me vendet e BE dhe me vendet fqinje</a:t>
            </a:r>
            <a:endParaRPr lang="it-IT" sz="20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 smtClean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Leksioni ne tekst dhe Leksioni i ardhshem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Leksioni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aktual</a:t>
            </a:r>
            <a:r>
              <a:rPr lang="en-US" dirty="0" smtClean="0">
                <a:solidFill>
                  <a:srgbClr val="2F2B20"/>
                </a:solidFill>
              </a:rPr>
              <a:t> (XIV)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Analize</a:t>
            </a:r>
            <a:r>
              <a:rPr lang="en-US" dirty="0">
                <a:solidFill>
                  <a:srgbClr val="2F2B20"/>
                </a:solidFill>
              </a:rPr>
              <a:t> e </a:t>
            </a:r>
            <a:r>
              <a:rPr lang="en-US" dirty="0" err="1">
                <a:solidFill>
                  <a:srgbClr val="2F2B20"/>
                </a:solidFill>
              </a:rPr>
              <a:t>Kodit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Ajror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Shqiptar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dhe</a:t>
            </a:r>
            <a:r>
              <a:rPr lang="en-US" dirty="0">
                <a:solidFill>
                  <a:srgbClr val="2F2B20"/>
                </a:solidFill>
              </a:rPr>
              <a:t> e </a:t>
            </a:r>
            <a:r>
              <a:rPr lang="en-US" dirty="0" err="1">
                <a:solidFill>
                  <a:srgbClr val="2F2B20"/>
                </a:solidFill>
              </a:rPr>
              <a:t>Kodit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Detar</a:t>
            </a:r>
            <a:r>
              <a:rPr lang="en-US" dirty="0">
                <a:solidFill>
                  <a:srgbClr val="2F2B20"/>
                </a:solidFill>
              </a:rPr>
              <a:t>. </a:t>
            </a:r>
            <a:r>
              <a:rPr lang="en-US" dirty="0" err="1">
                <a:solidFill>
                  <a:srgbClr val="2F2B20"/>
                </a:solidFill>
              </a:rPr>
              <a:t>Ndikimi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i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legjislacionit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europian</a:t>
            </a:r>
            <a:endParaRPr lang="en-US" dirty="0">
              <a:solidFill>
                <a:srgbClr val="2F2B20"/>
              </a:solidFill>
            </a:endParaRPr>
          </a:p>
          <a:p>
            <a:pPr marL="126873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FF0000"/>
                </a:solidFill>
              </a:rPr>
              <a:t>Materiali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ardhshem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Provim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endParaRPr lang="en-US" dirty="0" smtClean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 smtClean="0">
                <a:solidFill>
                  <a:srgbClr val="2F2B20"/>
                </a:solidFill>
              </a:rPr>
              <a:t>Detyra</a:t>
            </a:r>
            <a:r>
              <a:rPr lang="en-US" dirty="0" smtClean="0">
                <a:solidFill>
                  <a:srgbClr val="2F2B20"/>
                </a:solidFill>
              </a:rPr>
              <a:t> per </a:t>
            </a:r>
            <a:r>
              <a:rPr lang="en-US" dirty="0" err="1" smtClean="0">
                <a:solidFill>
                  <a:srgbClr val="2F2B20"/>
                </a:solidFill>
              </a:rPr>
              <a:t>javen</a:t>
            </a:r>
            <a:r>
              <a:rPr lang="en-US" dirty="0" smtClean="0">
                <a:solidFill>
                  <a:srgbClr val="2F2B20"/>
                </a:solidFill>
              </a:rPr>
              <a:t> </a:t>
            </a:r>
            <a:r>
              <a:rPr lang="en-US" dirty="0" err="1" smtClean="0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468630" indent="-457200">
              <a:buClr>
                <a:srgbClr val="9CBEBD"/>
              </a:buClr>
            </a:pPr>
            <a:endParaRPr lang="en-US" dirty="0" smtClean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 smtClean="0"/>
              <a:t>!</a:t>
            </a:r>
            <a:endParaRPr lang="it-IT" sz="3200" dirty="0"/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 smtClean="0"/>
          </a:p>
          <a:p>
            <a:pPr marL="114300" indent="0" algn="ctr">
              <a:buNone/>
            </a:pPr>
            <a:r>
              <a:rPr lang="en-GB" altLang="it-IT" sz="3200" dirty="0" smtClean="0"/>
              <a:t>Assoc. </a:t>
            </a:r>
            <a:r>
              <a:rPr lang="en-GB" altLang="it-IT" sz="3200" dirty="0" err="1" smtClean="0"/>
              <a:t>Prof.</a:t>
            </a:r>
            <a:r>
              <a:rPr lang="en-GB" altLang="it-IT" sz="3200" dirty="0" smtClean="0"/>
              <a:t> </a:t>
            </a:r>
            <a:r>
              <a:rPr lang="en-GB" altLang="it-IT" sz="3200" dirty="0" err="1" smtClean="0"/>
              <a:t>Dr.</a:t>
            </a:r>
            <a:r>
              <a:rPr lang="en-GB" altLang="it-IT" sz="3200" dirty="0" smtClean="0"/>
              <a:t> Av. Arber </a:t>
            </a:r>
            <a:r>
              <a:rPr lang="en-GB" altLang="it-IT" sz="3200" dirty="0" err="1" smtClean="0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 smtClean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 smtClean="0"/>
              <a:t>Department </a:t>
            </a:r>
            <a:r>
              <a:rPr lang="en-GB" altLang="it-IT" sz="2000" dirty="0"/>
              <a:t>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8</a:t>
            </a:fld>
            <a:endParaRPr lang="de-DE" b="1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4022</TotalTime>
  <Words>462</Words>
  <Application>Microsoft Office PowerPoint</Application>
  <PresentationFormat>On-screen Show (4:3)</PresentationFormat>
  <Paragraphs>85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 Gjeta</cp:lastModifiedBy>
  <cp:revision>301</cp:revision>
  <dcterms:created xsi:type="dcterms:W3CDTF">2016-10-18T10:02:39Z</dcterms:created>
  <dcterms:modified xsi:type="dcterms:W3CDTF">2023-06-07T11:19:02Z</dcterms:modified>
</cp:coreProperties>
</file>