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309" r:id="rId3"/>
    <p:sldId id="310" r:id="rId4"/>
    <p:sldId id="311" r:id="rId5"/>
    <p:sldId id="312" r:id="rId6"/>
    <p:sldId id="259" r:id="rId7"/>
    <p:sldId id="280" r:id="rId8"/>
    <p:sldId id="276" r:id="rId9"/>
  </p:sldIdLst>
  <p:sldSz cx="9144000" cy="6858000" type="screen4x3"/>
  <p:notesSz cx="7315200" cy="9601200"/>
  <p:photoAlbum/>
  <p:defaultTextStyle>
    <a:defPPr>
      <a:defRPr lang="sq-A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28" y="46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514BB8D-282C-414F-950F-3F4884C6A2B3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7EC870C-0C6E-4BCE-BD5E-8214FDCF0C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51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C870C-0C6E-4BCE-BD5E-8214FDCF0C0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11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7.6.2023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7.6.2023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7.6.2023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7.6.2023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7.6.2023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7.6.2023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7.6.2023</a:t>
            </a:fld>
            <a:endParaRPr lang="sq-A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7.6.2023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7.6.2023</a:t>
            </a:fld>
            <a:endParaRPr lang="sq-A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7.6.2023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7.6.2023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B2A74-6AF2-4B21-9323-D939F4CC0C97}" type="datetimeFigureOut">
              <a:rPr lang="sq-AL" smtClean="0"/>
              <a:pPr/>
              <a:t>7.6.2023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q-A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arber.gjeta@uniel.edu.a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8"/>
            <a:ext cx="3214678" cy="92867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Straight Connector 3"/>
          <p:cNvCxnSpPr/>
          <p:nvPr/>
        </p:nvCxnSpPr>
        <p:spPr>
          <a:xfrm>
            <a:off x="300010" y="1214422"/>
            <a:ext cx="8501122" cy="1588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6643686"/>
            <a:ext cx="9144000" cy="21431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q-AL"/>
          </a:p>
        </p:txBody>
      </p:sp>
      <p:sp>
        <p:nvSpPr>
          <p:cNvPr id="9" name="Rectangle 8"/>
          <p:cNvSpPr/>
          <p:nvPr/>
        </p:nvSpPr>
        <p:spPr>
          <a:xfrm>
            <a:off x="71406" y="6550223"/>
            <a:ext cx="9144000" cy="307777"/>
          </a:xfrm>
          <a:prstGeom prst="rect">
            <a:avLst/>
          </a:prstGeom>
        </p:spPr>
        <p:txBody>
          <a:bodyPr wrap="square" anchor="b" anchorCtr="1">
            <a:normAutofit/>
          </a:bodyPr>
          <a:lstStyle/>
          <a:p>
            <a:pPr marL="515938" indent="-515938" algn="ctr"/>
            <a:r>
              <a:rPr lang="it-IT" sz="1200" b="1" i="1" dirty="0" smtClean="0">
                <a:solidFill>
                  <a:prstClr val="white"/>
                </a:solidFill>
              </a:rPr>
              <a:t>“Aleksand</a:t>
            </a:r>
            <a:r>
              <a:rPr lang="sq-AL" sz="1200" b="1" i="1" dirty="0">
                <a:solidFill>
                  <a:prstClr val="white"/>
                </a:solidFill>
              </a:rPr>
              <a:t>ë</a:t>
            </a:r>
            <a:r>
              <a:rPr lang="it-IT" sz="1200" b="1" i="1" dirty="0">
                <a:solidFill>
                  <a:prstClr val="white"/>
                </a:solidFill>
              </a:rPr>
              <a:t>r </a:t>
            </a:r>
            <a:r>
              <a:rPr lang="it-IT" sz="1200" b="1" i="1" dirty="0" smtClean="0">
                <a:solidFill>
                  <a:prstClr val="white"/>
                </a:solidFill>
              </a:rPr>
              <a:t>Xhuvani” </a:t>
            </a:r>
            <a:r>
              <a:rPr lang="it-IT" sz="1200" b="1" i="1" dirty="0" smtClean="0">
                <a:solidFill>
                  <a:schemeClr val="bg1"/>
                </a:solidFill>
              </a:rPr>
              <a:t>University, </a:t>
            </a:r>
            <a:r>
              <a:rPr lang="sq-AL" sz="1200" b="1" i="1" dirty="0" smtClean="0">
                <a:solidFill>
                  <a:schemeClr val="bg1"/>
                </a:solidFill>
              </a:rPr>
              <a:t>Elbasan</a:t>
            </a:r>
            <a:r>
              <a:rPr lang="it-IT" sz="1200" b="1" i="1" dirty="0" smtClean="0">
                <a:solidFill>
                  <a:schemeClr val="bg1"/>
                </a:solidFill>
              </a:rPr>
              <a:t>,</a:t>
            </a:r>
            <a:r>
              <a:rPr lang="sq-AL" sz="1200" b="1" i="1" dirty="0" smtClean="0">
                <a:solidFill>
                  <a:schemeClr val="bg1"/>
                </a:solidFill>
              </a:rPr>
              <a:t> </a:t>
            </a:r>
            <a:r>
              <a:rPr lang="sq-AL" sz="1200" b="1" i="1" dirty="0" err="1" smtClean="0">
                <a:solidFill>
                  <a:schemeClr val="bg1"/>
                </a:solidFill>
              </a:rPr>
              <a:t>Street</a:t>
            </a:r>
            <a:r>
              <a:rPr lang="it-IT" sz="1200" b="1" i="1" dirty="0" smtClean="0">
                <a:solidFill>
                  <a:schemeClr val="bg1"/>
                </a:solidFill>
              </a:rPr>
              <a:t> “Ismail Zyma” 3001</a:t>
            </a:r>
            <a:r>
              <a:rPr lang="sq-AL" sz="1200" b="1" i="1" dirty="0" smtClean="0">
                <a:solidFill>
                  <a:schemeClr val="bg1"/>
                </a:solidFill>
              </a:rPr>
              <a:t>,</a:t>
            </a:r>
            <a:r>
              <a:rPr lang="it-IT" sz="1200" b="1" i="1" dirty="0" smtClean="0">
                <a:solidFill>
                  <a:schemeClr val="bg1"/>
                </a:solidFill>
              </a:rPr>
              <a:t> tel :+355 54 252 593, Elbasan Albania</a:t>
            </a:r>
            <a:r>
              <a:rPr lang="sq-AL" sz="1200" b="1" i="1" dirty="0" smtClean="0">
                <a:solidFill>
                  <a:schemeClr val="bg1"/>
                </a:solidFill>
              </a:rPr>
              <a:t>, </a:t>
            </a:r>
            <a:r>
              <a:rPr lang="sq-AL" sz="1200" b="1" i="1" dirty="0" err="1" smtClean="0">
                <a:solidFill>
                  <a:schemeClr val="bg1"/>
                </a:solidFill>
              </a:rPr>
              <a:t>www.uniel.edu.al</a:t>
            </a:r>
            <a:endParaRPr lang="sq-AL" sz="1200" b="1" i="1" dirty="0">
              <a:solidFill>
                <a:schemeClr val="bg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71472" y="1357298"/>
            <a:ext cx="7888960" cy="3151822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endParaRPr lang="it-IT" sz="3600" dirty="0" smtClean="0"/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err="1" smtClean="0">
                <a:solidFill>
                  <a:prstClr val="black"/>
                </a:solidFill>
              </a:rPr>
              <a:t>Analiza</a:t>
            </a:r>
            <a:r>
              <a:rPr lang="en-US" sz="2800" dirty="0" smtClean="0">
                <a:solidFill>
                  <a:prstClr val="black"/>
                </a:solidFill>
              </a:rPr>
              <a:t> e </a:t>
            </a:r>
            <a:r>
              <a:rPr lang="en-US" sz="2800" dirty="0" err="1" smtClean="0">
                <a:solidFill>
                  <a:prstClr val="black"/>
                </a:solidFill>
              </a:rPr>
              <a:t>Kodi</a:t>
            </a:r>
            <a:r>
              <a:rPr lang="en-US" sz="2800" dirty="0" err="1" smtClean="0">
                <a:solidFill>
                  <a:prstClr val="black"/>
                </a:solidFill>
              </a:rPr>
              <a:t>t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Ajror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shqiptar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dhe</a:t>
            </a:r>
            <a:r>
              <a:rPr lang="en-US" sz="2800" dirty="0" smtClean="0">
                <a:solidFill>
                  <a:prstClr val="black"/>
                </a:solidFill>
              </a:rPr>
              <a:t> e </a:t>
            </a:r>
            <a:r>
              <a:rPr lang="en-US" sz="2800" dirty="0" err="1" smtClean="0">
                <a:solidFill>
                  <a:prstClr val="black"/>
                </a:solidFill>
              </a:rPr>
              <a:t>Kodit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Detar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shqiptar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err="1" smtClean="0">
                <a:solidFill>
                  <a:prstClr val="black"/>
                </a:solidFill>
              </a:rPr>
              <a:t>Ndikimi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i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legjislacionit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europian</a:t>
            </a:r>
            <a:endParaRPr lang="en-US" sz="2800" dirty="0">
              <a:solidFill>
                <a:prstClr val="black"/>
              </a:solidFill>
            </a:endParaRPr>
          </a:p>
          <a:p>
            <a:pPr lvl="0" algn="ctr">
              <a:spcBef>
                <a:spcPct val="0"/>
              </a:spcBef>
              <a:defRPr/>
            </a:pPr>
            <a:endParaRPr lang="de-DE" sz="3200" b="1" i="1" dirty="0">
              <a:solidFill>
                <a:prstClr val="black"/>
              </a:solidFill>
              <a:latin typeface="Arial Rounded MT Bold" pitchFamily="34" charset="0"/>
            </a:endParaRP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Kodi ajror dhe iteri i miratimit te tij (XV</a:t>
            </a: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Kodi detar (XV</a:t>
            </a: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Legjislacion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tjeter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Kodi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hekurudhor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rrugor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etj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(XV)</a:t>
            </a:r>
            <a:endParaRPr lang="de-D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1043608" y="5085184"/>
            <a:ext cx="6461760" cy="106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dirty="0" smtClean="0"/>
              <a:t>Elbasan, </a:t>
            </a:r>
            <a:r>
              <a:rPr lang="it-IT" dirty="0" smtClean="0">
                <a:solidFill>
                  <a:srgbClr val="FF0000"/>
                </a:solidFill>
              </a:rPr>
              <a:t>03 </a:t>
            </a:r>
            <a:r>
              <a:rPr lang="it-IT" dirty="0" smtClean="0">
                <a:solidFill>
                  <a:srgbClr val="FF0000"/>
                </a:solidFill>
              </a:rPr>
              <a:t>Qershor 2023</a:t>
            </a:r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  <p:pic>
        <p:nvPicPr>
          <p:cNvPr id="8" name="Picture 7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39709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2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475656" y="285726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Procesi i integrimit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49459"/>
            <a:ext cx="8507288" cy="553352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0" indent="-285750">
              <a:spcBef>
                <a:spcPts val="0"/>
              </a:spcBef>
            </a:pPr>
            <a:r>
              <a:rPr lang="it-IT" sz="3600" dirty="0">
                <a:solidFill>
                  <a:prstClr val="black"/>
                </a:solidFill>
              </a:rPr>
              <a:t>Procesi i integrimit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3600" dirty="0">
                <a:solidFill>
                  <a:prstClr val="black"/>
                </a:solidFill>
              </a:rPr>
              <a:t>MSA 2006</a:t>
            </a:r>
          </a:p>
          <a:p>
            <a:pPr marL="1200150" lvl="2" indent="-285750">
              <a:spcBef>
                <a:spcPts val="0"/>
              </a:spcBef>
            </a:pPr>
            <a:r>
              <a:rPr lang="it-IT" dirty="0">
                <a:solidFill>
                  <a:prstClr val="black"/>
                </a:solidFill>
              </a:rPr>
              <a:t>Neni 59  dhe 106 per Transportet  dhe Protokolli 5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3600" dirty="0">
                <a:solidFill>
                  <a:prstClr val="black"/>
                </a:solidFill>
              </a:rPr>
              <a:t>Perafrimi i legjislacionit me acquis </a:t>
            </a:r>
          </a:p>
          <a:p>
            <a:pPr marL="1200150" lvl="2" indent="-285750">
              <a:spcBef>
                <a:spcPts val="0"/>
              </a:spcBef>
            </a:pPr>
            <a:r>
              <a:rPr lang="it-IT" dirty="0">
                <a:solidFill>
                  <a:prstClr val="black"/>
                </a:solidFill>
              </a:rPr>
              <a:t>Kodi Ajror – miratuar ne 2008 dhe versioni i ri ne L. 96/2020 (ajror)</a:t>
            </a:r>
          </a:p>
          <a:p>
            <a:pPr marL="1200150" lvl="2" indent="-285750">
              <a:spcBef>
                <a:spcPts val="0"/>
              </a:spcBef>
            </a:pPr>
            <a:r>
              <a:rPr lang="it-IT" dirty="0">
                <a:solidFill>
                  <a:prstClr val="black"/>
                </a:solidFill>
              </a:rPr>
              <a:t>Kodi Hekurudhor (Hekurudhor)</a:t>
            </a:r>
          </a:p>
          <a:p>
            <a:pPr marL="1200150" lvl="2" indent="-285750">
              <a:spcBef>
                <a:spcPts val="0"/>
              </a:spcBef>
            </a:pPr>
            <a:r>
              <a:rPr lang="it-IT" dirty="0">
                <a:solidFill>
                  <a:prstClr val="black"/>
                </a:solidFill>
              </a:rPr>
              <a:t> Kodi Detar (detar)</a:t>
            </a:r>
          </a:p>
          <a:p>
            <a:pPr marL="1200150" lvl="2" indent="-285750">
              <a:spcBef>
                <a:spcPts val="0"/>
              </a:spcBef>
            </a:pPr>
            <a:r>
              <a:rPr lang="it-IT" dirty="0">
                <a:solidFill>
                  <a:prstClr val="black"/>
                </a:solidFill>
              </a:rPr>
              <a:t>Ligji 8308/1998 i perditesuar me L. Nr. 10/2016 (tokesor)</a:t>
            </a:r>
          </a:p>
          <a:p>
            <a:pPr marL="1200150" lvl="2" indent="-285750">
              <a:spcBef>
                <a:spcPts val="0"/>
              </a:spcBef>
            </a:pPr>
            <a:r>
              <a:rPr lang="it-IT" dirty="0">
                <a:solidFill>
                  <a:prstClr val="black"/>
                </a:solidFill>
              </a:rPr>
              <a:t>Legjislacioni dytesor</a:t>
            </a:r>
          </a:p>
          <a:p>
            <a:pPr marL="285750" lvl="0" indent="-285750">
              <a:spcBef>
                <a:spcPts val="0"/>
              </a:spcBef>
            </a:pPr>
            <a:r>
              <a:rPr lang="it-IT" sz="3600" dirty="0">
                <a:solidFill>
                  <a:prstClr val="black"/>
                </a:solidFill>
              </a:rPr>
              <a:t>Krijimi i autoriteteve te transportit (AAC, ATH)</a:t>
            </a:r>
          </a:p>
          <a:p>
            <a:pPr marL="1200150" lvl="2" indent="-285750">
              <a:spcBef>
                <a:spcPts val="0"/>
              </a:spcBef>
            </a:pPr>
            <a:endParaRPr lang="it-IT" sz="36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it-IT" sz="3600" dirty="0">
              <a:solidFill>
                <a:prstClr val="black"/>
              </a:solidFill>
            </a:endParaRPr>
          </a:p>
          <a:p>
            <a:pPr algn="just"/>
            <a:endParaRPr lang="en-US" altLang="it-IT" sz="2800" dirty="0" smtClean="0"/>
          </a:p>
        </p:txBody>
      </p:sp>
    </p:spTree>
    <p:extLst>
      <p:ext uri="{BB962C8B-B14F-4D97-AF65-F5344CB8AC3E}">
        <p14:creationId xmlns:p14="http://schemas.microsoft.com/office/powerpoint/2010/main" val="332164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3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475656" y="285726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Integrimi II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49459"/>
            <a:ext cx="8507288" cy="553352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0" indent="-285750">
              <a:spcBef>
                <a:spcPts val="0"/>
              </a:spcBef>
            </a:pPr>
            <a:r>
              <a:rPr lang="it-IT" sz="3600" dirty="0">
                <a:solidFill>
                  <a:prstClr val="black"/>
                </a:solidFill>
              </a:rPr>
              <a:t>Procesi i integrimit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3600" dirty="0">
                <a:solidFill>
                  <a:prstClr val="black"/>
                </a:solidFill>
              </a:rPr>
              <a:t>Procesi screening – takimet shpjeguese</a:t>
            </a:r>
          </a:p>
          <a:p>
            <a:pPr marL="1200150" lvl="2" indent="-285750">
              <a:spcBef>
                <a:spcPts val="0"/>
              </a:spcBef>
            </a:pPr>
            <a:r>
              <a:rPr lang="it-IT" dirty="0">
                <a:solidFill>
                  <a:prstClr val="black"/>
                </a:solidFill>
              </a:rPr>
              <a:t>Per 33 kapituj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3600" dirty="0">
                <a:solidFill>
                  <a:prstClr val="black"/>
                </a:solidFill>
              </a:rPr>
              <a:t>Negociatat </a:t>
            </a:r>
          </a:p>
          <a:p>
            <a:pPr marL="1200150" lvl="2" indent="-285750">
              <a:spcBef>
                <a:spcPts val="0"/>
              </a:spcBef>
            </a:pPr>
            <a:r>
              <a:rPr lang="it-IT" dirty="0">
                <a:solidFill>
                  <a:prstClr val="black"/>
                </a:solidFill>
              </a:rPr>
              <a:t>Transporti nje nga kapitujt</a:t>
            </a:r>
          </a:p>
          <a:p>
            <a:pPr marL="1200150" lvl="2" indent="-285750">
              <a:spcBef>
                <a:spcPts val="0"/>
              </a:spcBef>
            </a:pPr>
            <a:r>
              <a:rPr lang="it-IT" dirty="0">
                <a:solidFill>
                  <a:prstClr val="black"/>
                </a:solidFill>
              </a:rPr>
              <a:t>Struktura e institucioneve shqiptare</a:t>
            </a:r>
          </a:p>
          <a:p>
            <a:pPr marL="1200150" lvl="2" indent="-285750">
              <a:spcBef>
                <a:spcPts val="0"/>
              </a:spcBef>
            </a:pPr>
            <a:r>
              <a:rPr lang="it-IT" dirty="0">
                <a:solidFill>
                  <a:prstClr val="black"/>
                </a:solidFill>
              </a:rPr>
              <a:t>Statusi «Pjeserisht i mbyllur» dhe «I mbyllur» (kur jane te kenaqur te gjithe vendet e BE)</a:t>
            </a:r>
          </a:p>
          <a:p>
            <a:pPr marL="285750" lvl="0" indent="-285750">
              <a:spcBef>
                <a:spcPts val="0"/>
              </a:spcBef>
            </a:pPr>
            <a:r>
              <a:rPr lang="it-IT" sz="3600" dirty="0">
                <a:solidFill>
                  <a:prstClr val="black"/>
                </a:solidFill>
              </a:rPr>
              <a:t>Pika e pare dhe kyce PERAFRIMI I LEGJISLACIONIT ME ACQUIS</a:t>
            </a:r>
          </a:p>
        </p:txBody>
      </p:sp>
    </p:spTree>
    <p:extLst>
      <p:ext uri="{BB962C8B-B14F-4D97-AF65-F5344CB8AC3E}">
        <p14:creationId xmlns:p14="http://schemas.microsoft.com/office/powerpoint/2010/main" val="305700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4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475656" y="285726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Te drejtat e pasagjereve II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49459"/>
            <a:ext cx="8507288" cy="553352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0" indent="-285750">
              <a:spcBef>
                <a:spcPts val="0"/>
              </a:spcBef>
            </a:pPr>
            <a:r>
              <a:rPr lang="it-IT" dirty="0">
                <a:solidFill>
                  <a:prstClr val="black"/>
                </a:solidFill>
              </a:rPr>
              <a:t>TE DREJTAT E PASAGJEREVE  NE LEGJISLACIONIN AJROR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3600" dirty="0">
                <a:solidFill>
                  <a:prstClr val="black"/>
                </a:solidFill>
              </a:rPr>
              <a:t>Udhezim nr. 1 date 26.02.2013 «Për kompensimin dhe asistencën e pasagjerëve në rastin e mospranimit në bord të avionit dhe anulimit ose vonesës gjatë fluturimeve»</a:t>
            </a:r>
          </a:p>
          <a:p>
            <a:pPr marL="1200150" lvl="2" indent="-285750">
              <a:spcBef>
                <a:spcPts val="0"/>
              </a:spcBef>
            </a:pPr>
            <a:r>
              <a:rPr lang="it-IT" sz="2800" dirty="0">
                <a:solidFill>
                  <a:prstClr val="black"/>
                </a:solidFill>
              </a:rPr>
              <a:t>Perafrim me Reg. 261/2004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3600" dirty="0">
                <a:solidFill>
                  <a:prstClr val="black"/>
                </a:solidFill>
              </a:rPr>
              <a:t>Autoriteti zbatues AAC i Shqiperise</a:t>
            </a:r>
          </a:p>
        </p:txBody>
      </p:sp>
    </p:spTree>
    <p:extLst>
      <p:ext uri="{BB962C8B-B14F-4D97-AF65-F5344CB8AC3E}">
        <p14:creationId xmlns:p14="http://schemas.microsoft.com/office/powerpoint/2010/main" val="121776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5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475656" y="285726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Te drejtat e pasagjereve III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49459"/>
            <a:ext cx="8507288" cy="553352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0" indent="-285750">
              <a:spcBef>
                <a:spcPts val="0"/>
              </a:spcBef>
            </a:pPr>
            <a:r>
              <a:rPr lang="it-IT" dirty="0">
                <a:solidFill>
                  <a:prstClr val="black"/>
                </a:solidFill>
              </a:rPr>
              <a:t>TE DREJTAT E PASAGJEREVE  NE LEGJISLACIONIN AJROR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3200" dirty="0">
                <a:solidFill>
                  <a:prstClr val="black"/>
                </a:solidFill>
              </a:rPr>
              <a:t>Refuzimi i hipjes ne bord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3200" dirty="0">
                <a:solidFill>
                  <a:prstClr val="black"/>
                </a:solidFill>
              </a:rPr>
              <a:t>Anulimi i fluturimit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3200" dirty="0">
                <a:solidFill>
                  <a:prstClr val="black"/>
                </a:solidFill>
              </a:rPr>
              <a:t>Vonesa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3200" dirty="0">
                <a:solidFill>
                  <a:prstClr val="black"/>
                </a:solidFill>
              </a:rPr>
              <a:t>E drejta e kompensimit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3200" dirty="0">
                <a:solidFill>
                  <a:prstClr val="black"/>
                </a:solidFill>
              </a:rPr>
              <a:t>E drejta e rimbursimit apo kalimit ne linje tjeter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3200" dirty="0">
                <a:solidFill>
                  <a:prstClr val="black"/>
                </a:solidFill>
              </a:rPr>
              <a:t>E drejta per perkujdesje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3200" dirty="0">
                <a:solidFill>
                  <a:prstClr val="black"/>
                </a:solidFill>
              </a:rPr>
              <a:t>Ngritja dhe ulja e kategorise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3200" dirty="0">
                <a:solidFill>
                  <a:prstClr val="black"/>
                </a:solidFill>
              </a:rPr>
              <a:t>Personat me levizshmeri te kufizuar dhe nevoja te vecanta </a:t>
            </a:r>
          </a:p>
        </p:txBody>
      </p:sp>
    </p:spTree>
    <p:extLst>
      <p:ext uri="{BB962C8B-B14F-4D97-AF65-F5344CB8AC3E}">
        <p14:creationId xmlns:p14="http://schemas.microsoft.com/office/powerpoint/2010/main" val="234815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6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475656" y="285726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Kodi Detar dhe ligje ne fushen e detarise </a:t>
            </a:r>
            <a:endParaRPr lang="it-IT" sz="4000" dirty="0" smtClean="0"/>
          </a:p>
          <a:p>
            <a:pPr algn="l"/>
            <a:endParaRPr lang="it-IT" sz="4000" dirty="0" smtClean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49459"/>
            <a:ext cx="8507288" cy="553352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0" indent="-285750">
              <a:spcBef>
                <a:spcPts val="0"/>
              </a:spcBef>
            </a:pPr>
            <a:endParaRPr lang="it-IT" sz="2800" dirty="0" smtClean="0">
              <a:solidFill>
                <a:prstClr val="black"/>
              </a:solidFill>
            </a:endParaRPr>
          </a:p>
          <a:p>
            <a:pPr marL="285750" lvl="0" indent="-285750">
              <a:spcBef>
                <a:spcPts val="0"/>
              </a:spcBef>
            </a:pPr>
            <a:endParaRPr lang="it-IT" sz="2800" dirty="0">
              <a:solidFill>
                <a:prstClr val="black"/>
              </a:solidFill>
            </a:endParaRPr>
          </a:p>
          <a:p>
            <a:pPr marL="285750" lvl="0" indent="-285750">
              <a:spcBef>
                <a:spcPts val="0"/>
              </a:spcBef>
            </a:pPr>
            <a:r>
              <a:rPr lang="it-IT" sz="2800" dirty="0" smtClean="0">
                <a:solidFill>
                  <a:prstClr val="black"/>
                </a:solidFill>
              </a:rPr>
              <a:t>Ligji 9251 date 8.7.2004</a:t>
            </a:r>
          </a:p>
          <a:p>
            <a:pPr marL="685800" lvl="1">
              <a:spcBef>
                <a:spcPts val="0"/>
              </a:spcBef>
            </a:pPr>
            <a:r>
              <a:rPr lang="it-IT" sz="2400" dirty="0" smtClean="0">
                <a:solidFill>
                  <a:prstClr val="black"/>
                </a:solidFill>
              </a:rPr>
              <a:t>Kodi detar</a:t>
            </a:r>
          </a:p>
          <a:p>
            <a:pPr marL="685800" lvl="1">
              <a:spcBef>
                <a:spcPts val="0"/>
              </a:spcBef>
            </a:pPr>
            <a:r>
              <a:rPr lang="it-IT" sz="2400" dirty="0" smtClean="0">
                <a:solidFill>
                  <a:prstClr val="black"/>
                </a:solidFill>
              </a:rPr>
              <a:t>Hyrja ne fuqi perpara nenshkrimit te MSA </a:t>
            </a:r>
          </a:p>
          <a:p>
            <a:pPr marL="685800" lvl="1">
              <a:spcBef>
                <a:spcPts val="0"/>
              </a:spcBef>
            </a:pPr>
            <a:r>
              <a:rPr lang="it-IT" sz="2400" dirty="0" smtClean="0">
                <a:solidFill>
                  <a:prstClr val="black"/>
                </a:solidFill>
              </a:rPr>
              <a:t>I ndryshuar – Nevoje e perafrimit me legjislacionin e BE </a:t>
            </a:r>
            <a:endParaRPr lang="it-IT" sz="2400" dirty="0" smtClean="0">
              <a:solidFill>
                <a:prstClr val="black"/>
              </a:solidFill>
            </a:endParaRPr>
          </a:p>
          <a:p>
            <a:pPr marL="285750">
              <a:spcBef>
                <a:spcPts val="0"/>
              </a:spcBef>
            </a:pPr>
            <a:endParaRPr lang="it-IT" sz="2800" dirty="0" smtClean="0">
              <a:solidFill>
                <a:prstClr val="black"/>
              </a:solidFill>
            </a:endParaRPr>
          </a:p>
          <a:p>
            <a:pPr marL="285750">
              <a:spcBef>
                <a:spcPts val="0"/>
              </a:spcBef>
            </a:pPr>
            <a:r>
              <a:rPr lang="it-IT" sz="2800" dirty="0" smtClean="0">
                <a:solidFill>
                  <a:prstClr val="black"/>
                </a:solidFill>
              </a:rPr>
              <a:t>Ligji 168 date 30.10.2013 «Per sigurine ne anije dhe porte»</a:t>
            </a:r>
            <a:endParaRPr lang="it-IT" sz="2800" dirty="0" smtClean="0">
              <a:solidFill>
                <a:prstClr val="black"/>
              </a:solidFill>
            </a:endParaRPr>
          </a:p>
          <a:p>
            <a:pPr marL="685800" lvl="1">
              <a:spcBef>
                <a:spcPts val="0"/>
              </a:spcBef>
            </a:pPr>
            <a:r>
              <a:rPr lang="it-IT" sz="2400" dirty="0" smtClean="0">
                <a:solidFill>
                  <a:prstClr val="black"/>
                </a:solidFill>
              </a:rPr>
              <a:t>Ne frymen e legjislacionit te BE </a:t>
            </a:r>
            <a:endParaRPr lang="it-IT" sz="2400" dirty="0" smtClean="0">
              <a:solidFill>
                <a:prstClr val="black"/>
              </a:solidFill>
            </a:endParaRPr>
          </a:p>
          <a:p>
            <a:pPr marL="685800" lvl="1">
              <a:spcBef>
                <a:spcPts val="0"/>
              </a:spcBef>
            </a:pPr>
            <a:endParaRPr lang="it-IT" sz="2400" dirty="0">
              <a:solidFill>
                <a:prstClr val="black"/>
              </a:solidFill>
            </a:endParaRPr>
          </a:p>
          <a:p>
            <a:pPr marL="285750">
              <a:spcBef>
                <a:spcPts val="0"/>
              </a:spcBef>
            </a:pPr>
            <a:r>
              <a:rPr lang="it-IT" sz="2800" dirty="0" smtClean="0">
                <a:solidFill>
                  <a:prstClr val="black"/>
                </a:solidFill>
              </a:rPr>
              <a:t>Aderimi ne Konventat nderkombetare</a:t>
            </a:r>
          </a:p>
          <a:p>
            <a:pPr marL="685800" lvl="1">
              <a:spcBef>
                <a:spcPts val="0"/>
              </a:spcBef>
            </a:pPr>
            <a:r>
              <a:rPr lang="it-IT" sz="2400" dirty="0" smtClean="0">
                <a:solidFill>
                  <a:prstClr val="black"/>
                </a:solidFill>
              </a:rPr>
              <a:t>Ligji 8/2018 «Per ratifikimin e Traktatit qe themelon Komunitetin e Transportit»</a:t>
            </a:r>
          </a:p>
          <a:p>
            <a:pPr marL="1085850" lvl="2">
              <a:spcBef>
                <a:spcPts val="0"/>
              </a:spcBef>
            </a:pPr>
            <a:r>
              <a:rPr lang="it-IT" sz="2000" dirty="0" smtClean="0">
                <a:solidFill>
                  <a:prstClr val="black"/>
                </a:solidFill>
              </a:rPr>
              <a:t>Me vendet e BE dhe me vendet fqinje</a:t>
            </a:r>
            <a:endParaRPr lang="it-IT" sz="20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7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06613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Leksioni ne tekst dhe Leksioni i ardhshem</a:t>
            </a:r>
            <a:endParaRPr lang="it-IT" sz="32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340768"/>
            <a:ext cx="8507288" cy="50600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8630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Leksioni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aktual</a:t>
            </a:r>
            <a:r>
              <a:rPr lang="en-US" dirty="0" smtClean="0">
                <a:solidFill>
                  <a:srgbClr val="2F2B20"/>
                </a:solidFill>
              </a:rPr>
              <a:t> (XIV)</a:t>
            </a:r>
          </a:p>
          <a:p>
            <a:pPr marL="868680" lvl="2" indent="-457200">
              <a:buClr>
                <a:srgbClr val="9CBEBD"/>
              </a:buClr>
            </a:pPr>
            <a:r>
              <a:rPr lang="en-US" dirty="0" err="1">
                <a:solidFill>
                  <a:srgbClr val="2F2B20"/>
                </a:solidFill>
              </a:rPr>
              <a:t>Analize</a:t>
            </a:r>
            <a:r>
              <a:rPr lang="en-US" dirty="0">
                <a:solidFill>
                  <a:srgbClr val="2F2B20"/>
                </a:solidFill>
              </a:rPr>
              <a:t> e </a:t>
            </a:r>
            <a:r>
              <a:rPr lang="en-US" dirty="0" err="1">
                <a:solidFill>
                  <a:srgbClr val="2F2B20"/>
                </a:solidFill>
              </a:rPr>
              <a:t>Kodit</a:t>
            </a:r>
            <a:r>
              <a:rPr lang="en-US" dirty="0">
                <a:solidFill>
                  <a:srgbClr val="2F2B20"/>
                </a:solidFill>
              </a:rPr>
              <a:t> </a:t>
            </a:r>
            <a:r>
              <a:rPr lang="en-US" dirty="0" err="1">
                <a:solidFill>
                  <a:srgbClr val="2F2B20"/>
                </a:solidFill>
              </a:rPr>
              <a:t>Ajror</a:t>
            </a:r>
            <a:r>
              <a:rPr lang="en-US" dirty="0">
                <a:solidFill>
                  <a:srgbClr val="2F2B20"/>
                </a:solidFill>
              </a:rPr>
              <a:t> </a:t>
            </a:r>
            <a:r>
              <a:rPr lang="en-US" dirty="0" err="1">
                <a:solidFill>
                  <a:srgbClr val="2F2B20"/>
                </a:solidFill>
              </a:rPr>
              <a:t>Shqiptar</a:t>
            </a:r>
            <a:r>
              <a:rPr lang="en-US" dirty="0">
                <a:solidFill>
                  <a:srgbClr val="2F2B20"/>
                </a:solidFill>
              </a:rPr>
              <a:t> </a:t>
            </a:r>
            <a:r>
              <a:rPr lang="en-US" dirty="0" err="1">
                <a:solidFill>
                  <a:srgbClr val="2F2B20"/>
                </a:solidFill>
              </a:rPr>
              <a:t>dhe</a:t>
            </a:r>
            <a:r>
              <a:rPr lang="en-US" dirty="0">
                <a:solidFill>
                  <a:srgbClr val="2F2B20"/>
                </a:solidFill>
              </a:rPr>
              <a:t> e </a:t>
            </a:r>
            <a:r>
              <a:rPr lang="en-US" dirty="0" err="1">
                <a:solidFill>
                  <a:srgbClr val="2F2B20"/>
                </a:solidFill>
              </a:rPr>
              <a:t>Kodit</a:t>
            </a:r>
            <a:r>
              <a:rPr lang="en-US" dirty="0">
                <a:solidFill>
                  <a:srgbClr val="2F2B20"/>
                </a:solidFill>
              </a:rPr>
              <a:t> </a:t>
            </a:r>
            <a:r>
              <a:rPr lang="en-US" dirty="0" err="1">
                <a:solidFill>
                  <a:srgbClr val="2F2B20"/>
                </a:solidFill>
              </a:rPr>
              <a:t>Detar</a:t>
            </a:r>
            <a:r>
              <a:rPr lang="en-US" dirty="0">
                <a:solidFill>
                  <a:srgbClr val="2F2B20"/>
                </a:solidFill>
              </a:rPr>
              <a:t>. </a:t>
            </a:r>
            <a:r>
              <a:rPr lang="en-US" dirty="0" err="1">
                <a:solidFill>
                  <a:srgbClr val="2F2B20"/>
                </a:solidFill>
              </a:rPr>
              <a:t>Ndikimi</a:t>
            </a:r>
            <a:r>
              <a:rPr lang="en-US" dirty="0">
                <a:solidFill>
                  <a:srgbClr val="2F2B20"/>
                </a:solidFill>
              </a:rPr>
              <a:t> </a:t>
            </a:r>
            <a:r>
              <a:rPr lang="en-US" dirty="0" err="1">
                <a:solidFill>
                  <a:srgbClr val="2F2B20"/>
                </a:solidFill>
              </a:rPr>
              <a:t>i</a:t>
            </a:r>
            <a:r>
              <a:rPr lang="en-US" dirty="0">
                <a:solidFill>
                  <a:srgbClr val="2F2B20"/>
                </a:solidFill>
              </a:rPr>
              <a:t> </a:t>
            </a:r>
            <a:r>
              <a:rPr lang="en-US" dirty="0" err="1">
                <a:solidFill>
                  <a:srgbClr val="2F2B20"/>
                </a:solidFill>
              </a:rPr>
              <a:t>legjislacionit</a:t>
            </a:r>
            <a:r>
              <a:rPr lang="en-US" dirty="0">
                <a:solidFill>
                  <a:srgbClr val="2F2B20"/>
                </a:solidFill>
              </a:rPr>
              <a:t> </a:t>
            </a:r>
            <a:r>
              <a:rPr lang="en-US" dirty="0" err="1">
                <a:solidFill>
                  <a:srgbClr val="2F2B20"/>
                </a:solidFill>
              </a:rPr>
              <a:t>europian</a:t>
            </a:r>
            <a:endParaRPr lang="en-US" dirty="0">
              <a:solidFill>
                <a:srgbClr val="2F2B20"/>
              </a:solidFill>
            </a:endParaRPr>
          </a:p>
          <a:p>
            <a:pPr marL="1268730" lvl="2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FF0000"/>
                </a:solidFill>
              </a:rPr>
              <a:t>Materiali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endParaRPr lang="en-US" sz="1800" dirty="0">
              <a:solidFill>
                <a:srgbClr val="FF0000"/>
              </a:solidFill>
            </a:endParaRPr>
          </a:p>
          <a:p>
            <a:pPr marL="468630" lvl="1" indent="-457200">
              <a:buClr>
                <a:srgbClr val="9CBEBD"/>
              </a:buClr>
              <a:buFont typeface="Arial" pitchFamily="34" charset="0"/>
              <a:buChar char="•"/>
            </a:pPr>
            <a:r>
              <a:rPr lang="en-US" dirty="0" err="1">
                <a:solidFill>
                  <a:srgbClr val="2F2B20"/>
                </a:solidFill>
              </a:rPr>
              <a:t>Leksioni</a:t>
            </a:r>
            <a:r>
              <a:rPr lang="en-US" dirty="0">
                <a:solidFill>
                  <a:srgbClr val="2F2B20"/>
                </a:solidFill>
              </a:rPr>
              <a:t> 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ardhshem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</a:p>
          <a:p>
            <a:pPr marL="868680" lvl="2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Provim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endParaRPr lang="en-US" dirty="0" smtClean="0">
              <a:solidFill>
                <a:srgbClr val="2F2B20"/>
              </a:solidFill>
            </a:endParaRPr>
          </a:p>
          <a:p>
            <a:pPr marL="868680" lvl="2" indent="-457200">
              <a:buClr>
                <a:srgbClr val="9CBEBD"/>
              </a:buClr>
            </a:pPr>
            <a:endParaRPr lang="en-US" dirty="0">
              <a:solidFill>
                <a:srgbClr val="2F2B20"/>
              </a:solidFill>
            </a:endParaRPr>
          </a:p>
          <a:p>
            <a:pPr marL="468630" lvl="1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Detyra</a:t>
            </a:r>
            <a:r>
              <a:rPr lang="en-US" dirty="0" smtClean="0">
                <a:solidFill>
                  <a:srgbClr val="2F2B20"/>
                </a:solidFill>
              </a:rPr>
              <a:t> per </a:t>
            </a:r>
            <a:r>
              <a:rPr lang="en-US" dirty="0" err="1" smtClean="0">
                <a:solidFill>
                  <a:srgbClr val="2F2B20"/>
                </a:solidFill>
              </a:rPr>
              <a:t>javen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tjeter</a:t>
            </a:r>
            <a:endParaRPr lang="en-US" dirty="0">
              <a:solidFill>
                <a:srgbClr val="2F2B20"/>
              </a:solidFill>
            </a:endParaRPr>
          </a:p>
          <a:p>
            <a:pPr marL="468630" indent="-457200">
              <a:buClr>
                <a:srgbClr val="9CBEBD"/>
              </a:buClr>
            </a:pPr>
            <a:endParaRPr lang="en-US" dirty="0" smtClean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1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e12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6286" r="8837"/>
          <a:stretch>
            <a:fillRect/>
          </a:stretch>
        </p:blipFill>
        <p:spPr>
          <a:xfrm>
            <a:off x="1270" y="0"/>
            <a:ext cx="248249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42976" y="357166"/>
            <a:ext cx="7529513" cy="59846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Contacts:</a:t>
            </a:r>
            <a:endParaRPr kumimoji="0" lang="de-DE" sz="4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57158" y="1428736"/>
            <a:ext cx="8358246" cy="3944480"/>
          </a:xfrm>
          <a:prstGeom prst="rect">
            <a:avLst/>
          </a:prstGeom>
        </p:spPr>
        <p:txBody>
          <a:bodyPr/>
          <a:lstStyle/>
          <a:p>
            <a:pPr marL="114300" indent="0" algn="ctr">
              <a:buNone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</a:t>
            </a:r>
            <a:r>
              <a:rPr lang="it-IT" sz="3200" dirty="0" err="1"/>
              <a:t>Thank</a:t>
            </a:r>
            <a:r>
              <a:rPr lang="it-IT" sz="3200" dirty="0"/>
              <a:t> </a:t>
            </a:r>
            <a:r>
              <a:rPr lang="it-IT" sz="3200" dirty="0" err="1"/>
              <a:t>you</a:t>
            </a:r>
            <a:r>
              <a:rPr lang="it-IT" sz="3200" dirty="0"/>
              <a:t> for </a:t>
            </a:r>
            <a:r>
              <a:rPr lang="it-IT" sz="3200" dirty="0" err="1"/>
              <a:t>your</a:t>
            </a:r>
            <a:r>
              <a:rPr lang="it-IT" sz="3200" dirty="0"/>
              <a:t> </a:t>
            </a:r>
            <a:r>
              <a:rPr lang="it-IT" sz="3200" dirty="0" err="1"/>
              <a:t>attention</a:t>
            </a:r>
            <a:r>
              <a:rPr lang="it-IT" sz="3200" dirty="0" smtClean="0"/>
              <a:t>!</a:t>
            </a:r>
            <a:endParaRPr lang="it-IT" sz="3200" dirty="0"/>
          </a:p>
          <a:p>
            <a:pPr marL="114300" indent="0" algn="ctr">
              <a:buNone/>
            </a:pPr>
            <a:r>
              <a:rPr lang="it-IT" sz="3200" dirty="0" err="1"/>
              <a:t>Any</a:t>
            </a:r>
            <a:r>
              <a:rPr lang="it-IT" sz="3200" dirty="0"/>
              <a:t> </a:t>
            </a:r>
            <a:r>
              <a:rPr lang="it-IT" sz="3200" dirty="0" err="1"/>
              <a:t>question</a:t>
            </a:r>
            <a:r>
              <a:rPr lang="it-IT" sz="3200" dirty="0"/>
              <a:t> ?</a:t>
            </a:r>
          </a:p>
          <a:p>
            <a:pPr marL="114300" indent="0" algn="ctr">
              <a:buNone/>
            </a:pPr>
            <a:endParaRPr lang="it-IT" sz="3200" dirty="0" smtClean="0"/>
          </a:p>
          <a:p>
            <a:pPr marL="114300" indent="0" algn="ctr">
              <a:buNone/>
            </a:pPr>
            <a:r>
              <a:rPr lang="en-GB" altLang="it-IT" sz="3200" dirty="0" smtClean="0"/>
              <a:t>Assoc. </a:t>
            </a:r>
            <a:r>
              <a:rPr lang="en-GB" altLang="it-IT" sz="3200" dirty="0" err="1" smtClean="0"/>
              <a:t>Prof.</a:t>
            </a:r>
            <a:r>
              <a:rPr lang="en-GB" altLang="it-IT" sz="3200" dirty="0" smtClean="0"/>
              <a:t> </a:t>
            </a:r>
            <a:r>
              <a:rPr lang="en-GB" altLang="it-IT" sz="3200" dirty="0" err="1" smtClean="0"/>
              <a:t>Dr.</a:t>
            </a:r>
            <a:r>
              <a:rPr lang="en-GB" altLang="it-IT" sz="3200" dirty="0" smtClean="0"/>
              <a:t> Av. Arber </a:t>
            </a:r>
            <a:r>
              <a:rPr lang="en-GB" altLang="it-IT" sz="3200" dirty="0" err="1" smtClean="0"/>
              <a:t>Gjeta</a:t>
            </a:r>
            <a:endParaRPr lang="en-GB" altLang="it-IT" sz="3200" dirty="0"/>
          </a:p>
          <a:p>
            <a:pPr marL="114300" indent="0" algn="ctr">
              <a:buNone/>
            </a:pPr>
            <a:r>
              <a:rPr lang="en-GB" altLang="it-IT" sz="2000" dirty="0" smtClean="0"/>
              <a:t>Chair JM in EU Law </a:t>
            </a:r>
          </a:p>
          <a:p>
            <a:pPr marL="114300" indent="0" algn="ctr">
              <a:buNone/>
            </a:pPr>
            <a:r>
              <a:rPr lang="en-GB" altLang="it-IT" sz="2000" dirty="0" smtClean="0"/>
              <a:t>Department </a:t>
            </a:r>
            <a:r>
              <a:rPr lang="en-GB" altLang="it-IT" sz="2000" dirty="0"/>
              <a:t>of Law</a:t>
            </a:r>
          </a:p>
          <a:p>
            <a:pPr marL="114300" indent="0" algn="ctr">
              <a:buNone/>
            </a:pPr>
            <a:r>
              <a:rPr lang="en-GB" altLang="it-IT" sz="2000" dirty="0"/>
              <a:t>Faculty of Economy</a:t>
            </a:r>
          </a:p>
          <a:p>
            <a:pPr marL="114300" indent="0" algn="ctr">
              <a:buNone/>
            </a:pPr>
            <a:r>
              <a:rPr lang="en-GB" altLang="it-IT" sz="2000" dirty="0"/>
              <a:t>University of Elbasan</a:t>
            </a:r>
          </a:p>
          <a:p>
            <a:pPr marL="114300" indent="0" algn="ctr">
              <a:buNone/>
            </a:pPr>
            <a:r>
              <a:rPr lang="en-GB" altLang="it-IT" sz="2000" dirty="0">
                <a:hlinkClick r:id="rId3"/>
              </a:rPr>
              <a:t>arber.gjeta@uniel.edu.al</a:t>
            </a:r>
            <a:endParaRPr lang="en-GB" altLang="it-IT" sz="2000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3050B77-893E-4421-9522-4BE84664A250}" type="slidenum">
              <a:rPr lang="de-DE" b="1" smtClean="0"/>
              <a:pPr/>
              <a:t>8</a:t>
            </a:fld>
            <a:endParaRPr lang="de-DE" b="1" dirty="0" smtClean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28596" y="1357298"/>
            <a:ext cx="828680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652" y="5401388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4022</TotalTime>
  <Words>462</Words>
  <Application>Microsoft Office PowerPoint</Application>
  <PresentationFormat>On-screen Show (4:3)</PresentationFormat>
  <Paragraphs>85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Rounded MT Bold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SHYTI</dc:creator>
  <cp:lastModifiedBy>Arber Gjeta</cp:lastModifiedBy>
  <cp:revision>301</cp:revision>
  <dcterms:created xsi:type="dcterms:W3CDTF">2016-10-18T10:02:39Z</dcterms:created>
  <dcterms:modified xsi:type="dcterms:W3CDTF">2023-06-07T11:19:02Z</dcterms:modified>
</cp:coreProperties>
</file>