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82" r:id="rId4"/>
    <p:sldId id="307" r:id="rId5"/>
    <p:sldId id="308" r:id="rId6"/>
    <p:sldId id="309" r:id="rId7"/>
    <p:sldId id="280" r:id="rId8"/>
    <p:sldId id="276" r:id="rId9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54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Xhuvani” </a:t>
            </a:r>
            <a:r>
              <a:rPr lang="it-IT" sz="1200" b="1" i="1" dirty="0">
                <a:solidFill>
                  <a:schemeClr val="bg1"/>
                </a:solidFill>
              </a:rPr>
              <a:t>University, </a:t>
            </a:r>
            <a:r>
              <a:rPr lang="sq-AL" sz="1200" b="1" i="1" dirty="0">
                <a:solidFill>
                  <a:schemeClr val="bg1"/>
                </a:solidFill>
              </a:rPr>
              <a:t>Elbasan</a:t>
            </a:r>
            <a:r>
              <a:rPr lang="it-IT" sz="1200" b="1" i="1" dirty="0">
                <a:solidFill>
                  <a:schemeClr val="bg1"/>
                </a:solidFill>
              </a:rPr>
              <a:t>,</a:t>
            </a:r>
            <a:r>
              <a:rPr lang="sq-AL" sz="1200" b="1" i="1" dirty="0">
                <a:solidFill>
                  <a:schemeClr val="bg1"/>
                </a:solidFill>
              </a:rPr>
              <a:t> </a:t>
            </a:r>
            <a:r>
              <a:rPr lang="sq-AL" sz="1200" b="1" i="1" dirty="0" err="1">
                <a:solidFill>
                  <a:schemeClr val="bg1"/>
                </a:solidFill>
              </a:rPr>
              <a:t>Street</a:t>
            </a:r>
            <a:r>
              <a:rPr lang="it-IT" sz="1200" b="1" i="1" dirty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>
                <a:solidFill>
                  <a:schemeClr val="bg1"/>
                </a:solidFill>
              </a:rPr>
              <a:t>,</a:t>
            </a:r>
            <a:r>
              <a:rPr lang="it-IT" sz="1200" b="1" i="1" dirty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>
                <a:solidFill>
                  <a:schemeClr val="bg1"/>
                </a:solidFill>
              </a:rPr>
              <a:t>, </a:t>
            </a:r>
            <a:r>
              <a:rPr lang="sq-AL" sz="1200" b="1" i="1" dirty="0" err="1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/>
              <a:t>Procedurat</a:t>
            </a:r>
            <a:r>
              <a:rPr lang="en-US" sz="2800" dirty="0"/>
              <a:t> e </a:t>
            </a:r>
            <a:r>
              <a:rPr lang="en-US" sz="2800" dirty="0" err="1"/>
              <a:t>zgjerimit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BE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perafrimi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legjislacionit</a:t>
            </a:r>
            <a:r>
              <a:rPr lang="en-US" sz="2800" dirty="0"/>
              <a:t> per </a:t>
            </a:r>
            <a:r>
              <a:rPr lang="en-US" sz="2800" dirty="0" err="1"/>
              <a:t>realizimin</a:t>
            </a:r>
            <a:r>
              <a:rPr lang="en-US" sz="2800" dirty="0"/>
              <a:t> e </a:t>
            </a:r>
            <a:r>
              <a:rPr lang="en-US" sz="2800" dirty="0" err="1"/>
              <a:t>tregut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perbashket</a:t>
            </a:r>
            <a:endParaRPr lang="en-US" sz="2800" dirty="0"/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 dhe procedurat e Zgjerimit(XIV)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Integrimi europian dhe perafrimi i legjislacionit(XV)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/>
              <a:t>Elbasan, </a:t>
            </a:r>
            <a:r>
              <a:rPr lang="it-IT" dirty="0">
                <a:solidFill>
                  <a:srgbClr val="FF0000"/>
                </a:solidFill>
              </a:rPr>
              <a:t>23 Shkurt 2023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err="1"/>
              <a:t>Kuadri</a:t>
            </a:r>
            <a:r>
              <a:rPr lang="it-IT" sz="3200" dirty="0"/>
              <a:t> </a:t>
            </a:r>
            <a:r>
              <a:rPr lang="it-IT" sz="3200" dirty="0" err="1"/>
              <a:t>normativ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063822"/>
            <a:ext cx="8507288" cy="564177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Rregullimi</a:t>
            </a:r>
            <a:r>
              <a:rPr lang="en-US" altLang="it-IT" sz="2000" dirty="0"/>
              <a:t> ne TBE</a:t>
            </a:r>
          </a:p>
          <a:p>
            <a:pPr lvl="1" algn="just"/>
            <a:r>
              <a:rPr lang="en-US" altLang="it-IT" sz="1200" dirty="0" err="1"/>
              <a:t>Nenet</a:t>
            </a:r>
            <a:r>
              <a:rPr lang="en-US" altLang="it-IT" sz="1200" dirty="0"/>
              <a:t> 2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49</a:t>
            </a:r>
          </a:p>
          <a:p>
            <a:pPr algn="just"/>
            <a:r>
              <a:rPr lang="en-US" altLang="it-IT" sz="1800" dirty="0"/>
              <a:t>Neni 2 TBE – </a:t>
            </a:r>
            <a:r>
              <a:rPr lang="en-US" altLang="it-IT" sz="1800" dirty="0" err="1"/>
              <a:t>vlerat</a:t>
            </a:r>
            <a:r>
              <a:rPr lang="en-US" altLang="it-IT" sz="1800" dirty="0"/>
              <a:t> e BE </a:t>
            </a:r>
            <a:r>
              <a:rPr lang="en-US" altLang="it-IT" sz="1800" dirty="0" err="1"/>
              <a:t>qe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duhen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permbushur</a:t>
            </a:r>
            <a:endParaRPr lang="en-US" altLang="it-IT" sz="1800" dirty="0"/>
          </a:p>
          <a:p>
            <a:pPr lvl="1" algn="just"/>
            <a:r>
              <a:rPr lang="en-US" altLang="it-IT" sz="1400" dirty="0" err="1"/>
              <a:t>Bashkimi</a:t>
            </a:r>
            <a:r>
              <a:rPr lang="en-US" altLang="it-IT" sz="1400" dirty="0"/>
              <a:t> ka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themel</a:t>
            </a:r>
            <a:r>
              <a:rPr lang="en-US" altLang="it-IT" sz="1400" dirty="0"/>
              <a:t> </a:t>
            </a:r>
            <a:r>
              <a:rPr lang="en-US" altLang="it-IT" sz="1400" dirty="0" err="1"/>
              <a:t>vlerat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respektimit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dinjitetit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njeriut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lirisë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demokracisë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barazisë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shtetit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drejtës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respektimit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drejtave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njeriut</a:t>
            </a:r>
            <a:r>
              <a:rPr lang="en-US" altLang="it-IT" sz="1400" dirty="0"/>
              <a:t>, duke </a:t>
            </a:r>
            <a:r>
              <a:rPr lang="en-US" altLang="it-IT" sz="1400" dirty="0" err="1"/>
              <a:t>përfshirë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drejtat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personave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që</a:t>
            </a:r>
            <a:r>
              <a:rPr lang="en-US" altLang="it-IT" sz="1400" dirty="0"/>
              <a:t> u </a:t>
            </a:r>
            <a:r>
              <a:rPr lang="en-US" altLang="it-IT" sz="1400" dirty="0" err="1"/>
              <a:t>përkasin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pakicave</a:t>
            </a:r>
            <a:r>
              <a:rPr lang="en-US" altLang="it-IT" sz="1400" dirty="0"/>
              <a:t>. </a:t>
            </a:r>
            <a:r>
              <a:rPr lang="en-US" altLang="it-IT" sz="1400" dirty="0" err="1"/>
              <a:t>Këto</a:t>
            </a:r>
            <a:r>
              <a:rPr lang="en-US" altLang="it-IT" sz="1400" dirty="0"/>
              <a:t> </a:t>
            </a:r>
            <a:r>
              <a:rPr lang="en-US" altLang="it-IT" sz="1400" dirty="0" err="1"/>
              <a:t>vlera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janë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përbashkëta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Shtetet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Anëtare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shoqëri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cilën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mbisundon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pluralizmi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mosdiskriminimi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toleranca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drejtësia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solidariteti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barazia</a:t>
            </a:r>
            <a:r>
              <a:rPr lang="en-US" altLang="it-IT" sz="1400" dirty="0"/>
              <a:t> midis grave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burrave</a:t>
            </a:r>
            <a:r>
              <a:rPr lang="en-US" altLang="it-IT" sz="1400" dirty="0"/>
              <a:t>.</a:t>
            </a:r>
            <a:endParaRPr lang="en-US" altLang="it-IT" sz="1800" dirty="0"/>
          </a:p>
          <a:p>
            <a:pPr algn="just"/>
            <a:r>
              <a:rPr lang="en-US" altLang="it-IT" sz="2000" dirty="0"/>
              <a:t>Neni 49 TBE – </a:t>
            </a:r>
            <a:r>
              <a:rPr lang="en-US" altLang="it-IT" sz="2000" dirty="0" err="1"/>
              <a:t>baza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ligjore</a:t>
            </a:r>
            <a:r>
              <a:rPr lang="en-US" altLang="it-IT" sz="2000" dirty="0"/>
              <a:t> per </a:t>
            </a:r>
            <a:r>
              <a:rPr lang="en-US" altLang="it-IT" sz="2000" dirty="0" err="1"/>
              <a:t>anetaresim</a:t>
            </a:r>
            <a:r>
              <a:rPr lang="en-US" altLang="it-IT" sz="2000" dirty="0"/>
              <a:t> ne BE</a:t>
            </a:r>
          </a:p>
          <a:p>
            <a:pPr lvl="1" algn="just"/>
            <a:r>
              <a:rPr lang="en-US" altLang="it-IT" sz="1600" dirty="0"/>
              <a:t>“Çdo </a:t>
            </a:r>
            <a:r>
              <a:rPr lang="en-US" altLang="it-IT" sz="1600" dirty="0" err="1"/>
              <a:t>Shtet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respekton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vlerat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përmendura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nenin</a:t>
            </a:r>
            <a:r>
              <a:rPr lang="en-US" altLang="it-IT" sz="1600" dirty="0"/>
              <a:t> 2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është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angazhuar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nxitjen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tyre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mund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kërkojë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bëhet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Bashkimit</a:t>
            </a:r>
            <a:r>
              <a:rPr lang="en-US" altLang="it-IT" sz="1600" dirty="0"/>
              <a:t>. </a:t>
            </a:r>
            <a:r>
              <a:rPr lang="en-US" altLang="it-IT" sz="1600" dirty="0" err="1"/>
              <a:t>Parlamenti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Parlamentet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kombëtare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njoftohen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kërkesë</a:t>
            </a:r>
            <a:r>
              <a:rPr lang="en-US" altLang="it-IT" sz="1600" dirty="0"/>
              <a:t>. </a:t>
            </a:r>
            <a:r>
              <a:rPr lang="en-US" altLang="it-IT" sz="1600" dirty="0" err="1"/>
              <a:t>Shteti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kërkues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drejton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kërkesën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Këshillit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vepron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unanimisht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pasi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konsultohet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Komisionin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pasi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merr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pëlqimin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Parlamentit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vepron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shumicën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deputetëve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përbëjnë</a:t>
            </a:r>
            <a:r>
              <a:rPr lang="en-US" altLang="it-IT" sz="1600" dirty="0"/>
              <a:t>. </a:t>
            </a:r>
            <a:r>
              <a:rPr lang="en-US" altLang="it-IT" sz="1600" dirty="0" err="1"/>
              <a:t>Merren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konsideratë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kushtet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pranueshmërisë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miratuara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Këshilli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.</a:t>
            </a:r>
          </a:p>
          <a:p>
            <a:pPr lvl="1" algn="just"/>
            <a:r>
              <a:rPr lang="en-US" altLang="it-IT" sz="1600" dirty="0" err="1"/>
              <a:t>Kushtet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anëtarësimit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përshtatjet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Traktatet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cilat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është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themeluar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Bashkimi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anëtarësim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tillë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nënshtrohen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marrëveshjes</a:t>
            </a:r>
            <a:r>
              <a:rPr lang="en-US" altLang="it-IT" sz="1600" dirty="0"/>
              <a:t> midis </a:t>
            </a:r>
            <a:r>
              <a:rPr lang="en-US" altLang="it-IT" sz="1600" dirty="0" err="1"/>
              <a:t>Shteteve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kërkues</a:t>
            </a:r>
            <a:r>
              <a:rPr lang="en-US" altLang="it-IT" sz="1600" dirty="0"/>
              <a:t>. </a:t>
            </a:r>
            <a:r>
              <a:rPr lang="en-US" altLang="it-IT" sz="1600" dirty="0" err="1"/>
              <a:t>Kjo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marrëveshje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paraqitet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ratifikim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gjitha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kontraktuese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përputhje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kërkesat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kushtetuese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respektive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tyre</a:t>
            </a:r>
            <a:r>
              <a:rPr lang="en-US" altLang="it-IT" sz="1600" dirty="0"/>
              <a:t>.”</a:t>
            </a:r>
          </a:p>
          <a:p>
            <a:pPr lvl="2" algn="just"/>
            <a:endParaRPr lang="en-US" altLang="it-IT" sz="1200" dirty="0"/>
          </a:p>
          <a:p>
            <a:pPr algn="just"/>
            <a:r>
              <a:rPr lang="en-US" altLang="it-IT" sz="2000" dirty="0" err="1"/>
              <a:t>Keshilli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Europian</a:t>
            </a:r>
            <a:r>
              <a:rPr lang="en-US" altLang="it-IT" sz="2000" dirty="0"/>
              <a:t> </a:t>
            </a:r>
            <a:r>
              <a:rPr lang="en-US" altLang="it-IT" sz="2000" dirty="0" err="1"/>
              <a:t>vendos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kriteret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qe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duhet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respektohen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600" dirty="0" err="1"/>
              <a:t>Shteti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jete </a:t>
            </a:r>
            <a:r>
              <a:rPr lang="en-US" altLang="it-IT" sz="1600" dirty="0" err="1"/>
              <a:t>Europian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respektoje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vlerat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nenit</a:t>
            </a:r>
            <a:r>
              <a:rPr lang="en-US" altLang="it-IT" sz="1600" dirty="0"/>
              <a:t> 2 TBE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/>
              <a:t> </a:t>
            </a:r>
            <a:r>
              <a:rPr lang="it-IT" sz="3600" dirty="0" err="1"/>
              <a:t>Kuadri</a:t>
            </a:r>
            <a:r>
              <a:rPr lang="it-IT" sz="3600" dirty="0"/>
              <a:t> </a:t>
            </a:r>
            <a:r>
              <a:rPr lang="it-IT" sz="3600" dirty="0" err="1"/>
              <a:t>normativ</a:t>
            </a:r>
            <a:r>
              <a:rPr lang="it-IT" sz="3600" dirty="0"/>
              <a:t> - </a:t>
            </a:r>
            <a:r>
              <a:rPr lang="it-IT" sz="3600" dirty="0" err="1"/>
              <a:t>Kriteret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Keshilli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Europian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percakton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kriteret</a:t>
            </a:r>
            <a:r>
              <a:rPr lang="en-US" altLang="it-IT" sz="2000" dirty="0"/>
              <a:t> per </a:t>
            </a:r>
            <a:r>
              <a:rPr lang="en-US" altLang="it-IT" sz="2000" dirty="0" err="1"/>
              <a:t>tu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perzgjedhur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nga</a:t>
            </a:r>
            <a:r>
              <a:rPr lang="en-US" altLang="it-IT" sz="2000" dirty="0"/>
              <a:t> BE</a:t>
            </a:r>
          </a:p>
          <a:p>
            <a:pPr algn="just"/>
            <a:r>
              <a:rPr lang="en-US" altLang="it-IT" sz="2000" dirty="0" err="1"/>
              <a:t>Kriteret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Kopenhagen</a:t>
            </a:r>
            <a:r>
              <a:rPr lang="en-US" altLang="it-IT" sz="2000" dirty="0"/>
              <a:t> (</a:t>
            </a:r>
            <a:r>
              <a:rPr lang="en-US" altLang="it-IT" sz="2000" dirty="0" err="1"/>
              <a:t>Mbledhja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Keshillit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Europian</a:t>
            </a:r>
            <a:r>
              <a:rPr lang="en-US" altLang="it-IT" sz="2000" dirty="0"/>
              <a:t> ne </a:t>
            </a:r>
            <a:r>
              <a:rPr lang="en-US" altLang="it-IT" sz="2000" dirty="0" err="1"/>
              <a:t>Kopenhagen</a:t>
            </a:r>
            <a:r>
              <a:rPr lang="en-US" altLang="it-IT" sz="2000" dirty="0"/>
              <a:t> ne </a:t>
            </a:r>
            <a:r>
              <a:rPr lang="en-US" altLang="it-IT" sz="2000" dirty="0" err="1"/>
              <a:t>Qershor</a:t>
            </a:r>
            <a:r>
              <a:rPr lang="en-US" altLang="it-IT" sz="2000" dirty="0"/>
              <a:t> 1993)</a:t>
            </a:r>
          </a:p>
          <a:p>
            <a:pPr lvl="1" algn="just"/>
            <a:r>
              <a:rPr lang="en-US" altLang="it-IT" sz="1600" dirty="0" err="1"/>
              <a:t>Pasja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institucioneve</a:t>
            </a:r>
            <a:r>
              <a:rPr lang="en-US" altLang="it-IT" sz="1600" dirty="0"/>
              <a:t> stable </a:t>
            </a:r>
            <a:r>
              <a:rPr lang="en-US" altLang="it-IT" sz="1600" dirty="0" err="1"/>
              <a:t>qe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garantojne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demokracine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shtetin</a:t>
            </a:r>
            <a:r>
              <a:rPr lang="en-US" altLang="it-IT" sz="1600" dirty="0"/>
              <a:t> e se </a:t>
            </a:r>
            <a:r>
              <a:rPr lang="en-US" altLang="it-IT" sz="1600" dirty="0" err="1"/>
              <a:t>drejtes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drejtat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njeriut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mbrojne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minoritetet</a:t>
            </a:r>
            <a:endParaRPr lang="en-US" altLang="it-IT" sz="1600" dirty="0"/>
          </a:p>
          <a:p>
            <a:pPr lvl="1" algn="just"/>
            <a:r>
              <a:rPr lang="en-US" altLang="it-IT" sz="1600" dirty="0"/>
              <a:t>Ekonomi </a:t>
            </a:r>
            <a:r>
              <a:rPr lang="en-US" altLang="it-IT" sz="1600" dirty="0" err="1"/>
              <a:t>tregu</a:t>
            </a:r>
            <a:r>
              <a:rPr lang="en-US" altLang="it-IT" sz="1600" dirty="0"/>
              <a:t> </a:t>
            </a:r>
            <a:r>
              <a:rPr lang="en-US" altLang="it-IT" sz="1600" dirty="0" err="1"/>
              <a:t>funksionale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kapacitetin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perballen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konkurencen</a:t>
            </a:r>
            <a:r>
              <a:rPr lang="en-US" altLang="it-IT" sz="1600" dirty="0"/>
              <a:t> e lire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forcat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tregut</a:t>
            </a:r>
            <a:r>
              <a:rPr lang="en-US" altLang="it-IT" sz="1600" dirty="0"/>
              <a:t> ne BE </a:t>
            </a:r>
          </a:p>
          <a:p>
            <a:pPr lvl="1" algn="just"/>
            <a:r>
              <a:rPr lang="en-US" altLang="it-IT" sz="1600" dirty="0" err="1"/>
              <a:t>Mundesine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marrin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persiper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implementojne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menyre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efektive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detyrimet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anetaresimit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perfshire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qellimin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bashkimit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politik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ekonomik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monetar</a:t>
            </a:r>
            <a:r>
              <a:rPr lang="en-US" altLang="it-IT" sz="1600" dirty="0"/>
              <a:t>. </a:t>
            </a:r>
          </a:p>
          <a:p>
            <a:pPr algn="just"/>
            <a:r>
              <a:rPr lang="en-US" altLang="it-IT" sz="2000" dirty="0" err="1"/>
              <a:t>Keshilli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Europian</a:t>
            </a:r>
            <a:r>
              <a:rPr lang="en-US" altLang="it-IT" sz="2000" dirty="0"/>
              <a:t> I </a:t>
            </a:r>
            <a:r>
              <a:rPr lang="en-US" altLang="it-IT" sz="2000" dirty="0" err="1"/>
              <a:t>Madridit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Dhjetor</a:t>
            </a:r>
            <a:r>
              <a:rPr lang="en-US" altLang="it-IT" sz="2000" dirty="0"/>
              <a:t> 1995</a:t>
            </a:r>
          </a:p>
          <a:p>
            <a:pPr lvl="1" algn="just"/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jene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gatshem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zbatojne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legjislacionin</a:t>
            </a:r>
            <a:r>
              <a:rPr lang="en-US" altLang="it-IT" sz="1600" dirty="0"/>
              <a:t> e BE </a:t>
            </a:r>
          </a:p>
          <a:p>
            <a:pPr lvl="1" algn="just"/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garantojne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transpozimi</a:t>
            </a:r>
            <a:r>
              <a:rPr lang="en-US" altLang="it-IT" sz="1600" dirty="0"/>
              <a:t> I se </a:t>
            </a:r>
            <a:r>
              <a:rPr lang="en-US" altLang="it-IT" sz="1600" dirty="0" err="1"/>
              <a:t>drejtes</a:t>
            </a:r>
            <a:r>
              <a:rPr lang="en-US" altLang="it-IT" sz="1600" dirty="0"/>
              <a:t> se BE ne </a:t>
            </a:r>
            <a:r>
              <a:rPr lang="en-US" altLang="it-IT" sz="1600" dirty="0" err="1"/>
              <a:t>shtetin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tyre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eshte</a:t>
            </a:r>
            <a:r>
              <a:rPr lang="en-US" altLang="it-IT" sz="1600" dirty="0"/>
              <a:t> I </a:t>
            </a:r>
            <a:r>
              <a:rPr lang="en-US" altLang="it-IT" sz="1600" dirty="0" err="1"/>
              <a:t>implementuar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zbatohet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menyre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efektive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nepermjet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nje</a:t>
            </a:r>
            <a:r>
              <a:rPr lang="en-US" altLang="it-IT" sz="1600" dirty="0"/>
              <a:t> structure administrative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gjyqesore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adekuate</a:t>
            </a:r>
            <a:endParaRPr lang="en-US" altLang="it-IT" sz="1600" dirty="0"/>
          </a:p>
          <a:p>
            <a:pPr algn="just"/>
            <a:r>
              <a:rPr lang="en-US" altLang="it-IT" sz="2000" dirty="0" err="1"/>
              <a:t>Vleresimi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nese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kriteret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adesionit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permbushen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nga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vendi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kandidat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takon</a:t>
            </a:r>
            <a:r>
              <a:rPr lang="en-US" altLang="it-IT" sz="2000" dirty="0"/>
              <a:t> BE</a:t>
            </a:r>
          </a:p>
          <a:p>
            <a:pPr lvl="1" algn="just"/>
            <a:r>
              <a:rPr lang="en-US" altLang="it-IT" sz="1600" dirty="0" err="1"/>
              <a:t>Vleresimi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behet</a:t>
            </a:r>
            <a:r>
              <a:rPr lang="en-US" altLang="it-IT" sz="1600" dirty="0"/>
              <a:t> duke </a:t>
            </a:r>
            <a:r>
              <a:rPr lang="en-US" altLang="it-IT" sz="1600" dirty="0" err="1"/>
              <a:t>paramentruar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kriteret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sipas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shteteve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formulen</a:t>
            </a:r>
            <a:r>
              <a:rPr lang="en-US" altLang="it-IT" sz="1600" dirty="0"/>
              <a:t> “merit based evaluation” per secalin </a:t>
            </a:r>
            <a:r>
              <a:rPr lang="en-US" altLang="it-IT" sz="1600" dirty="0" err="1"/>
              <a:t>aplikant</a:t>
            </a:r>
            <a:endParaRPr lang="en-US" altLang="it-IT" sz="1600" dirty="0"/>
          </a:p>
          <a:p>
            <a:pPr algn="just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/>
              <a:t> Procedura e </a:t>
            </a:r>
            <a:r>
              <a:rPr lang="it-IT" sz="3600" dirty="0" err="1"/>
              <a:t>anetaresimit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Aplikimi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Shtetit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200" dirty="0" err="1"/>
              <a:t>Keshilli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BE </a:t>
            </a:r>
            <a:r>
              <a:rPr lang="en-US" altLang="it-IT" sz="1200" dirty="0" err="1"/>
              <a:t>merr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aplikimin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informon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Parlamentin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Komisionin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parlamentet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vendeve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antare</a:t>
            </a:r>
            <a:endParaRPr lang="en-US" altLang="it-IT" sz="1200" dirty="0"/>
          </a:p>
          <a:p>
            <a:pPr algn="just"/>
            <a:r>
              <a:rPr lang="en-US" altLang="it-IT" sz="1600" dirty="0" err="1"/>
              <a:t>Opinioni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Komisionit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endParaRPr lang="en-US" altLang="it-IT" sz="1600" dirty="0"/>
          </a:p>
          <a:p>
            <a:pPr algn="just"/>
            <a:r>
              <a:rPr lang="en-US" altLang="it-IT" sz="1600" dirty="0" err="1"/>
              <a:t>Marrja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statusit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vendit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Kandidat</a:t>
            </a:r>
            <a:endParaRPr lang="en-US" altLang="it-IT" sz="1600" dirty="0"/>
          </a:p>
          <a:p>
            <a:pPr lvl="1" algn="just"/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Keshilli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BE me </a:t>
            </a:r>
            <a:r>
              <a:rPr lang="en-US" altLang="it-IT" sz="1200" dirty="0" err="1"/>
              <a:t>unanimitet</a:t>
            </a:r>
            <a:endParaRPr lang="en-US" altLang="it-IT" sz="1200" dirty="0"/>
          </a:p>
          <a:p>
            <a:pPr algn="just"/>
            <a:r>
              <a:rPr lang="en-US" altLang="it-IT" sz="1600" dirty="0" err="1"/>
              <a:t>Celja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negociatave</a:t>
            </a:r>
            <a:endParaRPr lang="en-US" altLang="it-IT" sz="1600" dirty="0"/>
          </a:p>
          <a:p>
            <a:pPr lvl="1" algn="just"/>
            <a:r>
              <a:rPr lang="en-US" altLang="it-IT" sz="1200" dirty="0" err="1"/>
              <a:t>Mbas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vendimit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unanim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Keshillit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BE</a:t>
            </a:r>
          </a:p>
          <a:p>
            <a:pPr lvl="1" algn="just"/>
            <a:r>
              <a:rPr lang="en-US" altLang="it-IT" sz="1200" dirty="0" err="1"/>
              <a:t>Nepermjet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konferencave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nderqeveritare</a:t>
            </a:r>
            <a:r>
              <a:rPr lang="en-US" altLang="it-IT" sz="1200" dirty="0"/>
              <a:t> midis </a:t>
            </a:r>
            <a:r>
              <a:rPr lang="en-US" altLang="it-IT" sz="1200" dirty="0" err="1"/>
              <a:t>qeverive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BE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kandidat</a:t>
            </a:r>
            <a:endParaRPr lang="en-US" altLang="it-IT" sz="1200" dirty="0"/>
          </a:p>
          <a:p>
            <a:pPr lvl="1" algn="just"/>
            <a:r>
              <a:rPr lang="en-US" altLang="it-IT" sz="1200" dirty="0"/>
              <a:t>Acquis </a:t>
            </a:r>
            <a:r>
              <a:rPr lang="en-US" altLang="it-IT" sz="1200" dirty="0" err="1"/>
              <a:t>perbehet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35 </a:t>
            </a:r>
            <a:r>
              <a:rPr lang="en-US" altLang="it-IT" sz="1200" dirty="0" err="1"/>
              <a:t>tematika</a:t>
            </a:r>
            <a:r>
              <a:rPr lang="en-US" altLang="it-IT" sz="1200" dirty="0"/>
              <a:t> per </a:t>
            </a:r>
            <a:r>
              <a:rPr lang="en-US" altLang="it-IT" sz="1200" dirty="0" err="1"/>
              <a:t>nje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negocim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efektiv</a:t>
            </a:r>
            <a:endParaRPr lang="en-US" altLang="it-IT" sz="1200" dirty="0"/>
          </a:p>
          <a:p>
            <a:pPr lvl="2" algn="just"/>
            <a:r>
              <a:rPr lang="en-US" altLang="it-IT" sz="800" dirty="0"/>
              <a:t>35 </a:t>
            </a:r>
            <a:r>
              <a:rPr lang="en-US" altLang="it-IT" sz="800" dirty="0" err="1"/>
              <a:t>kapituj</a:t>
            </a:r>
            <a:r>
              <a:rPr lang="en-US" altLang="it-IT" sz="800" dirty="0"/>
              <a:t> </a:t>
            </a:r>
            <a:r>
              <a:rPr lang="en-US" altLang="it-IT" sz="800" dirty="0" err="1"/>
              <a:t>negocimi</a:t>
            </a:r>
            <a:endParaRPr lang="en-US" altLang="it-IT" sz="800" dirty="0"/>
          </a:p>
          <a:p>
            <a:pPr lvl="1" algn="just"/>
            <a:r>
              <a:rPr lang="en-US" altLang="it-IT" sz="1200" dirty="0"/>
              <a:t>Screening report per </a:t>
            </a:r>
            <a:r>
              <a:rPr lang="en-US" altLang="it-IT" sz="1200" dirty="0" err="1"/>
              <a:t>cdo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njerin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kapitujt</a:t>
            </a:r>
            <a:r>
              <a:rPr lang="en-US" altLang="it-IT" sz="1200" dirty="0"/>
              <a:t> per </a:t>
            </a:r>
            <a:r>
              <a:rPr lang="en-US" altLang="it-IT" sz="1200" dirty="0" err="1"/>
              <a:t>tu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kuptuar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qarte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progresi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permbushjen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kritereve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Mbyllja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kapitullit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negocimit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menyre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provizore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vetem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kandidat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tregon</a:t>
            </a:r>
            <a:r>
              <a:rPr lang="en-US" altLang="it-IT" sz="1200" dirty="0"/>
              <a:t> se ka </a:t>
            </a:r>
            <a:r>
              <a:rPr lang="en-US" altLang="it-IT" sz="1200" dirty="0" err="1"/>
              <a:t>arritur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progresin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nevojshem</a:t>
            </a:r>
            <a:endParaRPr lang="en-US" altLang="it-IT" sz="1200" dirty="0"/>
          </a:p>
          <a:p>
            <a:pPr lvl="2" algn="just"/>
            <a:r>
              <a:rPr lang="en-US" altLang="it-IT" sz="800" dirty="0" err="1"/>
              <a:t>Adoptimi</a:t>
            </a:r>
            <a:r>
              <a:rPr lang="en-US" altLang="it-IT" sz="800" dirty="0"/>
              <a:t> I acquis ne ate </a:t>
            </a:r>
            <a:r>
              <a:rPr lang="en-US" altLang="it-IT" sz="800" dirty="0" err="1"/>
              <a:t>kapitull</a:t>
            </a:r>
            <a:endParaRPr lang="en-US" altLang="it-IT" sz="800" dirty="0"/>
          </a:p>
          <a:p>
            <a:pPr lvl="1" algn="just"/>
            <a:r>
              <a:rPr lang="en-US" altLang="it-IT" sz="1200" dirty="0" err="1"/>
              <a:t>Monitorim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konstant</a:t>
            </a:r>
            <a:r>
              <a:rPr lang="en-US" altLang="it-IT" sz="1200" dirty="0"/>
              <a:t> per </a:t>
            </a:r>
            <a:r>
              <a:rPr lang="en-US" altLang="it-IT" sz="1200" dirty="0" err="1"/>
              <a:t>implementimin</a:t>
            </a:r>
            <a:r>
              <a:rPr lang="en-US" altLang="it-IT" sz="1200" dirty="0"/>
              <a:t> e acquis</a:t>
            </a:r>
          </a:p>
          <a:p>
            <a:pPr algn="just"/>
            <a:r>
              <a:rPr lang="en-US" altLang="it-IT" sz="1600" dirty="0" err="1"/>
              <a:t>Marreveshjet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transitore</a:t>
            </a:r>
            <a:endParaRPr lang="en-US" altLang="it-IT" sz="1600" dirty="0"/>
          </a:p>
          <a:p>
            <a:pPr lvl="1" algn="just"/>
            <a:r>
              <a:rPr lang="en-US" altLang="it-IT" sz="1200" dirty="0"/>
              <a:t>Per </a:t>
            </a:r>
            <a:r>
              <a:rPr lang="en-US" altLang="it-IT" sz="1200" dirty="0" err="1"/>
              <a:t>futjen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menyre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graduale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disa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parashikimeve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nermativen</a:t>
            </a:r>
            <a:r>
              <a:rPr lang="en-US" altLang="it-IT" sz="1200" dirty="0"/>
              <a:t> e BE ne </a:t>
            </a:r>
            <a:r>
              <a:rPr lang="en-US" altLang="it-IT" sz="1200" dirty="0" err="1"/>
              <a:t>shtetin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kandidat</a:t>
            </a:r>
            <a:r>
              <a:rPr lang="en-US" altLang="it-IT" sz="1200" dirty="0"/>
              <a:t> . Per </a:t>
            </a:r>
            <a:r>
              <a:rPr lang="en-US" altLang="it-IT" sz="1200" dirty="0" err="1"/>
              <a:t>ti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dhene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adaptohet</a:t>
            </a:r>
            <a:r>
              <a:rPr lang="en-US" altLang="it-IT" sz="1200" dirty="0"/>
              <a:t> pa </a:t>
            </a:r>
            <a:r>
              <a:rPr lang="en-US" altLang="it-IT" sz="1200" dirty="0" err="1"/>
              <a:t>problematika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brendshme</a:t>
            </a:r>
            <a:endParaRPr lang="en-US" altLang="it-IT" sz="1200" dirty="0"/>
          </a:p>
          <a:p>
            <a:pPr algn="just"/>
            <a:r>
              <a:rPr lang="en-US" altLang="it-IT" sz="1600" dirty="0" err="1"/>
              <a:t>Aderimi</a:t>
            </a:r>
            <a:r>
              <a:rPr lang="en-US" altLang="it-IT" sz="1600" dirty="0"/>
              <a:t>/</a:t>
            </a:r>
            <a:r>
              <a:rPr lang="en-US" altLang="it-IT" sz="1600" dirty="0" err="1"/>
              <a:t>Antarsimi</a:t>
            </a:r>
            <a:endParaRPr lang="en-US" altLang="it-IT" sz="1600" dirty="0"/>
          </a:p>
          <a:p>
            <a:pPr lvl="1" algn="just"/>
            <a:r>
              <a:rPr lang="en-US" altLang="it-IT" sz="1200" dirty="0" err="1"/>
              <a:t>Traktat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qe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firmoset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kur</a:t>
            </a:r>
            <a:r>
              <a:rPr lang="en-US" altLang="it-IT" sz="1200" dirty="0"/>
              <a:t> jane </a:t>
            </a:r>
            <a:r>
              <a:rPr lang="en-US" altLang="it-IT" sz="1200" dirty="0" err="1"/>
              <a:t>mbyllur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negociatat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Pranohet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Keshilli</a:t>
            </a:r>
            <a:r>
              <a:rPr lang="en-US" altLang="it-IT" sz="1200" dirty="0"/>
              <a:t> I BE, ok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Parlamenti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Europian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Ratifikohet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 </a:t>
            </a:r>
            <a:r>
              <a:rPr lang="en-US" altLang="it-IT" sz="1200" dirty="0" err="1"/>
              <a:t>shtetet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antare</a:t>
            </a:r>
            <a:endParaRPr lang="en-US" altLang="it-IT" sz="1200" dirty="0"/>
          </a:p>
          <a:p>
            <a:pPr algn="just"/>
            <a:r>
              <a:rPr lang="en-US" altLang="it-IT" sz="1600" dirty="0" err="1"/>
              <a:t>Procesi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Ballkanin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perendimor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proces</a:t>
            </a:r>
            <a:r>
              <a:rPr lang="en-US" altLang="it-IT" sz="1600" dirty="0"/>
              <a:t> I </a:t>
            </a:r>
            <a:r>
              <a:rPr lang="en-US" altLang="it-IT" sz="1600" dirty="0" err="1"/>
              <a:t>vecante</a:t>
            </a:r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426212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/>
              <a:t> </a:t>
            </a:r>
            <a:r>
              <a:rPr lang="it-IT" sz="3600" dirty="0" err="1"/>
              <a:t>Institucionet</a:t>
            </a:r>
            <a:r>
              <a:rPr lang="it-IT" sz="3600" dirty="0"/>
              <a:t> – </a:t>
            </a:r>
            <a:r>
              <a:rPr lang="it-IT" sz="3600" dirty="0" err="1"/>
              <a:t>Roli</a:t>
            </a:r>
            <a:r>
              <a:rPr lang="it-IT" sz="3600" dirty="0"/>
              <a:t> i </a:t>
            </a:r>
            <a:r>
              <a:rPr lang="it-IT" sz="3600" dirty="0" err="1"/>
              <a:t>Komisionit</a:t>
            </a:r>
            <a:r>
              <a:rPr lang="it-IT" sz="3600" dirty="0"/>
              <a:t>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/>
              <a:t>Me </a:t>
            </a:r>
            <a:r>
              <a:rPr lang="en-US" altLang="it-IT" sz="2000" dirty="0" err="1"/>
              <a:t>rendesi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vecante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eshte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roli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Komisioni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Europian</a:t>
            </a:r>
            <a:endParaRPr lang="en-US" altLang="it-IT" sz="2000" dirty="0"/>
          </a:p>
          <a:p>
            <a:pPr lvl="1" algn="just"/>
            <a:r>
              <a:rPr lang="en-US" altLang="it-IT" sz="1200" dirty="0"/>
              <a:t>European </a:t>
            </a:r>
            <a:r>
              <a:rPr lang="en-US" altLang="it-IT" sz="1200" dirty="0" err="1"/>
              <a:t>Neighbourhood</a:t>
            </a:r>
            <a:r>
              <a:rPr lang="en-US" altLang="it-IT" sz="1200" dirty="0"/>
              <a:t> Policy and Enlargement Negotiations (DG NEAR)</a:t>
            </a:r>
          </a:p>
          <a:p>
            <a:pPr algn="just"/>
            <a:r>
              <a:rPr lang="en-US" altLang="it-IT" sz="1600" dirty="0" err="1"/>
              <a:t>Politika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zgjerimit</a:t>
            </a:r>
            <a:endParaRPr lang="en-US" altLang="it-IT" sz="1600" dirty="0"/>
          </a:p>
          <a:p>
            <a:pPr lvl="1" algn="just"/>
            <a:r>
              <a:rPr lang="en-US" altLang="it-IT" sz="1200" dirty="0" err="1"/>
              <a:t>Vendet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Ballkanit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perendimor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Turqia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Gjeorgjia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/>
              <a:t>Moldavia</a:t>
            </a:r>
          </a:p>
          <a:p>
            <a:pPr lvl="1" algn="just"/>
            <a:r>
              <a:rPr lang="en-US" altLang="it-IT" sz="1200" dirty="0" err="1"/>
              <a:t>Ukraina</a:t>
            </a:r>
            <a:endParaRPr lang="en-US" altLang="it-IT" sz="1200" dirty="0"/>
          </a:p>
          <a:p>
            <a:pPr algn="just"/>
            <a:r>
              <a:rPr lang="en-US" altLang="it-IT" sz="1600" dirty="0" err="1"/>
              <a:t>Instrumentat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veprimi</a:t>
            </a:r>
            <a:endParaRPr lang="en-US" altLang="it-IT" sz="1600" dirty="0"/>
          </a:p>
          <a:p>
            <a:pPr lvl="1" algn="just"/>
            <a:r>
              <a:rPr lang="en-US" altLang="it-IT" sz="1200" dirty="0" err="1"/>
              <a:t>Koordinimi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kandidatet</a:t>
            </a:r>
            <a:r>
              <a:rPr lang="en-US" altLang="it-IT" sz="1200" dirty="0"/>
              <a:t> e BE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kandidatet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potenciale</a:t>
            </a:r>
            <a:endParaRPr lang="en-US" altLang="it-IT" sz="1200" dirty="0"/>
          </a:p>
          <a:p>
            <a:pPr lvl="1" algn="just"/>
            <a:r>
              <a:rPr lang="en-US" altLang="it-IT" sz="1200" dirty="0"/>
              <a:t>IPA (Instruments of pre-accession)</a:t>
            </a:r>
          </a:p>
          <a:p>
            <a:pPr lvl="2" algn="just"/>
            <a:r>
              <a:rPr lang="en-US" altLang="it-IT" sz="800" dirty="0" err="1"/>
              <a:t>Ndihme</a:t>
            </a:r>
            <a:r>
              <a:rPr lang="en-US" altLang="it-IT" sz="800" dirty="0"/>
              <a:t> </a:t>
            </a:r>
            <a:r>
              <a:rPr lang="en-US" altLang="it-IT" sz="800" dirty="0" err="1"/>
              <a:t>financiare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teknike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reforma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kuader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integrimit</a:t>
            </a:r>
            <a:endParaRPr lang="en-US" altLang="it-IT" sz="800" dirty="0"/>
          </a:p>
          <a:p>
            <a:pPr lvl="2" algn="just"/>
            <a:r>
              <a:rPr lang="en-US" altLang="it-IT" sz="800" dirty="0" err="1"/>
              <a:t>Aktualisht</a:t>
            </a:r>
            <a:r>
              <a:rPr lang="en-US" altLang="it-IT" sz="800" dirty="0"/>
              <a:t> IPA III (2021-2027)</a:t>
            </a:r>
          </a:p>
          <a:p>
            <a:pPr lvl="1" algn="just"/>
            <a:r>
              <a:rPr lang="en-US" altLang="it-IT" sz="1200" dirty="0" err="1"/>
              <a:t>Baza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ligjore</a:t>
            </a:r>
            <a:r>
              <a:rPr lang="en-US" altLang="it-IT" sz="1200" dirty="0"/>
              <a:t> per </a:t>
            </a:r>
            <a:r>
              <a:rPr lang="en-US" altLang="it-IT" sz="1200" dirty="0" err="1"/>
              <a:t>integrimin</a:t>
            </a:r>
            <a:r>
              <a:rPr lang="en-US" altLang="it-IT" sz="1200" dirty="0"/>
              <a:t> TRAKTATI</a:t>
            </a:r>
          </a:p>
          <a:p>
            <a:pPr algn="just"/>
            <a:r>
              <a:rPr lang="en-US" altLang="it-IT" sz="1600" dirty="0" err="1"/>
              <a:t>Objetktivat</a:t>
            </a:r>
            <a:r>
              <a:rPr lang="en-US" altLang="it-IT" sz="1600" dirty="0"/>
              <a:t> e BE me </a:t>
            </a:r>
            <a:r>
              <a:rPr lang="en-US" altLang="it-IT" sz="1600" dirty="0" err="1"/>
              <a:t>vendet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fqinje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kandidatet</a:t>
            </a:r>
            <a:endParaRPr lang="en-US" altLang="it-IT" sz="1600" dirty="0"/>
          </a:p>
          <a:p>
            <a:pPr lvl="1" algn="just"/>
            <a:r>
              <a:rPr lang="en-US" altLang="it-IT" sz="1200" dirty="0" err="1"/>
              <a:t>Paqe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stabilitet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vendet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fqinje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Permiresimi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cilesise</a:t>
            </a:r>
            <a:r>
              <a:rPr lang="en-US" altLang="it-IT" sz="1200" dirty="0"/>
              <a:t> se </a:t>
            </a:r>
            <a:r>
              <a:rPr lang="en-US" altLang="it-IT" sz="1200" dirty="0" err="1"/>
              <a:t>jeteses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Rritja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prosperitetit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mundesive</a:t>
            </a:r>
            <a:r>
              <a:rPr lang="en-US" altLang="it-IT" sz="1200" dirty="0"/>
              <a:t> per </a:t>
            </a:r>
            <a:r>
              <a:rPr lang="en-US" altLang="it-IT" sz="1200" dirty="0" err="1"/>
              <a:t>bizneset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europiane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qytetaret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Mentorimi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suporti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monitorimi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ndryshimeve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vendet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qe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kane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deshire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aderojne</a:t>
            </a:r>
            <a:r>
              <a:rPr lang="en-US" altLang="it-IT" sz="1200" dirty="0"/>
              <a:t> ne BE duke I </a:t>
            </a:r>
            <a:r>
              <a:rPr lang="en-US" altLang="it-IT" sz="1200" dirty="0" err="1"/>
              <a:t>parametruar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vlerat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ligjet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standartet</a:t>
            </a:r>
            <a:r>
              <a:rPr lang="en-US" altLang="it-IT" sz="1200" dirty="0"/>
              <a:t> e BE </a:t>
            </a:r>
          </a:p>
        </p:txBody>
      </p:sp>
    </p:spTree>
    <p:extLst>
      <p:ext uri="{BB962C8B-B14F-4D97-AF65-F5344CB8AC3E}">
        <p14:creationId xmlns:p14="http://schemas.microsoft.com/office/powerpoint/2010/main" val="342554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/>
              <a:t> </a:t>
            </a:r>
            <a:r>
              <a:rPr lang="it-IT" sz="3600" dirty="0" err="1"/>
              <a:t>Proces</a:t>
            </a:r>
            <a:r>
              <a:rPr lang="it-IT" sz="3600" dirty="0"/>
              <a:t> i </a:t>
            </a:r>
            <a:r>
              <a:rPr lang="it-IT" sz="3600" dirty="0" err="1"/>
              <a:t>vecnate</a:t>
            </a:r>
            <a:r>
              <a:rPr lang="it-IT" sz="3600" dirty="0"/>
              <a:t> per </a:t>
            </a:r>
            <a:r>
              <a:rPr lang="it-IT" sz="3600" dirty="0" err="1"/>
              <a:t>Ballkanin</a:t>
            </a:r>
            <a:r>
              <a:rPr lang="it-IT" sz="3600" dirty="0"/>
              <a:t> </a:t>
            </a:r>
            <a:r>
              <a:rPr lang="it-IT" sz="3600" dirty="0" err="1"/>
              <a:t>perendimor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/>
              <a:t>Kuadri</a:t>
            </a:r>
            <a:r>
              <a:rPr lang="en-US" altLang="it-IT" sz="2800" dirty="0"/>
              <a:t> i </a:t>
            </a:r>
            <a:r>
              <a:rPr lang="en-US" altLang="it-IT" sz="2800" dirty="0" err="1"/>
              <a:t>vecante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procesit</a:t>
            </a:r>
            <a:r>
              <a:rPr lang="en-US" altLang="it-IT" sz="2800" dirty="0"/>
              <a:t> </a:t>
            </a:r>
            <a:r>
              <a:rPr lang="en-US" altLang="it-IT" sz="2800" dirty="0" err="1"/>
              <a:t>te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stabilizim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asociiimit</a:t>
            </a:r>
            <a:endParaRPr lang="en-US" altLang="it-IT" sz="2800" dirty="0"/>
          </a:p>
          <a:p>
            <a:pPr lvl="1" algn="just"/>
            <a:r>
              <a:rPr lang="en-US" altLang="it-IT" sz="1600" dirty="0"/>
              <a:t>3 </a:t>
            </a:r>
            <a:r>
              <a:rPr lang="en-US" altLang="it-IT" sz="1600" dirty="0" err="1"/>
              <a:t>qwllime</a:t>
            </a:r>
            <a:endParaRPr lang="en-US" altLang="it-IT" sz="1600" dirty="0"/>
          </a:p>
          <a:p>
            <a:pPr lvl="2" algn="just"/>
            <a:r>
              <a:rPr lang="en-US" altLang="it-IT" sz="1000" dirty="0" err="1"/>
              <a:t>Stabilizimi</a:t>
            </a:r>
            <a:r>
              <a:rPr lang="en-US" altLang="it-IT" sz="1000" dirty="0"/>
              <a:t>  I </a:t>
            </a:r>
            <a:r>
              <a:rPr lang="en-US" altLang="it-IT" sz="1000" dirty="0" err="1"/>
              <a:t>vendeve</a:t>
            </a:r>
            <a:r>
              <a:rPr lang="en-US" altLang="it-IT" sz="1000" dirty="0"/>
              <a:t> ne </a:t>
            </a:r>
            <a:r>
              <a:rPr lang="en-US" altLang="it-IT" sz="1000" dirty="0" err="1"/>
              <a:t>aspektin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politik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kalimi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nga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tranzicioni</a:t>
            </a:r>
            <a:r>
              <a:rPr lang="en-US" altLang="it-IT" sz="1000" dirty="0"/>
              <a:t> ne </a:t>
            </a:r>
            <a:r>
              <a:rPr lang="en-US" altLang="it-IT" sz="1000" dirty="0" err="1"/>
              <a:t>ekonomine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tregut</a:t>
            </a:r>
            <a:r>
              <a:rPr lang="en-US" altLang="it-IT" sz="1000" dirty="0"/>
              <a:t> </a:t>
            </a:r>
          </a:p>
          <a:p>
            <a:pPr lvl="2" algn="just"/>
            <a:r>
              <a:rPr lang="en-US" altLang="it-IT" sz="1000" dirty="0" err="1"/>
              <a:t>Promovimi</a:t>
            </a:r>
            <a:r>
              <a:rPr lang="en-US" altLang="it-IT" sz="1000" dirty="0"/>
              <a:t> I </a:t>
            </a:r>
            <a:r>
              <a:rPr lang="en-US" altLang="it-IT" sz="1000" dirty="0" err="1"/>
              <a:t>bashkepunimit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rajonal</a:t>
            </a:r>
            <a:r>
              <a:rPr lang="en-US" altLang="it-IT" sz="1000" dirty="0"/>
              <a:t> </a:t>
            </a:r>
          </a:p>
          <a:p>
            <a:pPr lvl="2" algn="just"/>
            <a:r>
              <a:rPr lang="en-US" altLang="it-IT" sz="1000" dirty="0" err="1"/>
              <a:t>Mundesia</a:t>
            </a:r>
            <a:r>
              <a:rPr lang="en-US" altLang="it-IT" sz="1000" dirty="0"/>
              <a:t> per </a:t>
            </a:r>
            <a:r>
              <a:rPr lang="en-US" altLang="it-IT" sz="1000" dirty="0" err="1"/>
              <a:t>anetaresim</a:t>
            </a:r>
            <a:r>
              <a:rPr lang="en-US" altLang="it-IT" sz="1000" dirty="0"/>
              <a:t> ne BE </a:t>
            </a:r>
          </a:p>
          <a:p>
            <a:pPr algn="just"/>
            <a:r>
              <a:rPr lang="en-US" altLang="it-IT" sz="2000" dirty="0" err="1"/>
              <a:t>Partneritet</a:t>
            </a:r>
            <a:r>
              <a:rPr lang="en-US" altLang="it-IT" sz="2000" dirty="0"/>
              <a:t> BE – </a:t>
            </a:r>
            <a:r>
              <a:rPr lang="en-US" altLang="it-IT" sz="2000" dirty="0" err="1"/>
              <a:t>Ballkani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perendimor</a:t>
            </a:r>
            <a:endParaRPr lang="en-US" altLang="it-IT" sz="2000" dirty="0"/>
          </a:p>
          <a:p>
            <a:pPr lvl="1" algn="just"/>
            <a:r>
              <a:rPr lang="en-US" altLang="it-IT" sz="1600" dirty="0" err="1"/>
              <a:t>Aksesi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tregun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 pa </a:t>
            </a:r>
            <a:r>
              <a:rPr lang="en-US" altLang="it-IT" sz="1600" dirty="0" err="1"/>
              <a:t>dogane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Asistence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ekonomike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financiare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Asistence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rindertim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zhvillim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stabilizim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Marreveshje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stabilizim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asociimit</a:t>
            </a:r>
            <a:r>
              <a:rPr lang="en-US" altLang="it-IT" sz="1600" dirty="0"/>
              <a:t> </a:t>
            </a:r>
          </a:p>
          <a:p>
            <a:pPr lvl="2" algn="just"/>
            <a:r>
              <a:rPr lang="en-US" altLang="it-IT" sz="1050" dirty="0"/>
              <a:t> </a:t>
            </a:r>
            <a:r>
              <a:rPr lang="en-US" altLang="it-IT" sz="1050" dirty="0" err="1"/>
              <a:t>nisme</a:t>
            </a:r>
            <a:r>
              <a:rPr lang="en-US" altLang="it-IT" sz="1050" dirty="0"/>
              <a:t> ne 1999 </a:t>
            </a:r>
            <a:r>
              <a:rPr lang="en-US" altLang="it-IT" sz="1050" dirty="0" err="1"/>
              <a:t>dhe</a:t>
            </a:r>
            <a:r>
              <a:rPr lang="en-US" altLang="it-IT" sz="1050" dirty="0"/>
              <a:t> </a:t>
            </a:r>
            <a:r>
              <a:rPr lang="en-US" altLang="it-IT" sz="1050" dirty="0" err="1"/>
              <a:t>forcuar</a:t>
            </a:r>
            <a:r>
              <a:rPr lang="en-US" altLang="it-IT" sz="1050" dirty="0"/>
              <a:t> ne </a:t>
            </a:r>
            <a:r>
              <a:rPr lang="en-US" altLang="it-IT" sz="1050" dirty="0" err="1"/>
              <a:t>summitin</a:t>
            </a:r>
            <a:r>
              <a:rPr lang="en-US" altLang="it-IT" sz="1050" dirty="0"/>
              <a:t> e </a:t>
            </a:r>
            <a:r>
              <a:rPr lang="en-US" altLang="it-IT" sz="1050" dirty="0" err="1"/>
              <a:t>Selanikut</a:t>
            </a:r>
            <a:r>
              <a:rPr lang="en-US" altLang="it-IT" sz="1050" dirty="0"/>
              <a:t> ne 2003 </a:t>
            </a:r>
          </a:p>
          <a:p>
            <a:pPr lvl="2" algn="just"/>
            <a:endParaRPr lang="en-US" altLang="it-IT" sz="1050" dirty="0"/>
          </a:p>
          <a:p>
            <a:pPr lvl="1" algn="just"/>
            <a:r>
              <a:rPr lang="en-US" altLang="it-IT" sz="1400" dirty="0"/>
              <a:t>MSA me </a:t>
            </a:r>
            <a:r>
              <a:rPr lang="en-US" altLang="it-IT" sz="1400" dirty="0" err="1"/>
              <a:t>Shqiperine</a:t>
            </a:r>
            <a:r>
              <a:rPr lang="en-US" altLang="it-IT" sz="1400"/>
              <a:t> ne 2006</a:t>
            </a:r>
            <a:endParaRPr lang="en-US" altLang="it-IT" sz="1400" dirty="0"/>
          </a:p>
        </p:txBody>
      </p:sp>
    </p:spTree>
    <p:extLst>
      <p:ext uri="{BB962C8B-B14F-4D97-AF65-F5344CB8AC3E}">
        <p14:creationId xmlns:p14="http://schemas.microsoft.com/office/powerpoint/2010/main" val="191942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/>
              <a:t>Leksioni ne tekst dhe Leksioni i ardhshem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aktual</a:t>
            </a:r>
            <a:r>
              <a:rPr lang="en-US" dirty="0">
                <a:solidFill>
                  <a:srgbClr val="2F2B20"/>
                </a:solidFill>
              </a:rPr>
              <a:t> (XIV)</a:t>
            </a:r>
          </a:p>
          <a:p>
            <a:pPr marL="868680" lvl="1" indent="-457200">
              <a:buClr>
                <a:srgbClr val="9CBEBD"/>
              </a:buClr>
            </a:pPr>
            <a:r>
              <a:rPr lang="it-IT" sz="2400" dirty="0">
                <a:solidFill>
                  <a:srgbClr val="2F2B20"/>
                </a:solidFill>
              </a:rPr>
              <a:t>BE </a:t>
            </a:r>
            <a:r>
              <a:rPr lang="it-IT" sz="2400" dirty="0" err="1">
                <a:solidFill>
                  <a:srgbClr val="2F2B20"/>
                </a:solidFill>
              </a:rPr>
              <a:t>dhe</a:t>
            </a:r>
            <a:r>
              <a:rPr lang="it-IT" sz="2400" dirty="0">
                <a:solidFill>
                  <a:srgbClr val="2F2B20"/>
                </a:solidFill>
              </a:rPr>
              <a:t> </a:t>
            </a:r>
            <a:r>
              <a:rPr lang="it-IT" sz="2400" dirty="0" err="1">
                <a:solidFill>
                  <a:srgbClr val="2F2B20"/>
                </a:solidFill>
              </a:rPr>
              <a:t>procedurat</a:t>
            </a:r>
            <a:r>
              <a:rPr lang="it-IT" sz="2400" dirty="0">
                <a:solidFill>
                  <a:srgbClr val="2F2B20"/>
                </a:solidFill>
              </a:rPr>
              <a:t> e </a:t>
            </a:r>
            <a:r>
              <a:rPr lang="it-IT" sz="2400" dirty="0" err="1">
                <a:solidFill>
                  <a:srgbClr val="2F2B20"/>
                </a:solidFill>
              </a:rPr>
              <a:t>Zgjerimit</a:t>
            </a:r>
            <a:r>
              <a:rPr lang="it-IT" sz="2400" dirty="0">
                <a:solidFill>
                  <a:srgbClr val="2F2B20"/>
                </a:solidFill>
              </a:rPr>
              <a:t>(XIV)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>
                <a:solidFill>
                  <a:srgbClr val="FF0000"/>
                </a:solidFill>
              </a:rPr>
              <a:t>Materiali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 </a:t>
            </a:r>
            <a:r>
              <a:rPr lang="en-US" dirty="0" err="1">
                <a:solidFill>
                  <a:srgbClr val="2F2B20"/>
                </a:solidFill>
              </a:rPr>
              <a:t>ardhshem</a:t>
            </a:r>
            <a:r>
              <a:rPr lang="en-US" dirty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it-IT" dirty="0" err="1">
                <a:solidFill>
                  <a:srgbClr val="2F2B20"/>
                </a:solidFill>
              </a:rPr>
              <a:t>Integrimi</a:t>
            </a:r>
            <a:r>
              <a:rPr lang="it-IT" dirty="0">
                <a:solidFill>
                  <a:srgbClr val="2F2B20"/>
                </a:solidFill>
              </a:rPr>
              <a:t> </a:t>
            </a:r>
            <a:r>
              <a:rPr lang="it-IT" dirty="0" err="1">
                <a:solidFill>
                  <a:srgbClr val="2F2B20"/>
                </a:solidFill>
              </a:rPr>
              <a:t>europian</a:t>
            </a:r>
            <a:r>
              <a:rPr lang="it-IT" dirty="0">
                <a:solidFill>
                  <a:srgbClr val="2F2B20"/>
                </a:solidFill>
              </a:rPr>
              <a:t> </a:t>
            </a:r>
            <a:r>
              <a:rPr lang="it-IT" dirty="0" err="1">
                <a:solidFill>
                  <a:srgbClr val="2F2B20"/>
                </a:solidFill>
              </a:rPr>
              <a:t>dhe</a:t>
            </a:r>
            <a:r>
              <a:rPr lang="it-IT" dirty="0">
                <a:solidFill>
                  <a:srgbClr val="2F2B20"/>
                </a:solidFill>
              </a:rPr>
              <a:t> </a:t>
            </a:r>
            <a:r>
              <a:rPr lang="it-IT" dirty="0" err="1">
                <a:solidFill>
                  <a:srgbClr val="2F2B20"/>
                </a:solidFill>
              </a:rPr>
              <a:t>perafrimi</a:t>
            </a:r>
            <a:r>
              <a:rPr lang="it-IT" dirty="0">
                <a:solidFill>
                  <a:srgbClr val="2F2B20"/>
                </a:solidFill>
              </a:rPr>
              <a:t> i </a:t>
            </a:r>
            <a:r>
              <a:rPr lang="it-IT" dirty="0" err="1">
                <a:solidFill>
                  <a:srgbClr val="2F2B20"/>
                </a:solidFill>
              </a:rPr>
              <a:t>legjislacionit</a:t>
            </a:r>
            <a:r>
              <a:rPr lang="it-IT" dirty="0">
                <a:solidFill>
                  <a:srgbClr val="2F2B20"/>
                </a:solidFill>
              </a:rPr>
              <a:t>(XV)</a:t>
            </a: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Detyra</a:t>
            </a:r>
            <a:r>
              <a:rPr lang="en-US" dirty="0">
                <a:solidFill>
                  <a:srgbClr val="2F2B20"/>
                </a:solidFill>
              </a:rPr>
              <a:t> per </a:t>
            </a:r>
            <a:r>
              <a:rPr lang="en-US" dirty="0" err="1">
                <a:solidFill>
                  <a:srgbClr val="2F2B20"/>
                </a:solidFill>
              </a:rPr>
              <a:t>javen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>
                <a:solidFill>
                  <a:srgbClr val="2F2B20"/>
                </a:solidFill>
              </a:rPr>
              <a:t>Lexoni</a:t>
            </a:r>
            <a:r>
              <a:rPr lang="en-US" sz="1600" dirty="0">
                <a:solidFill>
                  <a:srgbClr val="2F2B20"/>
                </a:solidFill>
              </a:rPr>
              <a:t>, </a:t>
            </a:r>
            <a:r>
              <a:rPr lang="en-US" sz="1600" dirty="0" err="1">
                <a:solidFill>
                  <a:srgbClr val="2F2B20"/>
                </a:solidFill>
              </a:rPr>
              <a:t>analizoni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dhe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komentoni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raportet</a:t>
            </a:r>
            <a:r>
              <a:rPr lang="en-US" sz="1600" dirty="0">
                <a:solidFill>
                  <a:srgbClr val="2F2B20"/>
                </a:solidFill>
              </a:rPr>
              <a:t> e </a:t>
            </a:r>
            <a:r>
              <a:rPr lang="en-US" sz="1600" dirty="0" err="1">
                <a:solidFill>
                  <a:srgbClr val="2F2B20"/>
                </a:solidFill>
              </a:rPr>
              <a:t>Komisionit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Europian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cituara</a:t>
            </a:r>
            <a:r>
              <a:rPr lang="en-US" sz="1600" dirty="0">
                <a:solidFill>
                  <a:srgbClr val="2F2B20"/>
                </a:solidFill>
              </a:rPr>
              <a:t> ne </a:t>
            </a:r>
            <a:r>
              <a:rPr lang="en-US" sz="1600" dirty="0" err="1">
                <a:solidFill>
                  <a:srgbClr val="2F2B20"/>
                </a:solidFill>
              </a:rPr>
              <a:t>kete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leksion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</a:p>
          <a:p>
            <a:pPr marL="468630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/>
              <a:t>!</a:t>
            </a:r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/>
          </a:p>
          <a:p>
            <a:pPr marL="114300" indent="0" algn="ctr">
              <a:buNone/>
            </a:pPr>
            <a:r>
              <a:rPr lang="en-GB" altLang="it-IT" sz="3200" dirty="0"/>
              <a:t>Assoc. </a:t>
            </a:r>
            <a:r>
              <a:rPr lang="en-GB" altLang="it-IT" sz="3200" dirty="0" err="1"/>
              <a:t>Prof.</a:t>
            </a:r>
            <a:r>
              <a:rPr lang="en-GB" altLang="it-IT" sz="3200" dirty="0"/>
              <a:t> </a:t>
            </a:r>
            <a:r>
              <a:rPr lang="en-GB" altLang="it-IT" sz="3200" dirty="0" err="1"/>
              <a:t>Dr.</a:t>
            </a:r>
            <a:r>
              <a:rPr lang="en-GB" altLang="it-IT" sz="3200" dirty="0"/>
              <a:t> Av. Arber </a:t>
            </a:r>
            <a:r>
              <a:rPr lang="en-GB" altLang="it-IT" sz="3200" dirty="0" err="1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/>
              <a:t>Department 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8</a:t>
            </a:fld>
            <a:endParaRPr lang="de-DE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3458</TotalTime>
  <Words>990</Words>
  <Application>Microsoft Office PowerPoint</Application>
  <PresentationFormat>On-screen Show (4:3)</PresentationFormat>
  <Paragraphs>112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</cp:lastModifiedBy>
  <cp:revision>263</cp:revision>
  <dcterms:created xsi:type="dcterms:W3CDTF">2016-10-18T10:02:39Z</dcterms:created>
  <dcterms:modified xsi:type="dcterms:W3CDTF">2023-02-23T14:25:35Z</dcterms:modified>
</cp:coreProperties>
</file>