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82" r:id="rId4"/>
    <p:sldId id="307" r:id="rId5"/>
    <p:sldId id="308" r:id="rId6"/>
    <p:sldId id="309" r:id="rId7"/>
    <p:sldId id="280" r:id="rId8"/>
    <p:sldId id="276" r:id="rId9"/>
  </p:sldIdLst>
  <p:sldSz cx="9144000" cy="6858000" type="screen4x3"/>
  <p:notesSz cx="7315200" cy="9601200"/>
  <p:photoAlbum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54" y="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514BB8D-282C-414F-950F-3F4884C6A2B3}" type="datetimeFigureOut">
              <a:rPr lang="en-US" smtClean="0"/>
              <a:pPr/>
              <a:t>2/23/2023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7EC870C-0C6E-4BCE-BD5E-8214FDCF0C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51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C870C-0C6E-4BCE-BD5E-8214FDCF0C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11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23.2.2023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23.2.2023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23.2.2023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23.2.2023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23.2.2023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23.2.2023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23.2.2023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23.2.2023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23.2.2023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23.2.2023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B2A74-6AF2-4B21-9323-D939F4CC0C97}" type="datetimeFigureOut">
              <a:rPr lang="sq-AL" smtClean="0"/>
              <a:pPr/>
              <a:t>23.2.2023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B2A74-6AF2-4B21-9323-D939F4CC0C97}" type="datetimeFigureOut">
              <a:rPr lang="sq-AL" smtClean="0"/>
              <a:pPr/>
              <a:t>23.2.2023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1358-754F-41CC-9DD9-3A80C1DC9234}" type="slidenum">
              <a:rPr lang="sq-AL" smtClean="0"/>
              <a:pPr/>
              <a:t>‹#›</a:t>
            </a:fld>
            <a:endParaRPr lang="sq-A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rber.gjeta@uniel.edu.a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8"/>
            <a:ext cx="3214678" cy="9286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300010" y="1214422"/>
            <a:ext cx="8501122" cy="1588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q-AL"/>
          </a:p>
        </p:txBody>
      </p:sp>
      <p:sp>
        <p:nvSpPr>
          <p:cNvPr id="9" name="Rectangle 8"/>
          <p:cNvSpPr/>
          <p:nvPr/>
        </p:nvSpPr>
        <p:spPr>
          <a:xfrm>
            <a:off x="71406" y="6550223"/>
            <a:ext cx="9144000" cy="307777"/>
          </a:xfrm>
          <a:prstGeom prst="rect">
            <a:avLst/>
          </a:prstGeom>
        </p:spPr>
        <p:txBody>
          <a:bodyPr wrap="square" anchor="b" anchorCtr="1">
            <a:normAutofit/>
          </a:bodyPr>
          <a:lstStyle/>
          <a:p>
            <a:pPr marL="515938" indent="-515938" algn="ctr"/>
            <a:r>
              <a:rPr lang="it-IT" sz="1200" b="1" i="1" dirty="0">
                <a:solidFill>
                  <a:prstClr val="white"/>
                </a:solidFill>
              </a:rPr>
              <a:t>“Aleksand</a:t>
            </a:r>
            <a:r>
              <a:rPr lang="sq-AL" sz="1200" b="1" i="1" dirty="0">
                <a:solidFill>
                  <a:prstClr val="white"/>
                </a:solidFill>
              </a:rPr>
              <a:t>ë</a:t>
            </a:r>
            <a:r>
              <a:rPr lang="it-IT" sz="1200" b="1" i="1" dirty="0">
                <a:solidFill>
                  <a:prstClr val="white"/>
                </a:solidFill>
              </a:rPr>
              <a:t>r Xhuvani” </a:t>
            </a:r>
            <a:r>
              <a:rPr lang="it-IT" sz="1200" b="1" i="1" dirty="0">
                <a:solidFill>
                  <a:schemeClr val="bg1"/>
                </a:solidFill>
              </a:rPr>
              <a:t>University, </a:t>
            </a:r>
            <a:r>
              <a:rPr lang="sq-AL" sz="1200" b="1" i="1" dirty="0">
                <a:solidFill>
                  <a:schemeClr val="bg1"/>
                </a:solidFill>
              </a:rPr>
              <a:t>Elbasan</a:t>
            </a:r>
            <a:r>
              <a:rPr lang="it-IT" sz="1200" b="1" i="1" dirty="0">
                <a:solidFill>
                  <a:schemeClr val="bg1"/>
                </a:solidFill>
              </a:rPr>
              <a:t>,</a:t>
            </a:r>
            <a:r>
              <a:rPr lang="sq-AL" sz="1200" b="1" i="1" dirty="0">
                <a:solidFill>
                  <a:schemeClr val="bg1"/>
                </a:solidFill>
              </a:rPr>
              <a:t> </a:t>
            </a:r>
            <a:r>
              <a:rPr lang="sq-AL" sz="1200" b="1" i="1" dirty="0" err="1">
                <a:solidFill>
                  <a:schemeClr val="bg1"/>
                </a:solidFill>
              </a:rPr>
              <a:t>Street</a:t>
            </a:r>
            <a:r>
              <a:rPr lang="it-IT" sz="1200" b="1" i="1" dirty="0">
                <a:solidFill>
                  <a:schemeClr val="bg1"/>
                </a:solidFill>
              </a:rPr>
              <a:t> “Ismail Zyma” 3001</a:t>
            </a:r>
            <a:r>
              <a:rPr lang="sq-AL" sz="1200" b="1" i="1" dirty="0">
                <a:solidFill>
                  <a:schemeClr val="bg1"/>
                </a:solidFill>
              </a:rPr>
              <a:t>,</a:t>
            </a:r>
            <a:r>
              <a:rPr lang="it-IT" sz="1200" b="1" i="1" dirty="0">
                <a:solidFill>
                  <a:schemeClr val="bg1"/>
                </a:solidFill>
              </a:rPr>
              <a:t> tel :+355 54 252 593, Elbasan Albania</a:t>
            </a:r>
            <a:r>
              <a:rPr lang="sq-AL" sz="1200" b="1" i="1" dirty="0">
                <a:solidFill>
                  <a:schemeClr val="bg1"/>
                </a:solidFill>
              </a:rPr>
              <a:t>, </a:t>
            </a:r>
            <a:r>
              <a:rPr lang="sq-AL" sz="1200" b="1" i="1" dirty="0" err="1">
                <a:solidFill>
                  <a:schemeClr val="bg1"/>
                </a:solidFill>
              </a:rPr>
              <a:t>www.uniel.edu.al</a:t>
            </a:r>
            <a:endParaRPr lang="sq-AL" sz="1200" b="1" i="1" dirty="0">
              <a:solidFill>
                <a:schemeClr val="bg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71472" y="1357298"/>
            <a:ext cx="7888960" cy="3151822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endParaRPr lang="it-IT" sz="3600" dirty="0"/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err="1"/>
              <a:t>Procedurat</a:t>
            </a:r>
            <a:r>
              <a:rPr lang="en-US" sz="2800" dirty="0"/>
              <a:t> e </a:t>
            </a:r>
            <a:r>
              <a:rPr lang="en-US" sz="2800" dirty="0" err="1"/>
              <a:t>zgjerimit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BE </a:t>
            </a:r>
            <a:r>
              <a:rPr lang="en-US" sz="2800" dirty="0" err="1"/>
              <a:t>dhe</a:t>
            </a:r>
            <a:r>
              <a:rPr lang="en-US" sz="2800" dirty="0"/>
              <a:t> </a:t>
            </a:r>
            <a:r>
              <a:rPr lang="en-US" sz="2800" dirty="0" err="1"/>
              <a:t>perafrimi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legjislacionit</a:t>
            </a:r>
            <a:r>
              <a:rPr lang="en-US" sz="2800" dirty="0"/>
              <a:t> per </a:t>
            </a:r>
            <a:r>
              <a:rPr lang="en-US" sz="2800" dirty="0" err="1"/>
              <a:t>realizimin</a:t>
            </a:r>
            <a:r>
              <a:rPr lang="en-US" sz="2800" dirty="0"/>
              <a:t> e </a:t>
            </a:r>
            <a:r>
              <a:rPr lang="en-US" sz="2800" dirty="0" err="1"/>
              <a:t>tregut</a:t>
            </a:r>
            <a:r>
              <a:rPr lang="en-US" sz="2800" dirty="0"/>
              <a:t> </a:t>
            </a:r>
            <a:r>
              <a:rPr lang="en-US" sz="2800" dirty="0" err="1"/>
              <a:t>te</a:t>
            </a:r>
            <a:r>
              <a:rPr lang="en-US" sz="2800" dirty="0"/>
              <a:t> </a:t>
            </a:r>
            <a:r>
              <a:rPr lang="en-US" sz="2800" dirty="0" err="1"/>
              <a:t>perbashket</a:t>
            </a:r>
            <a:endParaRPr lang="en-US" sz="2800" dirty="0"/>
          </a:p>
          <a:p>
            <a:pPr lvl="0" algn="ctr">
              <a:spcBef>
                <a:spcPct val="0"/>
              </a:spcBef>
              <a:defRPr/>
            </a:pPr>
            <a:endParaRPr lang="de-DE" sz="3200" b="1" i="1" dirty="0">
              <a:latin typeface="Arial Rounded MT Bold" pitchFamily="34" charset="0"/>
              <a:ea typeface="+mj-ea"/>
              <a:cs typeface="+mj-cs"/>
            </a:endParaRP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 dhe procedurat e Zgjerimit(XIV)</a:t>
            </a:r>
          </a:p>
          <a:p>
            <a:pPr marL="457200" lvl="0" indent="-457200" algn="ctr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de-DE" sz="20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Integrimi europian dhe perafrimi i legjislacionit(XV)</a:t>
            </a:r>
          </a:p>
        </p:txBody>
      </p:sp>
      <p:sp>
        <p:nvSpPr>
          <p:cNvPr id="10" name="Sottotitolo 2"/>
          <p:cNvSpPr txBox="1">
            <a:spLocks/>
          </p:cNvSpPr>
          <p:nvPr/>
        </p:nvSpPr>
        <p:spPr>
          <a:xfrm>
            <a:off x="827584" y="4581128"/>
            <a:ext cx="6461760" cy="1066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dirty="0"/>
              <a:t>Elbasan, </a:t>
            </a:r>
            <a:r>
              <a:rPr lang="it-IT" dirty="0">
                <a:solidFill>
                  <a:srgbClr val="FF0000"/>
                </a:solidFill>
              </a:rPr>
              <a:t>23 Shkurt 2023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8" name="Picture 7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39709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2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 err="1"/>
              <a:t>Kuadri</a:t>
            </a:r>
            <a:r>
              <a:rPr lang="it-IT" sz="3200" dirty="0"/>
              <a:t> </a:t>
            </a:r>
            <a:r>
              <a:rPr lang="it-IT" sz="3200" dirty="0" err="1"/>
              <a:t>normativ</a:t>
            </a:r>
            <a:endParaRPr lang="it-IT" sz="3200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1063822"/>
            <a:ext cx="8507288" cy="564177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/>
              <a:t>Rregullimi</a:t>
            </a:r>
            <a:r>
              <a:rPr lang="en-US" altLang="it-IT" sz="2000" dirty="0"/>
              <a:t> ne TBE</a:t>
            </a:r>
          </a:p>
          <a:p>
            <a:pPr lvl="1" algn="just"/>
            <a:r>
              <a:rPr lang="en-US" altLang="it-IT" sz="1200" dirty="0" err="1"/>
              <a:t>Nenet</a:t>
            </a:r>
            <a:r>
              <a:rPr lang="en-US" altLang="it-IT" sz="1200" dirty="0"/>
              <a:t> 2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49</a:t>
            </a:r>
          </a:p>
          <a:p>
            <a:pPr algn="just"/>
            <a:r>
              <a:rPr lang="en-US" altLang="it-IT" sz="1800" dirty="0"/>
              <a:t>Neni 2 TBE – </a:t>
            </a:r>
            <a:r>
              <a:rPr lang="en-US" altLang="it-IT" sz="1800" dirty="0" err="1"/>
              <a:t>vlerat</a:t>
            </a:r>
            <a:r>
              <a:rPr lang="en-US" altLang="it-IT" sz="1800" dirty="0"/>
              <a:t> e BE </a:t>
            </a:r>
            <a:r>
              <a:rPr lang="en-US" altLang="it-IT" sz="1800" dirty="0" err="1"/>
              <a:t>qe</a:t>
            </a:r>
            <a:r>
              <a:rPr lang="en-US" altLang="it-IT" sz="1800" dirty="0"/>
              <a:t> </a:t>
            </a:r>
            <a:r>
              <a:rPr lang="en-US" altLang="it-IT" sz="1800" dirty="0" err="1"/>
              <a:t>duhen</a:t>
            </a:r>
            <a:r>
              <a:rPr lang="en-US" altLang="it-IT" sz="1800" dirty="0"/>
              <a:t> </a:t>
            </a:r>
            <a:r>
              <a:rPr lang="en-US" altLang="it-IT" sz="1800" dirty="0" err="1"/>
              <a:t>permbushur</a:t>
            </a:r>
            <a:endParaRPr lang="en-US" altLang="it-IT" sz="1800" dirty="0"/>
          </a:p>
          <a:p>
            <a:pPr lvl="1" algn="just"/>
            <a:r>
              <a:rPr lang="en-US" altLang="it-IT" sz="1400" dirty="0" err="1"/>
              <a:t>Bashkimi</a:t>
            </a:r>
            <a:r>
              <a:rPr lang="en-US" altLang="it-IT" sz="1400" dirty="0"/>
              <a:t> ka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themel</a:t>
            </a:r>
            <a:r>
              <a:rPr lang="en-US" altLang="it-IT" sz="1400" dirty="0"/>
              <a:t> </a:t>
            </a:r>
            <a:r>
              <a:rPr lang="en-US" altLang="it-IT" sz="1400" dirty="0" err="1"/>
              <a:t>vlerat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respektimit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dinjitetit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njeriut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lirisë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demokracisë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barazisë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shtetit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drejtës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respektimit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drejtave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njeriut</a:t>
            </a:r>
            <a:r>
              <a:rPr lang="en-US" altLang="it-IT" sz="1400" dirty="0"/>
              <a:t>, duke </a:t>
            </a:r>
            <a:r>
              <a:rPr lang="en-US" altLang="it-IT" sz="1400" dirty="0" err="1"/>
              <a:t>përfshirë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drejtat</a:t>
            </a:r>
            <a:r>
              <a:rPr lang="en-US" altLang="it-IT" sz="1400" dirty="0"/>
              <a:t> e </a:t>
            </a:r>
            <a:r>
              <a:rPr lang="en-US" altLang="it-IT" sz="1400" dirty="0" err="1"/>
              <a:t>personave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që</a:t>
            </a:r>
            <a:r>
              <a:rPr lang="en-US" altLang="it-IT" sz="1400" dirty="0"/>
              <a:t> u </a:t>
            </a:r>
            <a:r>
              <a:rPr lang="en-US" altLang="it-IT" sz="1400" dirty="0" err="1"/>
              <a:t>përkasin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pakicave</a:t>
            </a:r>
            <a:r>
              <a:rPr lang="en-US" altLang="it-IT" sz="1400" dirty="0"/>
              <a:t>. </a:t>
            </a:r>
            <a:r>
              <a:rPr lang="en-US" altLang="it-IT" sz="1400" dirty="0" err="1"/>
              <a:t>Këto</a:t>
            </a:r>
            <a:r>
              <a:rPr lang="en-US" altLang="it-IT" sz="1400" dirty="0"/>
              <a:t> </a:t>
            </a:r>
            <a:r>
              <a:rPr lang="en-US" altLang="it-IT" sz="1400" dirty="0" err="1"/>
              <a:t>vlera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janë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përbashkëta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për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Shtetet</a:t>
            </a:r>
            <a:r>
              <a:rPr lang="en-US" altLang="it-IT" sz="1400" dirty="0"/>
              <a:t> </a:t>
            </a:r>
            <a:r>
              <a:rPr lang="en-US" altLang="it-IT" sz="1400" dirty="0" err="1"/>
              <a:t>Anëtare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një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shoqëri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në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të</a:t>
            </a:r>
            <a:r>
              <a:rPr lang="en-US" altLang="it-IT" sz="1400" dirty="0"/>
              <a:t> </a:t>
            </a:r>
            <a:r>
              <a:rPr lang="en-US" altLang="it-IT" sz="1400" dirty="0" err="1"/>
              <a:t>cilën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mbisundon</a:t>
            </a:r>
            <a:r>
              <a:rPr lang="en-US" altLang="it-IT" sz="1400" dirty="0"/>
              <a:t> </a:t>
            </a:r>
            <a:r>
              <a:rPr lang="en-US" altLang="it-IT" sz="1400" dirty="0" err="1"/>
              <a:t>pluralizmi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mosdiskriminimi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toleranca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drejtësia</a:t>
            </a:r>
            <a:r>
              <a:rPr lang="en-US" altLang="it-IT" sz="1400" dirty="0"/>
              <a:t>, </a:t>
            </a:r>
            <a:r>
              <a:rPr lang="en-US" altLang="it-IT" sz="1400" dirty="0" err="1"/>
              <a:t>solidariteti</a:t>
            </a:r>
            <a:r>
              <a:rPr lang="en-US" altLang="it-IT" sz="1400" dirty="0"/>
              <a:t>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barazia</a:t>
            </a:r>
            <a:r>
              <a:rPr lang="en-US" altLang="it-IT" sz="1400" dirty="0"/>
              <a:t> midis grave </a:t>
            </a:r>
            <a:r>
              <a:rPr lang="en-US" altLang="it-IT" sz="1400" dirty="0" err="1"/>
              <a:t>dhe</a:t>
            </a:r>
            <a:r>
              <a:rPr lang="en-US" altLang="it-IT" sz="1400" dirty="0"/>
              <a:t> </a:t>
            </a:r>
            <a:r>
              <a:rPr lang="en-US" altLang="it-IT" sz="1400" dirty="0" err="1"/>
              <a:t>burrave</a:t>
            </a:r>
            <a:r>
              <a:rPr lang="en-US" altLang="it-IT" sz="1400" dirty="0"/>
              <a:t>.</a:t>
            </a:r>
            <a:endParaRPr lang="en-US" altLang="it-IT" sz="1800" dirty="0"/>
          </a:p>
          <a:p>
            <a:pPr algn="just"/>
            <a:r>
              <a:rPr lang="en-US" altLang="it-IT" sz="2000" dirty="0"/>
              <a:t>Neni 49 TBE – </a:t>
            </a:r>
            <a:r>
              <a:rPr lang="en-US" altLang="it-IT" sz="2000" dirty="0" err="1"/>
              <a:t>baza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ligjore</a:t>
            </a:r>
            <a:r>
              <a:rPr lang="en-US" altLang="it-IT" sz="2000" dirty="0"/>
              <a:t> per </a:t>
            </a:r>
            <a:r>
              <a:rPr lang="en-US" altLang="it-IT" sz="2000" dirty="0" err="1"/>
              <a:t>anetaresim</a:t>
            </a:r>
            <a:r>
              <a:rPr lang="en-US" altLang="it-IT" sz="2000" dirty="0"/>
              <a:t> ne BE</a:t>
            </a:r>
          </a:p>
          <a:p>
            <a:pPr lvl="1" algn="just"/>
            <a:r>
              <a:rPr lang="en-US" altLang="it-IT" sz="1600" dirty="0"/>
              <a:t>“Çdo </a:t>
            </a:r>
            <a:r>
              <a:rPr lang="en-US" altLang="it-IT" sz="1600" dirty="0" err="1"/>
              <a:t>Shtet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Europian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cili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respekton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vlerat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përmendura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nenin</a:t>
            </a:r>
            <a:r>
              <a:rPr lang="en-US" altLang="it-IT" sz="1600" dirty="0"/>
              <a:t> 2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është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angazhuar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nxitjen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tyre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mund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kërkojë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bëhet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Bashkimit</a:t>
            </a:r>
            <a:r>
              <a:rPr lang="en-US" altLang="it-IT" sz="1600" dirty="0"/>
              <a:t>. </a:t>
            </a:r>
            <a:r>
              <a:rPr lang="en-US" altLang="it-IT" sz="1600" dirty="0" err="1"/>
              <a:t>Parlamenti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Europian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Parlamentet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kombëtare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njoftohen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kërkesë</a:t>
            </a:r>
            <a:r>
              <a:rPr lang="en-US" altLang="it-IT" sz="1600" dirty="0"/>
              <a:t>. </a:t>
            </a:r>
            <a:r>
              <a:rPr lang="en-US" altLang="it-IT" sz="1600" dirty="0" err="1"/>
              <a:t>Shteti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kërkues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drejton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kërkesën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Këshillit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cili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vepron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unanimisht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pasi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konsultohet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Komisionin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pasi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merr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pëlqimin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Parlamentit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Europian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cili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vepron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shumicën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deputetëve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që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përbëjnë</a:t>
            </a:r>
            <a:r>
              <a:rPr lang="en-US" altLang="it-IT" sz="1600" dirty="0"/>
              <a:t>. </a:t>
            </a:r>
            <a:r>
              <a:rPr lang="en-US" altLang="it-IT" sz="1600" dirty="0" err="1"/>
              <a:t>Merren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konsideratë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kushtet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pranueshmërisë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miratuara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nga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Këshilli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Europian</a:t>
            </a:r>
            <a:r>
              <a:rPr lang="en-US" altLang="it-IT" sz="1600" dirty="0"/>
              <a:t>.</a:t>
            </a:r>
          </a:p>
          <a:p>
            <a:pPr lvl="1" algn="just"/>
            <a:r>
              <a:rPr lang="en-US" altLang="it-IT" sz="1600" dirty="0" err="1"/>
              <a:t>Kushtet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anëtarësimit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përshtatjet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Traktatet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mbi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cilat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është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themeluar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Bashkimi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që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kërkon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një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anëtarësim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tillë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nënshtrohen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marrëveshjes</a:t>
            </a:r>
            <a:r>
              <a:rPr lang="en-US" altLang="it-IT" sz="1600" dirty="0"/>
              <a:t> midis </a:t>
            </a:r>
            <a:r>
              <a:rPr lang="en-US" altLang="it-IT" sz="1600" dirty="0" err="1"/>
              <a:t>Shteteve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Anëtare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kërkues</a:t>
            </a:r>
            <a:r>
              <a:rPr lang="en-US" altLang="it-IT" sz="1600" dirty="0"/>
              <a:t>. </a:t>
            </a:r>
            <a:r>
              <a:rPr lang="en-US" altLang="it-IT" sz="1600" dirty="0" err="1"/>
              <a:t>Kjo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marrëveshje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paraqitet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ratifikim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gjitha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kontraktuese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në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përputhje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kërkesat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kushtetuese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respektive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të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tyre</a:t>
            </a:r>
            <a:r>
              <a:rPr lang="en-US" altLang="it-IT" sz="1600" dirty="0"/>
              <a:t>.”</a:t>
            </a:r>
          </a:p>
          <a:p>
            <a:pPr lvl="2" algn="just"/>
            <a:endParaRPr lang="en-US" altLang="it-IT" sz="1200" dirty="0"/>
          </a:p>
          <a:p>
            <a:pPr algn="just"/>
            <a:r>
              <a:rPr lang="en-US" altLang="it-IT" sz="2000" dirty="0" err="1"/>
              <a:t>Keshilli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Europian</a:t>
            </a:r>
            <a:r>
              <a:rPr lang="en-US" altLang="it-IT" sz="2000" dirty="0"/>
              <a:t> </a:t>
            </a:r>
            <a:r>
              <a:rPr lang="en-US" altLang="it-IT" sz="2000" dirty="0" err="1"/>
              <a:t>vendos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kriteret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qe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duhet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respektohen</a:t>
            </a:r>
            <a:r>
              <a:rPr lang="en-US" altLang="it-IT" sz="2000" dirty="0"/>
              <a:t> </a:t>
            </a:r>
          </a:p>
          <a:p>
            <a:pPr lvl="1" algn="just"/>
            <a:r>
              <a:rPr lang="en-US" altLang="it-IT" sz="1600" dirty="0" err="1"/>
              <a:t>Shteti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jete </a:t>
            </a:r>
            <a:r>
              <a:rPr lang="en-US" altLang="it-IT" sz="1600" dirty="0" err="1"/>
              <a:t>Europian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respektoje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vlerat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nenit</a:t>
            </a:r>
            <a:r>
              <a:rPr lang="en-US" altLang="it-IT" sz="1600" dirty="0"/>
              <a:t> 2 TBE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3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/>
              <a:t> </a:t>
            </a:r>
            <a:r>
              <a:rPr lang="it-IT" sz="3600" dirty="0" err="1"/>
              <a:t>Kuadri</a:t>
            </a:r>
            <a:r>
              <a:rPr lang="it-IT" sz="3600" dirty="0"/>
              <a:t> </a:t>
            </a:r>
            <a:r>
              <a:rPr lang="it-IT" sz="3600" dirty="0" err="1"/>
              <a:t>normativ</a:t>
            </a:r>
            <a:r>
              <a:rPr lang="it-IT" sz="3600" dirty="0"/>
              <a:t> - </a:t>
            </a:r>
            <a:r>
              <a:rPr lang="it-IT" sz="3600" dirty="0" err="1"/>
              <a:t>Kriteret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/>
              <a:t>Keshilli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Europian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percakton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kriteret</a:t>
            </a:r>
            <a:r>
              <a:rPr lang="en-US" altLang="it-IT" sz="2000" dirty="0"/>
              <a:t> per </a:t>
            </a:r>
            <a:r>
              <a:rPr lang="en-US" altLang="it-IT" sz="2000" dirty="0" err="1"/>
              <a:t>tu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perzgjedhur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nga</a:t>
            </a:r>
            <a:r>
              <a:rPr lang="en-US" altLang="it-IT" sz="2000" dirty="0"/>
              <a:t> BE</a:t>
            </a:r>
          </a:p>
          <a:p>
            <a:pPr algn="just"/>
            <a:r>
              <a:rPr lang="en-US" altLang="it-IT" sz="2000" dirty="0" err="1"/>
              <a:t>Kriteret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Kopenhagen</a:t>
            </a:r>
            <a:r>
              <a:rPr lang="en-US" altLang="it-IT" sz="2000" dirty="0"/>
              <a:t> (</a:t>
            </a:r>
            <a:r>
              <a:rPr lang="en-US" altLang="it-IT" sz="2000" dirty="0" err="1"/>
              <a:t>Mbledhja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Keshillit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Europian</a:t>
            </a:r>
            <a:r>
              <a:rPr lang="en-US" altLang="it-IT" sz="2000" dirty="0"/>
              <a:t> ne </a:t>
            </a:r>
            <a:r>
              <a:rPr lang="en-US" altLang="it-IT" sz="2000" dirty="0" err="1"/>
              <a:t>Kopenhagen</a:t>
            </a:r>
            <a:r>
              <a:rPr lang="en-US" altLang="it-IT" sz="2000" dirty="0"/>
              <a:t> ne </a:t>
            </a:r>
            <a:r>
              <a:rPr lang="en-US" altLang="it-IT" sz="2000" dirty="0" err="1"/>
              <a:t>Qershor</a:t>
            </a:r>
            <a:r>
              <a:rPr lang="en-US" altLang="it-IT" sz="2000" dirty="0"/>
              <a:t> 1993)</a:t>
            </a:r>
          </a:p>
          <a:p>
            <a:pPr lvl="1" algn="just"/>
            <a:r>
              <a:rPr lang="en-US" altLang="it-IT" sz="1600" dirty="0" err="1"/>
              <a:t>Pasja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institucioneve</a:t>
            </a:r>
            <a:r>
              <a:rPr lang="en-US" altLang="it-IT" sz="1600" dirty="0"/>
              <a:t> stable </a:t>
            </a:r>
            <a:r>
              <a:rPr lang="en-US" altLang="it-IT" sz="1600" dirty="0" err="1"/>
              <a:t>qe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garantojne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demokracine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shtetin</a:t>
            </a:r>
            <a:r>
              <a:rPr lang="en-US" altLang="it-IT" sz="1600" dirty="0"/>
              <a:t> e se </a:t>
            </a:r>
            <a:r>
              <a:rPr lang="en-US" altLang="it-IT" sz="1600" dirty="0" err="1"/>
              <a:t>drejtes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drejtat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njeriut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mbrojne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minoritetet</a:t>
            </a:r>
            <a:endParaRPr lang="en-US" altLang="it-IT" sz="1600" dirty="0"/>
          </a:p>
          <a:p>
            <a:pPr lvl="1" algn="just"/>
            <a:r>
              <a:rPr lang="en-US" altLang="it-IT" sz="1600" dirty="0"/>
              <a:t>Ekonomi </a:t>
            </a:r>
            <a:r>
              <a:rPr lang="en-US" altLang="it-IT" sz="1600" dirty="0" err="1"/>
              <a:t>tregu</a:t>
            </a:r>
            <a:r>
              <a:rPr lang="en-US" altLang="it-IT" sz="1600" dirty="0"/>
              <a:t> </a:t>
            </a:r>
            <a:r>
              <a:rPr lang="en-US" altLang="it-IT" sz="1600" dirty="0" err="1"/>
              <a:t>funksionale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kapacitetin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perballen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konkurencen</a:t>
            </a:r>
            <a:r>
              <a:rPr lang="en-US" altLang="it-IT" sz="1600" dirty="0"/>
              <a:t> e lire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forcat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tregut</a:t>
            </a:r>
            <a:r>
              <a:rPr lang="en-US" altLang="it-IT" sz="1600" dirty="0"/>
              <a:t> ne BE </a:t>
            </a:r>
          </a:p>
          <a:p>
            <a:pPr lvl="1" algn="just"/>
            <a:r>
              <a:rPr lang="en-US" altLang="it-IT" sz="1600" dirty="0" err="1"/>
              <a:t>Mundesine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marrin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persiper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implementojne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menyre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efektive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detyrimet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anetaresimit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perfshire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qellimin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bashkimit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politik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ekonomik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monetar</a:t>
            </a:r>
            <a:r>
              <a:rPr lang="en-US" altLang="it-IT" sz="1600" dirty="0"/>
              <a:t>. </a:t>
            </a:r>
          </a:p>
          <a:p>
            <a:pPr algn="just"/>
            <a:r>
              <a:rPr lang="en-US" altLang="it-IT" sz="2000" dirty="0" err="1"/>
              <a:t>Keshilli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Europian</a:t>
            </a:r>
            <a:r>
              <a:rPr lang="en-US" altLang="it-IT" sz="2000" dirty="0"/>
              <a:t> I </a:t>
            </a:r>
            <a:r>
              <a:rPr lang="en-US" altLang="it-IT" sz="2000" dirty="0" err="1"/>
              <a:t>Madridit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Dhjetor</a:t>
            </a:r>
            <a:r>
              <a:rPr lang="en-US" altLang="it-IT" sz="2000" dirty="0"/>
              <a:t> 1995</a:t>
            </a:r>
          </a:p>
          <a:p>
            <a:pPr lvl="1" algn="just"/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jene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gatshem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zbatojne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legjislacionin</a:t>
            </a:r>
            <a:r>
              <a:rPr lang="en-US" altLang="it-IT" sz="1600" dirty="0"/>
              <a:t> e BE </a:t>
            </a:r>
          </a:p>
          <a:p>
            <a:pPr lvl="1" algn="just"/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garantojne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qe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transpozimi</a:t>
            </a:r>
            <a:r>
              <a:rPr lang="en-US" altLang="it-IT" sz="1600" dirty="0"/>
              <a:t> I se </a:t>
            </a:r>
            <a:r>
              <a:rPr lang="en-US" altLang="it-IT" sz="1600" dirty="0" err="1"/>
              <a:t>drejtes</a:t>
            </a:r>
            <a:r>
              <a:rPr lang="en-US" altLang="it-IT" sz="1600" dirty="0"/>
              <a:t> se BE ne </a:t>
            </a:r>
            <a:r>
              <a:rPr lang="en-US" altLang="it-IT" sz="1600" dirty="0" err="1"/>
              <a:t>shtetin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tyre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eshte</a:t>
            </a:r>
            <a:r>
              <a:rPr lang="en-US" altLang="it-IT" sz="1600" dirty="0"/>
              <a:t> I </a:t>
            </a:r>
            <a:r>
              <a:rPr lang="en-US" altLang="it-IT" sz="1600" dirty="0" err="1"/>
              <a:t>implementuar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zbatohet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menyre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efektive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nepermjet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nje</a:t>
            </a:r>
            <a:r>
              <a:rPr lang="en-US" altLang="it-IT" sz="1600" dirty="0"/>
              <a:t> structure administrative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gjyqesore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adekuate</a:t>
            </a:r>
            <a:endParaRPr lang="en-US" altLang="it-IT" sz="1600" dirty="0"/>
          </a:p>
          <a:p>
            <a:pPr algn="just"/>
            <a:r>
              <a:rPr lang="en-US" altLang="it-IT" sz="2000" dirty="0" err="1"/>
              <a:t>Vleresimi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nese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kriteret</a:t>
            </a:r>
            <a:r>
              <a:rPr lang="en-US" altLang="it-IT" sz="2000" dirty="0"/>
              <a:t> e </a:t>
            </a:r>
            <a:r>
              <a:rPr lang="en-US" altLang="it-IT" sz="2000" dirty="0" err="1"/>
              <a:t>adesionit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permbushen</a:t>
            </a:r>
            <a:r>
              <a:rPr lang="en-US" altLang="it-IT" sz="2000" dirty="0"/>
              <a:t> </a:t>
            </a:r>
            <a:r>
              <a:rPr lang="en-US" altLang="it-IT" sz="2000" dirty="0" err="1"/>
              <a:t>nga</a:t>
            </a:r>
            <a:r>
              <a:rPr lang="en-US" altLang="it-IT" sz="2000" dirty="0"/>
              <a:t> </a:t>
            </a:r>
            <a:r>
              <a:rPr lang="en-US" altLang="it-IT" sz="2000" dirty="0" err="1"/>
              <a:t>vendi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kandidat</a:t>
            </a:r>
            <a:r>
              <a:rPr lang="en-US" altLang="it-IT" sz="2000" dirty="0"/>
              <a:t> </a:t>
            </a:r>
            <a:r>
              <a:rPr lang="en-US" altLang="it-IT" sz="2000" dirty="0" err="1"/>
              <a:t>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takon</a:t>
            </a:r>
            <a:r>
              <a:rPr lang="en-US" altLang="it-IT" sz="2000" dirty="0"/>
              <a:t> BE</a:t>
            </a:r>
          </a:p>
          <a:p>
            <a:pPr lvl="1" algn="just"/>
            <a:r>
              <a:rPr lang="en-US" altLang="it-IT" sz="1600" dirty="0" err="1"/>
              <a:t>Vleresimi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behet</a:t>
            </a:r>
            <a:r>
              <a:rPr lang="en-US" altLang="it-IT" sz="1600" dirty="0"/>
              <a:t> duke </a:t>
            </a:r>
            <a:r>
              <a:rPr lang="en-US" altLang="it-IT" sz="1600" dirty="0" err="1"/>
              <a:t>paramentruar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kriteret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sipas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shteteve</a:t>
            </a:r>
            <a:r>
              <a:rPr lang="en-US" altLang="it-IT" sz="1600" dirty="0"/>
              <a:t> me </a:t>
            </a:r>
            <a:r>
              <a:rPr lang="en-US" altLang="it-IT" sz="1600" dirty="0" err="1"/>
              <a:t>formulen</a:t>
            </a:r>
            <a:r>
              <a:rPr lang="en-US" altLang="it-IT" sz="1600" dirty="0"/>
              <a:t> “merit based evaluation” per secalin </a:t>
            </a:r>
            <a:r>
              <a:rPr lang="en-US" altLang="it-IT" sz="1600" dirty="0" err="1"/>
              <a:t>aplikant</a:t>
            </a:r>
            <a:endParaRPr lang="en-US" altLang="it-IT" sz="1600" dirty="0"/>
          </a:p>
          <a:p>
            <a:pPr algn="just"/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322178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4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/>
              <a:t> Procedura e </a:t>
            </a:r>
            <a:r>
              <a:rPr lang="it-IT" sz="3600" dirty="0" err="1"/>
              <a:t>anetaresimit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 err="1"/>
              <a:t>Aplikimi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Shtetit</a:t>
            </a:r>
            <a:r>
              <a:rPr lang="en-US" altLang="it-IT" sz="2000" dirty="0"/>
              <a:t> </a:t>
            </a:r>
          </a:p>
          <a:p>
            <a:pPr lvl="1" algn="just"/>
            <a:r>
              <a:rPr lang="en-US" altLang="it-IT" sz="1200" dirty="0" err="1"/>
              <a:t>Keshilli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BE </a:t>
            </a:r>
            <a:r>
              <a:rPr lang="en-US" altLang="it-IT" sz="1200" dirty="0" err="1"/>
              <a:t>merr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aplikimin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informon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Parlamentin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Komisionin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parlamentet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vendeve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antare</a:t>
            </a:r>
            <a:endParaRPr lang="en-US" altLang="it-IT" sz="1200" dirty="0"/>
          </a:p>
          <a:p>
            <a:pPr algn="just"/>
            <a:r>
              <a:rPr lang="en-US" altLang="it-IT" sz="1600" dirty="0" err="1"/>
              <a:t>Opinioni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Komisionit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Europian</a:t>
            </a:r>
            <a:endParaRPr lang="en-US" altLang="it-IT" sz="1600" dirty="0"/>
          </a:p>
          <a:p>
            <a:pPr algn="just"/>
            <a:r>
              <a:rPr lang="en-US" altLang="it-IT" sz="1600" dirty="0" err="1"/>
              <a:t>Marrja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statusit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vendit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Kandidat</a:t>
            </a:r>
            <a:endParaRPr lang="en-US" altLang="it-IT" sz="1600" dirty="0"/>
          </a:p>
          <a:p>
            <a:pPr lvl="1" algn="just"/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Keshilli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BE me </a:t>
            </a:r>
            <a:r>
              <a:rPr lang="en-US" altLang="it-IT" sz="1200" dirty="0" err="1"/>
              <a:t>unanimitet</a:t>
            </a:r>
            <a:endParaRPr lang="en-US" altLang="it-IT" sz="1200" dirty="0"/>
          </a:p>
          <a:p>
            <a:pPr algn="just"/>
            <a:r>
              <a:rPr lang="en-US" altLang="it-IT" sz="1600" dirty="0" err="1"/>
              <a:t>Celja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negociatave</a:t>
            </a:r>
            <a:endParaRPr lang="en-US" altLang="it-IT" sz="1600" dirty="0"/>
          </a:p>
          <a:p>
            <a:pPr lvl="1" algn="just"/>
            <a:r>
              <a:rPr lang="en-US" altLang="it-IT" sz="1200" dirty="0" err="1"/>
              <a:t>Mbas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vendimit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unanim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Keshillit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BE</a:t>
            </a:r>
          </a:p>
          <a:p>
            <a:pPr lvl="1" algn="just"/>
            <a:r>
              <a:rPr lang="en-US" altLang="it-IT" sz="1200" dirty="0" err="1"/>
              <a:t>Nepermjet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konferencave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nderqeveritare</a:t>
            </a:r>
            <a:r>
              <a:rPr lang="en-US" altLang="it-IT" sz="1200" dirty="0"/>
              <a:t> midis </a:t>
            </a:r>
            <a:r>
              <a:rPr lang="en-US" altLang="it-IT" sz="1200" dirty="0" err="1"/>
              <a:t>qeverive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vendeve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BE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kandidat</a:t>
            </a:r>
            <a:endParaRPr lang="en-US" altLang="it-IT" sz="1200" dirty="0"/>
          </a:p>
          <a:p>
            <a:pPr lvl="1" algn="just"/>
            <a:r>
              <a:rPr lang="en-US" altLang="it-IT" sz="1200" dirty="0"/>
              <a:t>Acquis </a:t>
            </a:r>
            <a:r>
              <a:rPr lang="en-US" altLang="it-IT" sz="1200" dirty="0" err="1"/>
              <a:t>perbehet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35 </a:t>
            </a:r>
            <a:r>
              <a:rPr lang="en-US" altLang="it-IT" sz="1200" dirty="0" err="1"/>
              <a:t>tematika</a:t>
            </a:r>
            <a:r>
              <a:rPr lang="en-US" altLang="it-IT" sz="1200" dirty="0"/>
              <a:t> per </a:t>
            </a:r>
            <a:r>
              <a:rPr lang="en-US" altLang="it-IT" sz="1200" dirty="0" err="1"/>
              <a:t>nje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negocim</a:t>
            </a:r>
            <a:r>
              <a:rPr lang="en-US" altLang="it-IT" sz="1200" dirty="0"/>
              <a:t> </a:t>
            </a:r>
            <a:r>
              <a:rPr lang="en-US" altLang="it-IT" sz="1200" dirty="0" err="1"/>
              <a:t>efektiv</a:t>
            </a:r>
            <a:endParaRPr lang="en-US" altLang="it-IT" sz="1200" dirty="0"/>
          </a:p>
          <a:p>
            <a:pPr lvl="2" algn="just"/>
            <a:r>
              <a:rPr lang="en-US" altLang="it-IT" sz="800" dirty="0"/>
              <a:t>35 </a:t>
            </a:r>
            <a:r>
              <a:rPr lang="en-US" altLang="it-IT" sz="800" dirty="0" err="1"/>
              <a:t>kapituj</a:t>
            </a:r>
            <a:r>
              <a:rPr lang="en-US" altLang="it-IT" sz="800" dirty="0"/>
              <a:t> </a:t>
            </a:r>
            <a:r>
              <a:rPr lang="en-US" altLang="it-IT" sz="800" dirty="0" err="1"/>
              <a:t>negocimi</a:t>
            </a:r>
            <a:endParaRPr lang="en-US" altLang="it-IT" sz="800" dirty="0"/>
          </a:p>
          <a:p>
            <a:pPr lvl="1" algn="just"/>
            <a:r>
              <a:rPr lang="en-US" altLang="it-IT" sz="1200" dirty="0"/>
              <a:t>Screening report per </a:t>
            </a:r>
            <a:r>
              <a:rPr lang="en-US" altLang="it-IT" sz="1200" dirty="0" err="1"/>
              <a:t>cdo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njerin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kapitujt</a:t>
            </a:r>
            <a:r>
              <a:rPr lang="en-US" altLang="it-IT" sz="1200" dirty="0"/>
              <a:t> per </a:t>
            </a:r>
            <a:r>
              <a:rPr lang="en-US" altLang="it-IT" sz="1200" dirty="0" err="1"/>
              <a:t>tu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kuptuar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qarte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progresi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permbushjen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kritereve</a:t>
            </a:r>
            <a:endParaRPr lang="en-US" altLang="it-IT" sz="1200" dirty="0"/>
          </a:p>
          <a:p>
            <a:pPr lvl="1" algn="just"/>
            <a:r>
              <a:rPr lang="en-US" altLang="it-IT" sz="1200" dirty="0" err="1"/>
              <a:t>Mbyllja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kapitullit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negocimit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menyre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provizore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vetem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kandidat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tregon</a:t>
            </a:r>
            <a:r>
              <a:rPr lang="en-US" altLang="it-IT" sz="1200" dirty="0"/>
              <a:t> se ka </a:t>
            </a:r>
            <a:r>
              <a:rPr lang="en-US" altLang="it-IT" sz="1200" dirty="0" err="1"/>
              <a:t>arritur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progresin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nevojshem</a:t>
            </a:r>
            <a:endParaRPr lang="en-US" altLang="it-IT" sz="1200" dirty="0"/>
          </a:p>
          <a:p>
            <a:pPr lvl="2" algn="just"/>
            <a:r>
              <a:rPr lang="en-US" altLang="it-IT" sz="800" dirty="0" err="1"/>
              <a:t>Adoptimi</a:t>
            </a:r>
            <a:r>
              <a:rPr lang="en-US" altLang="it-IT" sz="800" dirty="0"/>
              <a:t> I acquis ne ate </a:t>
            </a:r>
            <a:r>
              <a:rPr lang="en-US" altLang="it-IT" sz="800" dirty="0" err="1"/>
              <a:t>kapitull</a:t>
            </a:r>
            <a:endParaRPr lang="en-US" altLang="it-IT" sz="800" dirty="0"/>
          </a:p>
          <a:p>
            <a:pPr lvl="1" algn="just"/>
            <a:r>
              <a:rPr lang="en-US" altLang="it-IT" sz="1200" dirty="0" err="1"/>
              <a:t>Monitorim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konstant</a:t>
            </a:r>
            <a:r>
              <a:rPr lang="en-US" altLang="it-IT" sz="1200" dirty="0"/>
              <a:t> per </a:t>
            </a:r>
            <a:r>
              <a:rPr lang="en-US" altLang="it-IT" sz="1200" dirty="0" err="1"/>
              <a:t>implementimin</a:t>
            </a:r>
            <a:r>
              <a:rPr lang="en-US" altLang="it-IT" sz="1200" dirty="0"/>
              <a:t> e acquis</a:t>
            </a:r>
          </a:p>
          <a:p>
            <a:pPr algn="just"/>
            <a:r>
              <a:rPr lang="en-US" altLang="it-IT" sz="1600" dirty="0" err="1"/>
              <a:t>Marreveshjet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transitore</a:t>
            </a:r>
            <a:endParaRPr lang="en-US" altLang="it-IT" sz="1600" dirty="0"/>
          </a:p>
          <a:p>
            <a:pPr lvl="1" algn="just"/>
            <a:r>
              <a:rPr lang="en-US" altLang="it-IT" sz="1200" dirty="0"/>
              <a:t>Per </a:t>
            </a:r>
            <a:r>
              <a:rPr lang="en-US" altLang="it-IT" sz="1200" dirty="0" err="1"/>
              <a:t>futjen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menyre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graduale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disa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parashikimeve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nermativen</a:t>
            </a:r>
            <a:r>
              <a:rPr lang="en-US" altLang="it-IT" sz="1200" dirty="0"/>
              <a:t> e BE ne </a:t>
            </a:r>
            <a:r>
              <a:rPr lang="en-US" altLang="it-IT" sz="1200" dirty="0" err="1"/>
              <a:t>shtetin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kandidat</a:t>
            </a:r>
            <a:r>
              <a:rPr lang="en-US" altLang="it-IT" sz="1200" dirty="0"/>
              <a:t> . Per </a:t>
            </a:r>
            <a:r>
              <a:rPr lang="en-US" altLang="it-IT" sz="1200" dirty="0" err="1"/>
              <a:t>ti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dhene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kohe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shtetit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adaptohet</a:t>
            </a:r>
            <a:r>
              <a:rPr lang="en-US" altLang="it-IT" sz="1200" dirty="0"/>
              <a:t> pa </a:t>
            </a:r>
            <a:r>
              <a:rPr lang="en-US" altLang="it-IT" sz="1200" dirty="0" err="1"/>
              <a:t>problematika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brendshme</a:t>
            </a:r>
            <a:endParaRPr lang="en-US" altLang="it-IT" sz="1200" dirty="0"/>
          </a:p>
          <a:p>
            <a:pPr algn="just"/>
            <a:r>
              <a:rPr lang="en-US" altLang="it-IT" sz="1600" dirty="0" err="1"/>
              <a:t>Aderimi</a:t>
            </a:r>
            <a:r>
              <a:rPr lang="en-US" altLang="it-IT" sz="1600" dirty="0"/>
              <a:t>/</a:t>
            </a:r>
            <a:r>
              <a:rPr lang="en-US" altLang="it-IT" sz="1600" dirty="0" err="1"/>
              <a:t>Antarsimi</a:t>
            </a:r>
            <a:endParaRPr lang="en-US" altLang="it-IT" sz="1600" dirty="0"/>
          </a:p>
          <a:p>
            <a:pPr lvl="1" algn="just"/>
            <a:r>
              <a:rPr lang="en-US" altLang="it-IT" sz="1200" dirty="0" err="1"/>
              <a:t>Traktat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qe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firmoset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kur</a:t>
            </a:r>
            <a:r>
              <a:rPr lang="en-US" altLang="it-IT" sz="1200" dirty="0"/>
              <a:t> jane </a:t>
            </a:r>
            <a:r>
              <a:rPr lang="en-US" altLang="it-IT" sz="1200" dirty="0" err="1"/>
              <a:t>mbyllur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negociatat</a:t>
            </a:r>
            <a:endParaRPr lang="en-US" altLang="it-IT" sz="1200" dirty="0"/>
          </a:p>
          <a:p>
            <a:pPr lvl="1" algn="just"/>
            <a:r>
              <a:rPr lang="en-US" altLang="it-IT" sz="1200" dirty="0" err="1"/>
              <a:t>Pranohet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Keshilli</a:t>
            </a:r>
            <a:r>
              <a:rPr lang="en-US" altLang="it-IT" sz="1200" dirty="0"/>
              <a:t> I BE, ok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Parlamenti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Europian</a:t>
            </a:r>
            <a:endParaRPr lang="en-US" altLang="it-IT" sz="1200" dirty="0"/>
          </a:p>
          <a:p>
            <a:pPr lvl="1" algn="just"/>
            <a:r>
              <a:rPr lang="en-US" altLang="it-IT" sz="1200" dirty="0" err="1"/>
              <a:t>Ratifikohet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nga</a:t>
            </a:r>
            <a:r>
              <a:rPr lang="en-US" altLang="it-IT" sz="1200" dirty="0"/>
              <a:t>  </a:t>
            </a:r>
            <a:r>
              <a:rPr lang="en-US" altLang="it-IT" sz="1200" dirty="0" err="1"/>
              <a:t>shtetet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antare</a:t>
            </a:r>
            <a:endParaRPr lang="en-US" altLang="it-IT" sz="1200" dirty="0"/>
          </a:p>
          <a:p>
            <a:pPr algn="just"/>
            <a:r>
              <a:rPr lang="en-US" altLang="it-IT" sz="1600" dirty="0" err="1"/>
              <a:t>Procesi</a:t>
            </a:r>
            <a:r>
              <a:rPr lang="en-US" altLang="it-IT" sz="1600" dirty="0"/>
              <a:t> per </a:t>
            </a:r>
            <a:r>
              <a:rPr lang="en-US" altLang="it-IT" sz="1600" dirty="0" err="1"/>
              <a:t>Ballkanin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perendimor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si</a:t>
            </a:r>
            <a:r>
              <a:rPr lang="en-US" altLang="it-IT" sz="1600" dirty="0"/>
              <a:t> </a:t>
            </a:r>
            <a:r>
              <a:rPr lang="en-US" altLang="it-IT" sz="1600" dirty="0" err="1"/>
              <a:t>proces</a:t>
            </a:r>
            <a:r>
              <a:rPr lang="en-US" altLang="it-IT" sz="1600" dirty="0"/>
              <a:t> I </a:t>
            </a:r>
            <a:r>
              <a:rPr lang="en-US" altLang="it-IT" sz="1600" dirty="0" err="1"/>
              <a:t>vecante</a:t>
            </a:r>
            <a:endParaRPr lang="en-US" altLang="it-IT" sz="1600" dirty="0"/>
          </a:p>
        </p:txBody>
      </p:sp>
    </p:spTree>
    <p:extLst>
      <p:ext uri="{BB962C8B-B14F-4D97-AF65-F5344CB8AC3E}">
        <p14:creationId xmlns:p14="http://schemas.microsoft.com/office/powerpoint/2010/main" val="4262122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5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/>
              <a:t> </a:t>
            </a:r>
            <a:r>
              <a:rPr lang="it-IT" sz="3600" dirty="0" err="1"/>
              <a:t>Institucionet</a:t>
            </a:r>
            <a:r>
              <a:rPr lang="it-IT" sz="3600" dirty="0"/>
              <a:t> – </a:t>
            </a:r>
            <a:r>
              <a:rPr lang="it-IT" sz="3600" dirty="0" err="1"/>
              <a:t>Roli</a:t>
            </a:r>
            <a:r>
              <a:rPr lang="it-IT" sz="3600" dirty="0"/>
              <a:t> i </a:t>
            </a:r>
            <a:r>
              <a:rPr lang="it-IT" sz="3600" dirty="0" err="1"/>
              <a:t>Komisionit</a:t>
            </a:r>
            <a:r>
              <a:rPr lang="it-IT" sz="3600" dirty="0"/>
              <a:t> 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000" dirty="0"/>
              <a:t>Me </a:t>
            </a:r>
            <a:r>
              <a:rPr lang="en-US" altLang="it-IT" sz="2000" dirty="0" err="1"/>
              <a:t>rendesi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te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vecante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eshte</a:t>
            </a:r>
            <a:r>
              <a:rPr lang="en-US" altLang="it-IT" sz="2000" dirty="0"/>
              <a:t> </a:t>
            </a:r>
            <a:r>
              <a:rPr lang="en-US" altLang="it-IT" sz="2000" dirty="0" err="1"/>
              <a:t>roli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Komisioni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Europian</a:t>
            </a:r>
            <a:endParaRPr lang="en-US" altLang="it-IT" sz="2000" dirty="0"/>
          </a:p>
          <a:p>
            <a:pPr lvl="1" algn="just"/>
            <a:r>
              <a:rPr lang="en-US" altLang="it-IT" sz="1200" dirty="0"/>
              <a:t>European </a:t>
            </a:r>
            <a:r>
              <a:rPr lang="en-US" altLang="it-IT" sz="1200" dirty="0" err="1"/>
              <a:t>Neighbourhood</a:t>
            </a:r>
            <a:r>
              <a:rPr lang="en-US" altLang="it-IT" sz="1200" dirty="0"/>
              <a:t> Policy and Enlargement Negotiations (DG NEAR)</a:t>
            </a:r>
          </a:p>
          <a:p>
            <a:pPr algn="just"/>
            <a:r>
              <a:rPr lang="en-US" altLang="it-IT" sz="1600" dirty="0" err="1"/>
              <a:t>Politika</a:t>
            </a:r>
            <a:r>
              <a:rPr lang="en-US" altLang="it-IT" sz="1600" dirty="0"/>
              <a:t> e </a:t>
            </a:r>
            <a:r>
              <a:rPr lang="en-US" altLang="it-IT" sz="1600" dirty="0" err="1"/>
              <a:t>zgjerimit</a:t>
            </a:r>
            <a:endParaRPr lang="en-US" altLang="it-IT" sz="1600" dirty="0"/>
          </a:p>
          <a:p>
            <a:pPr lvl="1" algn="just"/>
            <a:r>
              <a:rPr lang="en-US" altLang="it-IT" sz="1200" dirty="0" err="1"/>
              <a:t>Vendet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Ballkanit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perendimor</a:t>
            </a:r>
            <a:endParaRPr lang="en-US" altLang="it-IT" sz="1200" dirty="0"/>
          </a:p>
          <a:p>
            <a:pPr lvl="1" algn="just"/>
            <a:r>
              <a:rPr lang="en-US" altLang="it-IT" sz="1200" dirty="0" err="1"/>
              <a:t>Turqia</a:t>
            </a:r>
            <a:endParaRPr lang="en-US" altLang="it-IT" sz="1200" dirty="0"/>
          </a:p>
          <a:p>
            <a:pPr lvl="1" algn="just"/>
            <a:r>
              <a:rPr lang="en-US" altLang="it-IT" sz="1200" dirty="0" err="1"/>
              <a:t>Gjeorgjia</a:t>
            </a:r>
            <a:r>
              <a:rPr lang="en-US" altLang="it-IT" sz="1200" dirty="0"/>
              <a:t> </a:t>
            </a:r>
          </a:p>
          <a:p>
            <a:pPr lvl="1" algn="just"/>
            <a:r>
              <a:rPr lang="en-US" altLang="it-IT" sz="1200" dirty="0"/>
              <a:t>Moldavia</a:t>
            </a:r>
          </a:p>
          <a:p>
            <a:pPr lvl="1" algn="just"/>
            <a:r>
              <a:rPr lang="en-US" altLang="it-IT" sz="1200" dirty="0" err="1"/>
              <a:t>Ukraina</a:t>
            </a:r>
            <a:endParaRPr lang="en-US" altLang="it-IT" sz="1200" dirty="0"/>
          </a:p>
          <a:p>
            <a:pPr algn="just"/>
            <a:r>
              <a:rPr lang="en-US" altLang="it-IT" sz="1600" dirty="0" err="1"/>
              <a:t>Instrumentat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veprimi</a:t>
            </a:r>
            <a:endParaRPr lang="en-US" altLang="it-IT" sz="1600" dirty="0"/>
          </a:p>
          <a:p>
            <a:pPr lvl="1" algn="just"/>
            <a:r>
              <a:rPr lang="en-US" altLang="it-IT" sz="1200" dirty="0" err="1"/>
              <a:t>Koordinimi</a:t>
            </a:r>
            <a:r>
              <a:rPr lang="en-US" altLang="it-IT" sz="1200" dirty="0"/>
              <a:t> me </a:t>
            </a:r>
            <a:r>
              <a:rPr lang="en-US" altLang="it-IT" sz="1200" dirty="0" err="1"/>
              <a:t>kandidatet</a:t>
            </a:r>
            <a:r>
              <a:rPr lang="en-US" altLang="it-IT" sz="1200" dirty="0"/>
              <a:t> e BE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kandidatet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potenciale</a:t>
            </a:r>
            <a:endParaRPr lang="en-US" altLang="it-IT" sz="1200" dirty="0"/>
          </a:p>
          <a:p>
            <a:pPr lvl="1" algn="just"/>
            <a:r>
              <a:rPr lang="en-US" altLang="it-IT" sz="1200" dirty="0"/>
              <a:t>IPA (Instruments of pre-accession)</a:t>
            </a:r>
          </a:p>
          <a:p>
            <a:pPr lvl="2" algn="just"/>
            <a:r>
              <a:rPr lang="en-US" altLang="it-IT" sz="800" dirty="0" err="1"/>
              <a:t>Ndihme</a:t>
            </a:r>
            <a:r>
              <a:rPr lang="en-US" altLang="it-IT" sz="800" dirty="0"/>
              <a:t> </a:t>
            </a:r>
            <a:r>
              <a:rPr lang="en-US" altLang="it-IT" sz="800" dirty="0" err="1"/>
              <a:t>financiare</a:t>
            </a:r>
            <a:r>
              <a:rPr lang="en-US" altLang="it-IT" sz="800" dirty="0"/>
              <a:t> </a:t>
            </a:r>
            <a:r>
              <a:rPr lang="en-US" altLang="it-IT" sz="800" dirty="0" err="1"/>
              <a:t>dhe</a:t>
            </a:r>
            <a:r>
              <a:rPr lang="en-US" altLang="it-IT" sz="800" dirty="0"/>
              <a:t> </a:t>
            </a:r>
            <a:r>
              <a:rPr lang="en-US" altLang="it-IT" sz="800" dirty="0" err="1"/>
              <a:t>teknike</a:t>
            </a:r>
            <a:r>
              <a:rPr lang="en-US" altLang="it-IT" sz="800" dirty="0"/>
              <a:t> per </a:t>
            </a:r>
            <a:r>
              <a:rPr lang="en-US" altLang="it-IT" sz="800" dirty="0" err="1"/>
              <a:t>reforma</a:t>
            </a:r>
            <a:r>
              <a:rPr lang="en-US" altLang="it-IT" sz="800" dirty="0"/>
              <a:t> ne </a:t>
            </a:r>
            <a:r>
              <a:rPr lang="en-US" altLang="it-IT" sz="800" dirty="0" err="1"/>
              <a:t>kuader</a:t>
            </a:r>
            <a:r>
              <a:rPr lang="en-US" altLang="it-IT" sz="800" dirty="0"/>
              <a:t> </a:t>
            </a:r>
            <a:r>
              <a:rPr lang="en-US" altLang="it-IT" sz="800" dirty="0" err="1"/>
              <a:t>te</a:t>
            </a:r>
            <a:r>
              <a:rPr lang="en-US" altLang="it-IT" sz="800" dirty="0"/>
              <a:t> </a:t>
            </a:r>
            <a:r>
              <a:rPr lang="en-US" altLang="it-IT" sz="800" dirty="0" err="1"/>
              <a:t>integrimit</a:t>
            </a:r>
            <a:endParaRPr lang="en-US" altLang="it-IT" sz="800" dirty="0"/>
          </a:p>
          <a:p>
            <a:pPr lvl="2" algn="just"/>
            <a:r>
              <a:rPr lang="en-US" altLang="it-IT" sz="800" dirty="0" err="1"/>
              <a:t>Aktualisht</a:t>
            </a:r>
            <a:r>
              <a:rPr lang="en-US" altLang="it-IT" sz="800" dirty="0"/>
              <a:t> IPA III (2021-2027)</a:t>
            </a:r>
          </a:p>
          <a:p>
            <a:pPr lvl="1" algn="just"/>
            <a:r>
              <a:rPr lang="en-US" altLang="it-IT" sz="1200" dirty="0" err="1"/>
              <a:t>Baza</a:t>
            </a:r>
            <a:r>
              <a:rPr lang="en-US" altLang="it-IT" sz="1200" dirty="0"/>
              <a:t> </a:t>
            </a:r>
            <a:r>
              <a:rPr lang="en-US" altLang="it-IT" sz="1200" dirty="0" err="1"/>
              <a:t>ligjore</a:t>
            </a:r>
            <a:r>
              <a:rPr lang="en-US" altLang="it-IT" sz="1200" dirty="0"/>
              <a:t> per </a:t>
            </a:r>
            <a:r>
              <a:rPr lang="en-US" altLang="it-IT" sz="1200" dirty="0" err="1"/>
              <a:t>integrimin</a:t>
            </a:r>
            <a:r>
              <a:rPr lang="en-US" altLang="it-IT" sz="1200" dirty="0"/>
              <a:t> TRAKTATI</a:t>
            </a:r>
          </a:p>
          <a:p>
            <a:pPr algn="just"/>
            <a:r>
              <a:rPr lang="en-US" altLang="it-IT" sz="1600" dirty="0" err="1"/>
              <a:t>Objetktivat</a:t>
            </a:r>
            <a:r>
              <a:rPr lang="en-US" altLang="it-IT" sz="1600" dirty="0"/>
              <a:t> e BE me </a:t>
            </a:r>
            <a:r>
              <a:rPr lang="en-US" altLang="it-IT" sz="1600" dirty="0" err="1"/>
              <a:t>vendet</a:t>
            </a:r>
            <a:r>
              <a:rPr lang="en-US" altLang="it-IT" sz="1600" dirty="0"/>
              <a:t> </a:t>
            </a:r>
            <a:r>
              <a:rPr lang="en-US" altLang="it-IT" sz="1600" dirty="0" err="1"/>
              <a:t>fqinje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kandidatet</a:t>
            </a:r>
            <a:endParaRPr lang="en-US" altLang="it-IT" sz="1600" dirty="0"/>
          </a:p>
          <a:p>
            <a:pPr lvl="1" algn="just"/>
            <a:r>
              <a:rPr lang="en-US" altLang="it-IT" sz="1200" dirty="0" err="1"/>
              <a:t>Paqe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stabilitet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vendet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fqinje</a:t>
            </a:r>
            <a:endParaRPr lang="en-US" altLang="it-IT" sz="1200" dirty="0"/>
          </a:p>
          <a:p>
            <a:pPr lvl="1" algn="just"/>
            <a:r>
              <a:rPr lang="en-US" altLang="it-IT" sz="1200" dirty="0" err="1"/>
              <a:t>Permiresimi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cilesise</a:t>
            </a:r>
            <a:r>
              <a:rPr lang="en-US" altLang="it-IT" sz="1200" dirty="0"/>
              <a:t> se </a:t>
            </a:r>
            <a:r>
              <a:rPr lang="en-US" altLang="it-IT" sz="1200" dirty="0" err="1"/>
              <a:t>jeteses</a:t>
            </a:r>
            <a:endParaRPr lang="en-US" altLang="it-IT" sz="1200" dirty="0"/>
          </a:p>
          <a:p>
            <a:pPr lvl="1" algn="just"/>
            <a:r>
              <a:rPr lang="en-US" altLang="it-IT" sz="1200" dirty="0" err="1"/>
              <a:t>Rritja</a:t>
            </a:r>
            <a:r>
              <a:rPr lang="en-US" altLang="it-IT" sz="1200" dirty="0"/>
              <a:t> e </a:t>
            </a:r>
            <a:r>
              <a:rPr lang="en-US" altLang="it-IT" sz="1200" dirty="0" err="1"/>
              <a:t>prosperitetit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mundesive</a:t>
            </a:r>
            <a:r>
              <a:rPr lang="en-US" altLang="it-IT" sz="1200" dirty="0"/>
              <a:t> per </a:t>
            </a:r>
            <a:r>
              <a:rPr lang="en-US" altLang="it-IT" sz="1200" dirty="0" err="1"/>
              <a:t>bizneset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europiane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qytetaret</a:t>
            </a:r>
            <a:endParaRPr lang="en-US" altLang="it-IT" sz="1200" dirty="0"/>
          </a:p>
          <a:p>
            <a:pPr lvl="1" algn="just"/>
            <a:r>
              <a:rPr lang="en-US" altLang="it-IT" sz="1200" dirty="0" err="1"/>
              <a:t>Mentorimi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suporti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monitorimi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i</a:t>
            </a:r>
            <a:r>
              <a:rPr lang="en-US" altLang="it-IT" sz="1200" dirty="0"/>
              <a:t> </a:t>
            </a:r>
            <a:r>
              <a:rPr lang="en-US" altLang="it-IT" sz="1200" dirty="0" err="1"/>
              <a:t>ndryshimeve</a:t>
            </a:r>
            <a:r>
              <a:rPr lang="en-US" altLang="it-IT" sz="1200" dirty="0"/>
              <a:t> ne </a:t>
            </a:r>
            <a:r>
              <a:rPr lang="en-US" altLang="it-IT" sz="1200" dirty="0" err="1"/>
              <a:t>vendet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qe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kane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deshire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te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aderojne</a:t>
            </a:r>
            <a:r>
              <a:rPr lang="en-US" altLang="it-IT" sz="1200" dirty="0"/>
              <a:t> ne BE duke I </a:t>
            </a:r>
            <a:r>
              <a:rPr lang="en-US" altLang="it-IT" sz="1200" dirty="0" err="1"/>
              <a:t>parametruar</a:t>
            </a:r>
            <a:r>
              <a:rPr lang="en-US" altLang="it-IT" sz="1200" dirty="0"/>
              <a:t> me </a:t>
            </a:r>
            <a:r>
              <a:rPr lang="en-US" altLang="it-IT" sz="1200" dirty="0" err="1"/>
              <a:t>vlerat</a:t>
            </a:r>
            <a:r>
              <a:rPr lang="en-US" altLang="it-IT" sz="1200" dirty="0"/>
              <a:t>, </a:t>
            </a:r>
            <a:r>
              <a:rPr lang="en-US" altLang="it-IT" sz="1200" dirty="0" err="1"/>
              <a:t>ligjet</a:t>
            </a:r>
            <a:r>
              <a:rPr lang="en-US" altLang="it-IT" sz="1200" dirty="0"/>
              <a:t> </a:t>
            </a:r>
            <a:r>
              <a:rPr lang="en-US" altLang="it-IT" sz="1200" dirty="0" err="1"/>
              <a:t>dhe</a:t>
            </a:r>
            <a:r>
              <a:rPr lang="en-US" altLang="it-IT" sz="1200" dirty="0"/>
              <a:t> </a:t>
            </a:r>
            <a:r>
              <a:rPr lang="en-US" altLang="it-IT" sz="1200" dirty="0" err="1"/>
              <a:t>standartet</a:t>
            </a:r>
            <a:r>
              <a:rPr lang="en-US" altLang="it-IT" sz="1200" dirty="0"/>
              <a:t> e BE </a:t>
            </a:r>
          </a:p>
        </p:txBody>
      </p:sp>
    </p:spTree>
    <p:extLst>
      <p:ext uri="{BB962C8B-B14F-4D97-AF65-F5344CB8AC3E}">
        <p14:creationId xmlns:p14="http://schemas.microsoft.com/office/powerpoint/2010/main" val="342554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6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457200" y="262189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28215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600" dirty="0"/>
              <a:t> </a:t>
            </a:r>
            <a:r>
              <a:rPr lang="it-IT" sz="3600" dirty="0" err="1"/>
              <a:t>Proces</a:t>
            </a:r>
            <a:r>
              <a:rPr lang="it-IT" sz="3600" dirty="0"/>
              <a:t> i </a:t>
            </a:r>
            <a:r>
              <a:rPr lang="it-IT" sz="3600" dirty="0" err="1"/>
              <a:t>vecnate</a:t>
            </a:r>
            <a:r>
              <a:rPr lang="it-IT" sz="3600" dirty="0"/>
              <a:t> per </a:t>
            </a:r>
            <a:r>
              <a:rPr lang="it-IT" sz="3600" dirty="0" err="1"/>
              <a:t>Ballkanin</a:t>
            </a:r>
            <a:r>
              <a:rPr lang="it-IT" sz="3600" dirty="0"/>
              <a:t> </a:t>
            </a:r>
            <a:r>
              <a:rPr lang="it-IT" sz="3600" dirty="0" err="1"/>
              <a:t>perendimor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600200"/>
            <a:ext cx="8507288" cy="4800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it-IT" sz="2800" dirty="0" err="1"/>
              <a:t>Kuadri</a:t>
            </a:r>
            <a:r>
              <a:rPr lang="en-US" altLang="it-IT" sz="2800" dirty="0"/>
              <a:t> i </a:t>
            </a:r>
            <a:r>
              <a:rPr lang="en-US" altLang="it-IT" sz="2800" dirty="0" err="1"/>
              <a:t>vecante</a:t>
            </a:r>
            <a:r>
              <a:rPr lang="en-US" altLang="it-IT" sz="2800" dirty="0"/>
              <a:t> </a:t>
            </a:r>
            <a:r>
              <a:rPr lang="en-US" altLang="it-IT" sz="2800" dirty="0" err="1"/>
              <a:t>i</a:t>
            </a:r>
            <a:r>
              <a:rPr lang="en-US" altLang="it-IT" sz="2800" dirty="0"/>
              <a:t> </a:t>
            </a:r>
            <a:r>
              <a:rPr lang="en-US" altLang="it-IT" sz="2800" dirty="0" err="1"/>
              <a:t>procesit</a:t>
            </a:r>
            <a:r>
              <a:rPr lang="en-US" altLang="it-IT" sz="2800" dirty="0"/>
              <a:t> </a:t>
            </a:r>
            <a:r>
              <a:rPr lang="en-US" altLang="it-IT" sz="2800" dirty="0" err="1"/>
              <a:t>te</a:t>
            </a:r>
            <a:r>
              <a:rPr lang="en-US" altLang="it-IT" sz="2800" dirty="0"/>
              <a:t> </a:t>
            </a:r>
            <a:r>
              <a:rPr lang="en-US" altLang="it-IT" sz="2800" dirty="0" err="1"/>
              <a:t>stabilizim</a:t>
            </a:r>
            <a:r>
              <a:rPr lang="en-US" altLang="it-IT" sz="2800" dirty="0"/>
              <a:t> </a:t>
            </a:r>
            <a:r>
              <a:rPr lang="en-US" altLang="it-IT" sz="2800" dirty="0" err="1"/>
              <a:t>asociiimit</a:t>
            </a:r>
            <a:endParaRPr lang="en-US" altLang="it-IT" sz="2800" dirty="0"/>
          </a:p>
          <a:p>
            <a:pPr lvl="1" algn="just"/>
            <a:r>
              <a:rPr lang="en-US" altLang="it-IT" sz="1600" dirty="0"/>
              <a:t>3 </a:t>
            </a:r>
            <a:r>
              <a:rPr lang="en-US" altLang="it-IT" sz="1600" dirty="0" err="1"/>
              <a:t>qwllime</a:t>
            </a:r>
            <a:endParaRPr lang="en-US" altLang="it-IT" sz="1600" dirty="0"/>
          </a:p>
          <a:p>
            <a:pPr lvl="2" algn="just"/>
            <a:r>
              <a:rPr lang="en-US" altLang="it-IT" sz="1000" dirty="0" err="1"/>
              <a:t>Stabilizimi</a:t>
            </a:r>
            <a:r>
              <a:rPr lang="en-US" altLang="it-IT" sz="1000" dirty="0"/>
              <a:t>  I </a:t>
            </a:r>
            <a:r>
              <a:rPr lang="en-US" altLang="it-IT" sz="1000" dirty="0" err="1"/>
              <a:t>vendeve</a:t>
            </a:r>
            <a:r>
              <a:rPr lang="en-US" altLang="it-IT" sz="1000" dirty="0"/>
              <a:t> ne </a:t>
            </a:r>
            <a:r>
              <a:rPr lang="en-US" altLang="it-IT" sz="1000" dirty="0" err="1"/>
              <a:t>aspektin</a:t>
            </a:r>
            <a:r>
              <a:rPr lang="en-US" altLang="it-IT" sz="1000" dirty="0"/>
              <a:t> </a:t>
            </a:r>
            <a:r>
              <a:rPr lang="en-US" altLang="it-IT" sz="1000" dirty="0" err="1"/>
              <a:t>politik</a:t>
            </a:r>
            <a:r>
              <a:rPr lang="en-US" altLang="it-IT" sz="1000" dirty="0"/>
              <a:t> </a:t>
            </a:r>
            <a:r>
              <a:rPr lang="en-US" altLang="it-IT" sz="1000" dirty="0" err="1"/>
              <a:t>dhe</a:t>
            </a:r>
            <a:r>
              <a:rPr lang="en-US" altLang="it-IT" sz="1000" dirty="0"/>
              <a:t> </a:t>
            </a:r>
            <a:r>
              <a:rPr lang="en-US" altLang="it-IT" sz="1000" dirty="0" err="1"/>
              <a:t>kalimi</a:t>
            </a:r>
            <a:r>
              <a:rPr lang="en-US" altLang="it-IT" sz="1000" dirty="0"/>
              <a:t> </a:t>
            </a:r>
            <a:r>
              <a:rPr lang="en-US" altLang="it-IT" sz="1000" dirty="0" err="1"/>
              <a:t>nga</a:t>
            </a:r>
            <a:r>
              <a:rPr lang="en-US" altLang="it-IT" sz="1000" dirty="0"/>
              <a:t> </a:t>
            </a:r>
            <a:r>
              <a:rPr lang="en-US" altLang="it-IT" sz="1000" dirty="0" err="1"/>
              <a:t>tranzicioni</a:t>
            </a:r>
            <a:r>
              <a:rPr lang="en-US" altLang="it-IT" sz="1000" dirty="0"/>
              <a:t> ne </a:t>
            </a:r>
            <a:r>
              <a:rPr lang="en-US" altLang="it-IT" sz="1000" dirty="0" err="1"/>
              <a:t>ekonomine</a:t>
            </a:r>
            <a:r>
              <a:rPr lang="en-US" altLang="it-IT" sz="1000" dirty="0"/>
              <a:t> e </a:t>
            </a:r>
            <a:r>
              <a:rPr lang="en-US" altLang="it-IT" sz="1000" dirty="0" err="1"/>
              <a:t>tregut</a:t>
            </a:r>
            <a:r>
              <a:rPr lang="en-US" altLang="it-IT" sz="1000" dirty="0"/>
              <a:t> </a:t>
            </a:r>
          </a:p>
          <a:p>
            <a:pPr lvl="2" algn="just"/>
            <a:r>
              <a:rPr lang="en-US" altLang="it-IT" sz="1000" dirty="0" err="1"/>
              <a:t>Promovimi</a:t>
            </a:r>
            <a:r>
              <a:rPr lang="en-US" altLang="it-IT" sz="1000" dirty="0"/>
              <a:t> I </a:t>
            </a:r>
            <a:r>
              <a:rPr lang="en-US" altLang="it-IT" sz="1000" dirty="0" err="1"/>
              <a:t>bashkepunimit</a:t>
            </a:r>
            <a:r>
              <a:rPr lang="en-US" altLang="it-IT" sz="1000" dirty="0"/>
              <a:t> </a:t>
            </a:r>
            <a:r>
              <a:rPr lang="en-US" altLang="it-IT" sz="1000" dirty="0" err="1"/>
              <a:t>rajonal</a:t>
            </a:r>
            <a:r>
              <a:rPr lang="en-US" altLang="it-IT" sz="1000" dirty="0"/>
              <a:t> </a:t>
            </a:r>
          </a:p>
          <a:p>
            <a:pPr lvl="2" algn="just"/>
            <a:r>
              <a:rPr lang="en-US" altLang="it-IT" sz="1000" dirty="0" err="1"/>
              <a:t>Mundesia</a:t>
            </a:r>
            <a:r>
              <a:rPr lang="en-US" altLang="it-IT" sz="1000" dirty="0"/>
              <a:t> per </a:t>
            </a:r>
            <a:r>
              <a:rPr lang="en-US" altLang="it-IT" sz="1000" dirty="0" err="1"/>
              <a:t>anetaresim</a:t>
            </a:r>
            <a:r>
              <a:rPr lang="en-US" altLang="it-IT" sz="1000" dirty="0"/>
              <a:t> ne BE </a:t>
            </a:r>
          </a:p>
          <a:p>
            <a:pPr algn="just"/>
            <a:r>
              <a:rPr lang="en-US" altLang="it-IT" sz="2000" dirty="0" err="1"/>
              <a:t>Partneritet</a:t>
            </a:r>
            <a:r>
              <a:rPr lang="en-US" altLang="it-IT" sz="2000" dirty="0"/>
              <a:t> BE – </a:t>
            </a:r>
            <a:r>
              <a:rPr lang="en-US" altLang="it-IT" sz="2000" dirty="0" err="1"/>
              <a:t>Ballkani</a:t>
            </a:r>
            <a:r>
              <a:rPr lang="en-US" altLang="it-IT" sz="2000" dirty="0"/>
              <a:t> </a:t>
            </a:r>
            <a:r>
              <a:rPr lang="en-US" altLang="it-IT" sz="2000" dirty="0" err="1"/>
              <a:t>perendimor</a:t>
            </a:r>
            <a:endParaRPr lang="en-US" altLang="it-IT" sz="2000" dirty="0"/>
          </a:p>
          <a:p>
            <a:pPr lvl="1" algn="just"/>
            <a:r>
              <a:rPr lang="en-US" altLang="it-IT" sz="1600" dirty="0" err="1"/>
              <a:t>Aksesi</a:t>
            </a:r>
            <a:r>
              <a:rPr lang="en-US" altLang="it-IT" sz="1600" dirty="0"/>
              <a:t> ne </a:t>
            </a:r>
            <a:r>
              <a:rPr lang="en-US" altLang="it-IT" sz="1600" dirty="0" err="1"/>
              <a:t>tregun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europian</a:t>
            </a:r>
            <a:r>
              <a:rPr lang="en-US" altLang="it-IT" sz="1600" dirty="0"/>
              <a:t> pa </a:t>
            </a:r>
            <a:r>
              <a:rPr lang="en-US" altLang="it-IT" sz="1600" dirty="0" err="1"/>
              <a:t>dogane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Asistence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ekonomike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financiare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Asistence</a:t>
            </a:r>
            <a:r>
              <a:rPr lang="en-US" altLang="it-IT" sz="1600" dirty="0"/>
              <a:t> per </a:t>
            </a:r>
            <a:r>
              <a:rPr lang="en-US" altLang="it-IT" sz="1600" dirty="0" err="1"/>
              <a:t>rindertim</a:t>
            </a:r>
            <a:r>
              <a:rPr lang="en-US" altLang="it-IT" sz="1600" dirty="0"/>
              <a:t>, </a:t>
            </a:r>
            <a:r>
              <a:rPr lang="en-US" altLang="it-IT" sz="1600" dirty="0" err="1"/>
              <a:t>zhvillim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dhe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stabilizim</a:t>
            </a:r>
            <a:endParaRPr lang="en-US" altLang="it-IT" sz="1600" dirty="0"/>
          </a:p>
          <a:p>
            <a:pPr lvl="1" algn="just"/>
            <a:r>
              <a:rPr lang="en-US" altLang="it-IT" sz="1600" dirty="0" err="1"/>
              <a:t>Marreveshje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te</a:t>
            </a:r>
            <a:r>
              <a:rPr lang="en-US" altLang="it-IT" sz="1600" dirty="0"/>
              <a:t> </a:t>
            </a:r>
            <a:r>
              <a:rPr lang="en-US" altLang="it-IT" sz="1600" dirty="0" err="1"/>
              <a:t>stabilizim</a:t>
            </a:r>
            <a:r>
              <a:rPr lang="en-US" altLang="it-IT" sz="1600" dirty="0"/>
              <a:t> </a:t>
            </a:r>
            <a:r>
              <a:rPr lang="en-US" altLang="it-IT" sz="1600" dirty="0" err="1"/>
              <a:t>asociimit</a:t>
            </a:r>
            <a:r>
              <a:rPr lang="en-US" altLang="it-IT" sz="1600" dirty="0"/>
              <a:t> </a:t>
            </a:r>
          </a:p>
          <a:p>
            <a:pPr lvl="2" algn="just"/>
            <a:r>
              <a:rPr lang="en-US" altLang="it-IT" sz="1050" dirty="0"/>
              <a:t> </a:t>
            </a:r>
            <a:r>
              <a:rPr lang="en-US" altLang="it-IT" sz="1050" dirty="0" err="1"/>
              <a:t>nisme</a:t>
            </a:r>
            <a:r>
              <a:rPr lang="en-US" altLang="it-IT" sz="1050" dirty="0"/>
              <a:t> ne 1999 </a:t>
            </a:r>
            <a:r>
              <a:rPr lang="en-US" altLang="it-IT" sz="1050" dirty="0" err="1"/>
              <a:t>dhe</a:t>
            </a:r>
            <a:r>
              <a:rPr lang="en-US" altLang="it-IT" sz="1050" dirty="0"/>
              <a:t> </a:t>
            </a:r>
            <a:r>
              <a:rPr lang="en-US" altLang="it-IT" sz="1050" dirty="0" err="1"/>
              <a:t>forcuar</a:t>
            </a:r>
            <a:r>
              <a:rPr lang="en-US" altLang="it-IT" sz="1050" dirty="0"/>
              <a:t> ne </a:t>
            </a:r>
            <a:r>
              <a:rPr lang="en-US" altLang="it-IT" sz="1050" dirty="0" err="1"/>
              <a:t>summitin</a:t>
            </a:r>
            <a:r>
              <a:rPr lang="en-US" altLang="it-IT" sz="1050" dirty="0"/>
              <a:t> e </a:t>
            </a:r>
            <a:r>
              <a:rPr lang="en-US" altLang="it-IT" sz="1050" dirty="0" err="1"/>
              <a:t>Selanikut</a:t>
            </a:r>
            <a:r>
              <a:rPr lang="en-US" altLang="it-IT" sz="1050" dirty="0"/>
              <a:t> ne 2003 </a:t>
            </a:r>
          </a:p>
          <a:p>
            <a:pPr lvl="2" algn="just"/>
            <a:endParaRPr lang="en-US" altLang="it-IT" sz="1050" dirty="0"/>
          </a:p>
          <a:p>
            <a:pPr lvl="1" algn="just"/>
            <a:r>
              <a:rPr lang="en-US" altLang="it-IT" sz="1400" dirty="0"/>
              <a:t>MSA me </a:t>
            </a:r>
            <a:r>
              <a:rPr lang="en-US" altLang="it-IT" sz="1400" dirty="0" err="1"/>
              <a:t>Shqiperine</a:t>
            </a:r>
            <a:r>
              <a:rPr lang="en-US" altLang="it-IT" sz="1400"/>
              <a:t> ne 2006</a:t>
            </a:r>
            <a:endParaRPr lang="en-US" altLang="it-IT" sz="1400" dirty="0"/>
          </a:p>
        </p:txBody>
      </p:sp>
    </p:spTree>
    <p:extLst>
      <p:ext uri="{BB962C8B-B14F-4D97-AF65-F5344CB8AC3E}">
        <p14:creationId xmlns:p14="http://schemas.microsoft.com/office/powerpoint/2010/main" val="1919421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e13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17290" r="977"/>
          <a:stretch>
            <a:fillRect/>
          </a:stretch>
        </p:blipFill>
        <p:spPr>
          <a:xfrm>
            <a:off x="5940152" y="0"/>
            <a:ext cx="371477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04EDAFC2-8C46-4379-A6C8-2DFAF5B84108}" type="slidenum">
              <a:rPr lang="de-DE" b="1" smtClean="0">
                <a:solidFill>
                  <a:srgbClr val="002060"/>
                </a:solidFill>
              </a:rPr>
              <a:pPr/>
              <a:t>7</a:t>
            </a:fld>
            <a:endParaRPr lang="de-DE" b="1" dirty="0">
              <a:solidFill>
                <a:srgbClr val="002060"/>
              </a:solidFill>
            </a:endParaRPr>
          </a:p>
        </p:txBody>
      </p:sp>
      <p:pic>
        <p:nvPicPr>
          <p:cNvPr id="6" name="Picture 1" descr="logo blu.jpg"/>
          <p:cNvPicPr>
            <a:picLocks noGrp="1" noChangeAspect="1"/>
          </p:cNvPicPr>
          <p:nvPr isPhoto="1"/>
        </p:nvPicPr>
        <p:blipFill>
          <a:blip r:embed="rId3">
            <a:lum/>
          </a:blip>
          <a:srcRect/>
          <a:stretch>
            <a:fillRect/>
          </a:stretch>
        </p:blipFill>
        <p:spPr>
          <a:xfrm>
            <a:off x="285720" y="285726"/>
            <a:ext cx="1261944" cy="76700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547664" y="274638"/>
            <a:ext cx="7992888" cy="106613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3200" dirty="0"/>
              <a:t>Leksioni ne tekst dhe Leksioni i ardhshem</a:t>
            </a:r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57200" y="1340768"/>
            <a:ext cx="8507288" cy="5060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aktual</a:t>
            </a:r>
            <a:r>
              <a:rPr lang="en-US" dirty="0">
                <a:solidFill>
                  <a:srgbClr val="2F2B20"/>
                </a:solidFill>
              </a:rPr>
              <a:t> (XIV)</a:t>
            </a:r>
          </a:p>
          <a:p>
            <a:pPr marL="868680" lvl="1" indent="-457200">
              <a:buClr>
                <a:srgbClr val="9CBEBD"/>
              </a:buClr>
            </a:pPr>
            <a:r>
              <a:rPr lang="it-IT" sz="2400" dirty="0">
                <a:solidFill>
                  <a:srgbClr val="2F2B20"/>
                </a:solidFill>
              </a:rPr>
              <a:t>BE </a:t>
            </a:r>
            <a:r>
              <a:rPr lang="it-IT" sz="2400" dirty="0" err="1">
                <a:solidFill>
                  <a:srgbClr val="2F2B20"/>
                </a:solidFill>
              </a:rPr>
              <a:t>dhe</a:t>
            </a:r>
            <a:r>
              <a:rPr lang="it-IT" sz="2400" dirty="0">
                <a:solidFill>
                  <a:srgbClr val="2F2B20"/>
                </a:solidFill>
              </a:rPr>
              <a:t> </a:t>
            </a:r>
            <a:r>
              <a:rPr lang="it-IT" sz="2400" dirty="0" err="1">
                <a:solidFill>
                  <a:srgbClr val="2F2B20"/>
                </a:solidFill>
              </a:rPr>
              <a:t>procedurat</a:t>
            </a:r>
            <a:r>
              <a:rPr lang="it-IT" sz="2400" dirty="0">
                <a:solidFill>
                  <a:srgbClr val="2F2B20"/>
                </a:solidFill>
              </a:rPr>
              <a:t> e </a:t>
            </a:r>
            <a:r>
              <a:rPr lang="it-IT" sz="2400" dirty="0" err="1">
                <a:solidFill>
                  <a:srgbClr val="2F2B20"/>
                </a:solidFill>
              </a:rPr>
              <a:t>Zgjerimit</a:t>
            </a:r>
            <a:r>
              <a:rPr lang="it-IT" sz="2400" dirty="0">
                <a:solidFill>
                  <a:srgbClr val="2F2B20"/>
                </a:solidFill>
              </a:rPr>
              <a:t>(XIV)</a:t>
            </a:r>
          </a:p>
          <a:p>
            <a:pPr marL="1268730" lvl="2" indent="-457200">
              <a:buClr>
                <a:srgbClr val="9CBEBD"/>
              </a:buClr>
            </a:pPr>
            <a:r>
              <a:rPr lang="en-US" dirty="0" err="1">
                <a:solidFill>
                  <a:srgbClr val="FF0000"/>
                </a:solidFill>
              </a:rPr>
              <a:t>Materiali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endParaRPr lang="en-US" sz="1800" dirty="0">
              <a:solidFill>
                <a:srgbClr val="FF0000"/>
              </a:solidFill>
            </a:endParaRPr>
          </a:p>
          <a:p>
            <a:pPr marL="468630" lvl="1" indent="-457200">
              <a:buClr>
                <a:srgbClr val="9CBEBD"/>
              </a:buClr>
              <a:buFont typeface="Arial" pitchFamily="34" charset="0"/>
              <a:buChar char="•"/>
            </a:pPr>
            <a:r>
              <a:rPr lang="en-US" dirty="0" err="1">
                <a:solidFill>
                  <a:srgbClr val="2F2B20"/>
                </a:solidFill>
              </a:rPr>
              <a:t>Leksioni</a:t>
            </a:r>
            <a:r>
              <a:rPr lang="en-US" dirty="0">
                <a:solidFill>
                  <a:srgbClr val="2F2B20"/>
                </a:solidFill>
              </a:rPr>
              <a:t> i </a:t>
            </a:r>
            <a:r>
              <a:rPr lang="en-US" dirty="0" err="1">
                <a:solidFill>
                  <a:srgbClr val="2F2B20"/>
                </a:solidFill>
              </a:rPr>
              <a:t>ardhshem</a:t>
            </a:r>
            <a:r>
              <a:rPr lang="en-US" dirty="0">
                <a:solidFill>
                  <a:srgbClr val="2F2B20"/>
                </a:solidFill>
              </a:rPr>
              <a:t> </a:t>
            </a:r>
          </a:p>
          <a:p>
            <a:pPr marL="868680" lvl="2" indent="-457200">
              <a:buClr>
                <a:srgbClr val="9CBEBD"/>
              </a:buClr>
            </a:pPr>
            <a:r>
              <a:rPr lang="it-IT" dirty="0" err="1">
                <a:solidFill>
                  <a:srgbClr val="2F2B20"/>
                </a:solidFill>
              </a:rPr>
              <a:t>Integrimi</a:t>
            </a:r>
            <a:r>
              <a:rPr lang="it-IT" dirty="0">
                <a:solidFill>
                  <a:srgbClr val="2F2B20"/>
                </a:solidFill>
              </a:rPr>
              <a:t> </a:t>
            </a:r>
            <a:r>
              <a:rPr lang="it-IT" dirty="0" err="1">
                <a:solidFill>
                  <a:srgbClr val="2F2B20"/>
                </a:solidFill>
              </a:rPr>
              <a:t>europian</a:t>
            </a:r>
            <a:r>
              <a:rPr lang="it-IT" dirty="0">
                <a:solidFill>
                  <a:srgbClr val="2F2B20"/>
                </a:solidFill>
              </a:rPr>
              <a:t> </a:t>
            </a:r>
            <a:r>
              <a:rPr lang="it-IT" dirty="0" err="1">
                <a:solidFill>
                  <a:srgbClr val="2F2B20"/>
                </a:solidFill>
              </a:rPr>
              <a:t>dhe</a:t>
            </a:r>
            <a:r>
              <a:rPr lang="it-IT" dirty="0">
                <a:solidFill>
                  <a:srgbClr val="2F2B20"/>
                </a:solidFill>
              </a:rPr>
              <a:t> </a:t>
            </a:r>
            <a:r>
              <a:rPr lang="it-IT" dirty="0" err="1">
                <a:solidFill>
                  <a:srgbClr val="2F2B20"/>
                </a:solidFill>
              </a:rPr>
              <a:t>perafrimi</a:t>
            </a:r>
            <a:r>
              <a:rPr lang="it-IT" dirty="0">
                <a:solidFill>
                  <a:srgbClr val="2F2B20"/>
                </a:solidFill>
              </a:rPr>
              <a:t> i </a:t>
            </a:r>
            <a:r>
              <a:rPr lang="it-IT" dirty="0" err="1">
                <a:solidFill>
                  <a:srgbClr val="2F2B20"/>
                </a:solidFill>
              </a:rPr>
              <a:t>legjislacionit</a:t>
            </a:r>
            <a:r>
              <a:rPr lang="it-IT" dirty="0">
                <a:solidFill>
                  <a:srgbClr val="2F2B20"/>
                </a:solidFill>
              </a:rPr>
              <a:t>(XV)</a:t>
            </a:r>
            <a:endParaRPr lang="en-US" dirty="0">
              <a:solidFill>
                <a:srgbClr val="2F2B20"/>
              </a:solidFill>
            </a:endParaRPr>
          </a:p>
          <a:p>
            <a:pPr marL="468630" lvl="1" indent="-457200">
              <a:buClr>
                <a:srgbClr val="9CBEBD"/>
              </a:buClr>
            </a:pPr>
            <a:r>
              <a:rPr lang="en-US" dirty="0" err="1">
                <a:solidFill>
                  <a:srgbClr val="2F2B20"/>
                </a:solidFill>
              </a:rPr>
              <a:t>Detyra</a:t>
            </a:r>
            <a:r>
              <a:rPr lang="en-US" dirty="0">
                <a:solidFill>
                  <a:srgbClr val="2F2B20"/>
                </a:solidFill>
              </a:rPr>
              <a:t> per </a:t>
            </a:r>
            <a:r>
              <a:rPr lang="en-US" dirty="0" err="1">
                <a:solidFill>
                  <a:srgbClr val="2F2B20"/>
                </a:solidFill>
              </a:rPr>
              <a:t>javen</a:t>
            </a:r>
            <a:r>
              <a:rPr lang="en-US" dirty="0">
                <a:solidFill>
                  <a:srgbClr val="2F2B20"/>
                </a:solidFill>
              </a:rPr>
              <a:t> </a:t>
            </a:r>
            <a:r>
              <a:rPr lang="en-US" dirty="0" err="1">
                <a:solidFill>
                  <a:srgbClr val="2F2B20"/>
                </a:solidFill>
              </a:rPr>
              <a:t>tjeter</a:t>
            </a:r>
            <a:endParaRPr lang="en-US" dirty="0">
              <a:solidFill>
                <a:srgbClr val="2F2B20"/>
              </a:solidFill>
            </a:endParaRPr>
          </a:p>
          <a:p>
            <a:pPr marL="868680" lvl="2" indent="-457200">
              <a:buClr>
                <a:srgbClr val="9CBEBD"/>
              </a:buClr>
            </a:pPr>
            <a:r>
              <a:rPr lang="en-US" sz="1600" dirty="0" err="1">
                <a:solidFill>
                  <a:srgbClr val="2F2B20"/>
                </a:solidFill>
              </a:rPr>
              <a:t>Lexoni</a:t>
            </a:r>
            <a:r>
              <a:rPr lang="en-US" sz="1600" dirty="0">
                <a:solidFill>
                  <a:srgbClr val="2F2B20"/>
                </a:solidFill>
              </a:rPr>
              <a:t>, </a:t>
            </a:r>
            <a:r>
              <a:rPr lang="en-US" sz="1600" dirty="0" err="1">
                <a:solidFill>
                  <a:srgbClr val="2F2B20"/>
                </a:solidFill>
              </a:rPr>
              <a:t>analizoni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dhe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komentoni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raportet</a:t>
            </a:r>
            <a:r>
              <a:rPr lang="en-US" sz="1600" dirty="0">
                <a:solidFill>
                  <a:srgbClr val="2F2B20"/>
                </a:solidFill>
              </a:rPr>
              <a:t> e </a:t>
            </a:r>
            <a:r>
              <a:rPr lang="en-US" sz="1600" dirty="0" err="1">
                <a:solidFill>
                  <a:srgbClr val="2F2B20"/>
                </a:solidFill>
              </a:rPr>
              <a:t>Komisionit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Europian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te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cituara</a:t>
            </a:r>
            <a:r>
              <a:rPr lang="en-US" sz="1600" dirty="0">
                <a:solidFill>
                  <a:srgbClr val="2F2B20"/>
                </a:solidFill>
              </a:rPr>
              <a:t> ne </a:t>
            </a:r>
            <a:r>
              <a:rPr lang="en-US" sz="1600" dirty="0" err="1">
                <a:solidFill>
                  <a:srgbClr val="2F2B20"/>
                </a:solidFill>
              </a:rPr>
              <a:t>kete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  <a:r>
              <a:rPr lang="en-US" sz="1600" dirty="0" err="1">
                <a:solidFill>
                  <a:srgbClr val="2F2B20"/>
                </a:solidFill>
              </a:rPr>
              <a:t>leksion</a:t>
            </a:r>
            <a:r>
              <a:rPr lang="en-US" sz="1600" dirty="0">
                <a:solidFill>
                  <a:srgbClr val="2F2B20"/>
                </a:solidFill>
              </a:rPr>
              <a:t> </a:t>
            </a:r>
          </a:p>
          <a:p>
            <a:pPr marL="468630" indent="-457200">
              <a:buClr>
                <a:srgbClr val="9CBEBD"/>
              </a:buClr>
            </a:pPr>
            <a:endParaRPr lang="en-US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e12.jpg"/>
          <p:cNvPicPr>
            <a:picLocks noGrp="1" noChangeAspect="1"/>
          </p:cNvPicPr>
          <p:nvPr isPhoto="1"/>
        </p:nvPicPr>
        <p:blipFill>
          <a:blip r:embed="rId2">
            <a:lum/>
          </a:blip>
          <a:srcRect l="6286" r="8837"/>
          <a:stretch>
            <a:fillRect/>
          </a:stretch>
        </p:blipFill>
        <p:spPr>
          <a:xfrm>
            <a:off x="1270" y="0"/>
            <a:ext cx="248249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357166"/>
            <a:ext cx="7529513" cy="598469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Contacts:</a:t>
            </a:r>
            <a:endParaRPr kumimoji="0" lang="de-DE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7158" y="1428736"/>
            <a:ext cx="8358246" cy="3944480"/>
          </a:xfrm>
          <a:prstGeom prst="rect">
            <a:avLst/>
          </a:prstGeom>
        </p:spPr>
        <p:txBody>
          <a:bodyPr/>
          <a:lstStyle/>
          <a:p>
            <a:pPr marL="114300" indent="0" algn="ctr">
              <a:buNone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	</a:t>
            </a:r>
            <a:r>
              <a:rPr lang="it-IT" sz="3200" dirty="0" err="1"/>
              <a:t>Thank</a:t>
            </a:r>
            <a:r>
              <a:rPr lang="it-IT" sz="3200" dirty="0"/>
              <a:t> </a:t>
            </a:r>
            <a:r>
              <a:rPr lang="it-IT" sz="3200" dirty="0" err="1"/>
              <a:t>you</a:t>
            </a:r>
            <a:r>
              <a:rPr lang="it-IT" sz="3200" dirty="0"/>
              <a:t> for </a:t>
            </a:r>
            <a:r>
              <a:rPr lang="it-IT" sz="3200" dirty="0" err="1"/>
              <a:t>your</a:t>
            </a:r>
            <a:r>
              <a:rPr lang="it-IT" sz="3200" dirty="0"/>
              <a:t> </a:t>
            </a:r>
            <a:r>
              <a:rPr lang="it-IT" sz="3200" dirty="0" err="1"/>
              <a:t>attention</a:t>
            </a:r>
            <a:r>
              <a:rPr lang="it-IT" sz="3200" dirty="0"/>
              <a:t>!</a:t>
            </a:r>
          </a:p>
          <a:p>
            <a:pPr marL="114300" indent="0" algn="ctr">
              <a:buNone/>
            </a:pPr>
            <a:r>
              <a:rPr lang="it-IT" sz="3200" dirty="0" err="1"/>
              <a:t>Any</a:t>
            </a:r>
            <a:r>
              <a:rPr lang="it-IT" sz="3200" dirty="0"/>
              <a:t> </a:t>
            </a:r>
            <a:r>
              <a:rPr lang="it-IT" sz="3200" dirty="0" err="1"/>
              <a:t>question</a:t>
            </a:r>
            <a:r>
              <a:rPr lang="it-IT" sz="3200" dirty="0"/>
              <a:t> ?</a:t>
            </a:r>
          </a:p>
          <a:p>
            <a:pPr marL="114300" indent="0" algn="ctr">
              <a:buNone/>
            </a:pPr>
            <a:endParaRPr lang="it-IT" sz="3200" dirty="0"/>
          </a:p>
          <a:p>
            <a:pPr marL="114300" indent="0" algn="ctr">
              <a:buNone/>
            </a:pPr>
            <a:r>
              <a:rPr lang="en-GB" altLang="it-IT" sz="3200" dirty="0"/>
              <a:t>Assoc. </a:t>
            </a:r>
            <a:r>
              <a:rPr lang="en-GB" altLang="it-IT" sz="3200" dirty="0" err="1"/>
              <a:t>Prof.</a:t>
            </a:r>
            <a:r>
              <a:rPr lang="en-GB" altLang="it-IT" sz="3200" dirty="0"/>
              <a:t> </a:t>
            </a:r>
            <a:r>
              <a:rPr lang="en-GB" altLang="it-IT" sz="3200" dirty="0" err="1"/>
              <a:t>Dr.</a:t>
            </a:r>
            <a:r>
              <a:rPr lang="en-GB" altLang="it-IT" sz="3200" dirty="0"/>
              <a:t> Av. Arber </a:t>
            </a:r>
            <a:r>
              <a:rPr lang="en-GB" altLang="it-IT" sz="3200" dirty="0" err="1"/>
              <a:t>Gjeta</a:t>
            </a:r>
            <a:endParaRPr lang="en-GB" altLang="it-IT" sz="3200" dirty="0"/>
          </a:p>
          <a:p>
            <a:pPr marL="114300" indent="0" algn="ctr">
              <a:buNone/>
            </a:pPr>
            <a:r>
              <a:rPr lang="en-GB" altLang="it-IT" sz="2000" dirty="0"/>
              <a:t>Chair JM in EU Law </a:t>
            </a:r>
          </a:p>
          <a:p>
            <a:pPr marL="114300" indent="0" algn="ctr">
              <a:buNone/>
            </a:pPr>
            <a:r>
              <a:rPr lang="en-GB" altLang="it-IT" sz="2000" dirty="0"/>
              <a:t>Department of Law</a:t>
            </a:r>
          </a:p>
          <a:p>
            <a:pPr marL="114300" indent="0" algn="ctr">
              <a:buNone/>
            </a:pPr>
            <a:r>
              <a:rPr lang="en-GB" altLang="it-IT" sz="2000" dirty="0"/>
              <a:t>Faculty of Economy</a:t>
            </a:r>
          </a:p>
          <a:p>
            <a:pPr marL="114300" indent="0" algn="ctr">
              <a:buNone/>
            </a:pPr>
            <a:r>
              <a:rPr lang="en-GB" altLang="it-IT" sz="2000" dirty="0"/>
              <a:t>University of Elbasan</a:t>
            </a:r>
          </a:p>
          <a:p>
            <a:pPr marL="114300" indent="0" algn="ctr">
              <a:buNone/>
            </a:pPr>
            <a:r>
              <a:rPr lang="en-GB" altLang="it-IT" sz="2000" dirty="0">
                <a:hlinkClick r:id="rId3"/>
              </a:rPr>
              <a:t>arber.gjeta@uniel.edu.al</a:t>
            </a:r>
            <a:endParaRPr lang="en-GB" altLang="it-IT" sz="2000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3050B77-893E-4421-9522-4BE84664A250}" type="slidenum">
              <a:rPr lang="de-DE" b="1" smtClean="0"/>
              <a:pPr/>
              <a:t>8</a:t>
            </a:fld>
            <a:endParaRPr lang="de-DE" b="1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28596" y="135729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sbeneficaireserasmusright_withthesupport-01_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652" y="5401388"/>
            <a:ext cx="2317750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3458</TotalTime>
  <Words>990</Words>
  <Application>Microsoft Office PowerPoint</Application>
  <PresentationFormat>On-screen Show (4:3)</PresentationFormat>
  <Paragraphs>112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SHYTI</dc:creator>
  <cp:lastModifiedBy>ARBER</cp:lastModifiedBy>
  <cp:revision>263</cp:revision>
  <dcterms:created xsi:type="dcterms:W3CDTF">2016-10-18T10:02:39Z</dcterms:created>
  <dcterms:modified xsi:type="dcterms:W3CDTF">2023-02-23T14:25:35Z</dcterms:modified>
</cp:coreProperties>
</file>