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9" r:id="rId3"/>
    <p:sldId id="307" r:id="rId4"/>
    <p:sldId id="308" r:id="rId5"/>
    <p:sldId id="280" r:id="rId6"/>
    <p:sldId id="276" r:id="rId7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0" y="46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1.6.2023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1.6.2023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1.6.2023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1.6.2023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1.6.2023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1.6.2023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1.6.2023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1.6.2023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1.6.2023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1.6.2023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1.6.2023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1.6.2023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 smtClean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</a:t>
            </a:r>
            <a:r>
              <a:rPr lang="it-IT" sz="1200" b="1" i="1" dirty="0" smtClean="0">
                <a:solidFill>
                  <a:prstClr val="white"/>
                </a:solidFill>
              </a:rPr>
              <a:t>Xhuvani” </a:t>
            </a:r>
            <a:r>
              <a:rPr lang="it-IT" sz="1200" b="1" i="1" dirty="0" smtClean="0">
                <a:solidFill>
                  <a:schemeClr val="bg1"/>
                </a:solidFill>
              </a:rPr>
              <a:t>University, </a:t>
            </a:r>
            <a:r>
              <a:rPr lang="sq-AL" sz="1200" b="1" i="1" dirty="0" smtClean="0">
                <a:solidFill>
                  <a:schemeClr val="bg1"/>
                </a:solidFill>
              </a:rPr>
              <a:t>Elbasan</a:t>
            </a:r>
            <a:r>
              <a:rPr lang="it-IT" sz="1200" b="1" i="1" dirty="0" smtClean="0">
                <a:solidFill>
                  <a:schemeClr val="bg1"/>
                </a:solidFill>
              </a:rPr>
              <a:t>,</a:t>
            </a:r>
            <a:r>
              <a:rPr lang="sq-AL" sz="1200" b="1" i="1" dirty="0" smtClean="0">
                <a:solidFill>
                  <a:schemeClr val="bg1"/>
                </a:solidFill>
              </a:rPr>
              <a:t> </a:t>
            </a:r>
            <a:r>
              <a:rPr lang="sq-AL" sz="1200" b="1" i="1" dirty="0" err="1" smtClean="0">
                <a:solidFill>
                  <a:schemeClr val="bg1"/>
                </a:solidFill>
              </a:rPr>
              <a:t>Street</a:t>
            </a:r>
            <a:r>
              <a:rPr lang="it-IT" sz="1200" b="1" i="1" dirty="0" smtClean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 smtClean="0">
                <a:solidFill>
                  <a:schemeClr val="bg1"/>
                </a:solidFill>
              </a:rPr>
              <a:t>,</a:t>
            </a:r>
            <a:r>
              <a:rPr lang="it-IT" sz="1200" b="1" i="1" dirty="0" smtClean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 smtClean="0">
                <a:solidFill>
                  <a:schemeClr val="bg1"/>
                </a:solidFill>
              </a:rPr>
              <a:t>, </a:t>
            </a:r>
            <a:r>
              <a:rPr lang="sq-AL" sz="1200" b="1" i="1" dirty="0" err="1" smtClean="0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 smtClean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 smtClean="0">
                <a:solidFill>
                  <a:prstClr val="black"/>
                </a:solidFill>
              </a:rPr>
              <a:t>Organizmat</a:t>
            </a:r>
            <a:r>
              <a:rPr lang="en-US" sz="2800" dirty="0" smtClean="0">
                <a:solidFill>
                  <a:prstClr val="black"/>
                </a:solidFill>
              </a:rPr>
              <a:t> me </a:t>
            </a:r>
            <a:r>
              <a:rPr lang="en-US" sz="2800" dirty="0" err="1" smtClean="0">
                <a:solidFill>
                  <a:prstClr val="black"/>
                </a:solidFill>
              </a:rPr>
              <a:t>rendesi</a:t>
            </a:r>
            <a:r>
              <a:rPr lang="en-US" sz="2800" dirty="0" smtClean="0">
                <a:solidFill>
                  <a:prstClr val="black"/>
                </a:solidFill>
              </a:rPr>
              <a:t> ne </a:t>
            </a:r>
            <a:r>
              <a:rPr lang="en-US" sz="2800" dirty="0" err="1" smtClean="0">
                <a:solidFill>
                  <a:prstClr val="black"/>
                </a:solidFill>
              </a:rPr>
              <a:t>sektorin</a:t>
            </a:r>
            <a:r>
              <a:rPr lang="en-US" sz="2800" dirty="0" smtClean="0">
                <a:solidFill>
                  <a:prstClr val="black"/>
                </a:solidFill>
              </a:rPr>
              <a:t> e </a:t>
            </a:r>
            <a:r>
              <a:rPr lang="en-US" sz="2800" dirty="0" err="1" smtClean="0">
                <a:solidFill>
                  <a:prstClr val="black"/>
                </a:solidFill>
              </a:rPr>
              <a:t>transportit</a:t>
            </a:r>
            <a:r>
              <a:rPr lang="en-US" sz="2800" dirty="0" smtClean="0">
                <a:solidFill>
                  <a:prstClr val="black"/>
                </a:solidFill>
              </a:rPr>
              <a:t> ne BE</a:t>
            </a:r>
            <a:endParaRPr lang="en-US" sz="2800" dirty="0">
              <a:solidFill>
                <a:prstClr val="black"/>
              </a:solidFill>
            </a:endParaRPr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solidFill>
                <a:prstClr val="black"/>
              </a:solidFill>
              <a:latin typeface="Arial Rounded MT Bold" pitchFamily="34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Komisioni Europian (XIV)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DG – Mobiliteti dhe Transporti (XIV)</a:t>
            </a:r>
            <a:endParaRPr lang="de-DE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EASA, EMSA, ERA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(XIV)</a:t>
            </a:r>
            <a:endParaRPr lang="de-D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ECAC, EUROCONTROL (XIV)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Instrumenta te tjere (XIV)</a:t>
            </a:r>
            <a:endParaRPr lang="de-D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1043608" y="5085184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 smtClean="0"/>
              <a:t>Elbasan, </a:t>
            </a:r>
            <a:r>
              <a:rPr lang="it-IT" dirty="0" smtClean="0">
                <a:solidFill>
                  <a:srgbClr val="FF0000"/>
                </a:solidFill>
              </a:rPr>
              <a:t>01 Qershor </a:t>
            </a:r>
            <a:r>
              <a:rPr lang="it-IT" dirty="0" smtClean="0">
                <a:solidFill>
                  <a:srgbClr val="FF0000"/>
                </a:solidFill>
              </a:rPr>
              <a:t>2023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Organizmat dhe agjencite brenda ne BE </a:t>
            </a:r>
          </a:p>
          <a:p>
            <a:pPr algn="l"/>
            <a:endParaRPr lang="it-IT" sz="4000" dirty="0" smtClean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spcBef>
                <a:spcPts val="0"/>
              </a:spcBef>
            </a:pPr>
            <a:endParaRPr lang="it-IT" sz="2800" dirty="0" smtClean="0">
              <a:solidFill>
                <a:prstClr val="black"/>
              </a:solidFill>
            </a:endParaRPr>
          </a:p>
          <a:p>
            <a:pPr marL="285750" lvl="0" indent="-285750">
              <a:spcBef>
                <a:spcPts val="0"/>
              </a:spcBef>
            </a:pPr>
            <a:endParaRPr lang="it-IT" sz="2800" dirty="0">
              <a:solidFill>
                <a:prstClr val="black"/>
              </a:solidFill>
            </a:endParaRPr>
          </a:p>
          <a:p>
            <a:pPr marL="285750" lvl="0" indent="-285750">
              <a:spcBef>
                <a:spcPts val="0"/>
              </a:spcBef>
            </a:pPr>
            <a:r>
              <a:rPr lang="it-IT" sz="2800" dirty="0" smtClean="0">
                <a:solidFill>
                  <a:prstClr val="black"/>
                </a:solidFill>
              </a:rPr>
              <a:t>Komisioni i BE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DG – Mobility and transport</a:t>
            </a:r>
          </a:p>
          <a:p>
            <a:pPr marL="285750">
              <a:spcBef>
                <a:spcPts val="0"/>
              </a:spcBef>
            </a:pPr>
            <a:endParaRPr lang="it-IT" sz="2800" dirty="0" smtClean="0">
              <a:solidFill>
                <a:prstClr val="black"/>
              </a:solidFill>
            </a:endParaRPr>
          </a:p>
          <a:p>
            <a:pPr marL="285750">
              <a:spcBef>
                <a:spcPts val="0"/>
              </a:spcBef>
            </a:pPr>
            <a:r>
              <a:rPr lang="it-IT" sz="2800" dirty="0" smtClean="0">
                <a:solidFill>
                  <a:prstClr val="black"/>
                </a:solidFill>
              </a:rPr>
              <a:t>Agjenci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EASA (European Aviation Safety Agency)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EMSA (European Maritime Safety Agency)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ERA (European Railway Agency)</a:t>
            </a:r>
          </a:p>
          <a:p>
            <a:pPr marL="685800" lvl="1">
              <a:spcBef>
                <a:spcPts val="0"/>
              </a:spcBef>
            </a:pPr>
            <a:endParaRPr lang="it-IT" sz="2400" dirty="0">
              <a:solidFill>
                <a:prstClr val="black"/>
              </a:solidFill>
            </a:endParaRPr>
          </a:p>
          <a:p>
            <a:pPr marL="285750">
              <a:spcBef>
                <a:spcPts val="0"/>
              </a:spcBef>
            </a:pPr>
            <a:r>
              <a:rPr lang="it-IT" sz="2800" dirty="0" smtClean="0">
                <a:solidFill>
                  <a:prstClr val="black"/>
                </a:solidFill>
              </a:rPr>
              <a:t>Te tjera per Ten-T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CEF – Connecting Europe Facility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ESIF – European Struktural and Dinvestment Fund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EFSI – European Fund for Strategic Investments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IPA – me vendet jo akoma antare te BE </a:t>
            </a:r>
          </a:p>
          <a:p>
            <a:pPr marL="685800" lvl="1">
              <a:spcBef>
                <a:spcPts val="0"/>
              </a:spcBef>
            </a:pPr>
            <a:endParaRPr lang="it-IT" sz="2400" dirty="0" smtClean="0">
              <a:solidFill>
                <a:prstClr val="black"/>
              </a:solidFill>
            </a:endParaRPr>
          </a:p>
          <a:p>
            <a:pPr marL="685800" lvl="1">
              <a:spcBef>
                <a:spcPts val="0"/>
              </a:spcBef>
            </a:pPr>
            <a:endParaRPr lang="it-IT" sz="24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dirty="0" smtClean="0"/>
              <a:t>Organizma pan-Europiane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260459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smtClean="0"/>
              <a:t>ECAC – European Civil Aviation Conference</a:t>
            </a:r>
          </a:p>
          <a:p>
            <a:pPr lvl="1" algn="just"/>
            <a:r>
              <a:rPr lang="en-US" altLang="it-IT" sz="2400" dirty="0" smtClean="0"/>
              <a:t>E </a:t>
            </a:r>
            <a:r>
              <a:rPr lang="en-US" altLang="it-IT" sz="2400" dirty="0" err="1" smtClean="0"/>
              <a:t>krijuar</a:t>
            </a:r>
            <a:r>
              <a:rPr lang="en-US" altLang="it-IT" sz="2400" dirty="0" smtClean="0"/>
              <a:t> ne 1955</a:t>
            </a:r>
          </a:p>
          <a:p>
            <a:pPr lvl="1" algn="just"/>
            <a:r>
              <a:rPr lang="en-US" altLang="it-IT" sz="2400" dirty="0" err="1" smtClean="0"/>
              <a:t>Standarte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njejta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europian</a:t>
            </a:r>
            <a:r>
              <a:rPr lang="en-US" altLang="it-IT" sz="2400" dirty="0" err="1" smtClean="0"/>
              <a:t>e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kuader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ICAO </a:t>
            </a:r>
          </a:p>
          <a:p>
            <a:pPr algn="just"/>
            <a:endParaRPr lang="en-US" altLang="it-IT" sz="2800" dirty="0" smtClean="0"/>
          </a:p>
          <a:p>
            <a:pPr algn="just"/>
            <a:r>
              <a:rPr lang="en-US" altLang="it-IT" sz="2800" dirty="0" smtClean="0"/>
              <a:t>Single European Sky </a:t>
            </a:r>
          </a:p>
          <a:p>
            <a:pPr lvl="1" algn="just"/>
            <a:r>
              <a:rPr lang="en-US" altLang="it-IT" sz="2400" dirty="0" smtClean="0"/>
              <a:t>ATM – Air </a:t>
            </a:r>
            <a:r>
              <a:rPr lang="en-US" altLang="it-IT" sz="2400" dirty="0" err="1" smtClean="0"/>
              <a:t>Traficc</a:t>
            </a:r>
            <a:r>
              <a:rPr lang="en-US" altLang="it-IT" sz="2400" dirty="0" smtClean="0"/>
              <a:t> Management </a:t>
            </a:r>
          </a:p>
          <a:p>
            <a:pPr algn="just"/>
            <a:r>
              <a:rPr lang="en-US" altLang="it-IT" sz="2800" dirty="0" smtClean="0"/>
              <a:t>EUROCONTROL</a:t>
            </a:r>
            <a:endParaRPr lang="en-US" altLang="it-IT" sz="1800" dirty="0"/>
          </a:p>
        </p:txBody>
      </p:sp>
    </p:spTree>
    <p:extLst>
      <p:ext uri="{BB962C8B-B14F-4D97-AF65-F5344CB8AC3E}">
        <p14:creationId xmlns:p14="http://schemas.microsoft.com/office/powerpoint/2010/main" val="352772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dirty="0" smtClean="0"/>
              <a:t>Komisioni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260459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Statusi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caktohet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nenet</a:t>
            </a:r>
            <a:r>
              <a:rPr lang="en-US" altLang="it-IT" sz="2000" dirty="0" smtClean="0"/>
              <a:t> 17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18 TBE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244-250 TFBE</a:t>
            </a:r>
          </a:p>
          <a:p>
            <a:pPr algn="just"/>
            <a:r>
              <a:rPr lang="en-US" altLang="it-IT" sz="2000" dirty="0" err="1" smtClean="0"/>
              <a:t>Zgjedhja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Komisionit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200" dirty="0" err="1" smtClean="0"/>
              <a:t>Duhet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mbahen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parasysh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rezultati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zgjedhjeve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parlamentare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europiane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smtClean="0"/>
              <a:t>Me </a:t>
            </a:r>
            <a:r>
              <a:rPr lang="en-US" altLang="it-IT" sz="1200" dirty="0" err="1" smtClean="0"/>
              <a:t>propozim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keshillit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zgjidhet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Parlamenti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Zgjidhen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komisioneret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propozohen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antare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Mandat</a:t>
            </a:r>
            <a:r>
              <a:rPr lang="en-US" altLang="it-IT" sz="1200" dirty="0" smtClean="0"/>
              <a:t> 5 </a:t>
            </a:r>
            <a:r>
              <a:rPr lang="en-US" altLang="it-IT" sz="1200" dirty="0" err="1" smtClean="0"/>
              <a:t>vjecar</a:t>
            </a:r>
            <a:r>
              <a:rPr lang="en-US" altLang="it-IT" sz="1200" dirty="0" smtClean="0"/>
              <a:t> </a:t>
            </a:r>
          </a:p>
          <a:p>
            <a:pPr algn="just"/>
            <a:r>
              <a:rPr lang="en-US" altLang="it-IT" sz="1800" dirty="0" err="1" smtClean="0"/>
              <a:t>Perberja</a:t>
            </a:r>
            <a:r>
              <a:rPr lang="en-US" altLang="it-IT" sz="1800" dirty="0" smtClean="0"/>
              <a:t> </a:t>
            </a:r>
          </a:p>
          <a:p>
            <a:pPr lvl="1" algn="just"/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perfaqesues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cdo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Pavaresi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antareve</a:t>
            </a:r>
            <a:endParaRPr lang="en-US" altLang="it-IT" sz="1400" dirty="0"/>
          </a:p>
          <a:p>
            <a:pPr lvl="1" algn="just"/>
            <a:r>
              <a:rPr lang="en-US" altLang="it-IT" sz="1400" dirty="0" err="1" smtClean="0"/>
              <a:t>Parimi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kolegjialitetit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miratimin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vendimeve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Pergjegjesia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Komisionit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ndaj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Parlamentit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eshte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kolektive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000" dirty="0" err="1" smtClean="0"/>
              <a:t>Mundet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kerkohet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doreheqja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vetem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komisioneri</a:t>
            </a:r>
            <a:r>
              <a:rPr lang="en-US" altLang="it-IT" sz="1000" dirty="0" smtClean="0"/>
              <a:t> </a:t>
            </a:r>
          </a:p>
          <a:p>
            <a:pPr algn="just"/>
            <a:r>
              <a:rPr lang="en-US" altLang="it-IT" sz="1800" dirty="0" err="1" smtClean="0"/>
              <a:t>Funksionet</a:t>
            </a:r>
            <a:r>
              <a:rPr lang="en-US" altLang="it-IT" sz="1800" dirty="0" smtClean="0"/>
              <a:t> </a:t>
            </a:r>
          </a:p>
          <a:p>
            <a:pPr lvl="1" algn="just"/>
            <a:r>
              <a:rPr lang="en-US" altLang="it-IT" sz="1400" dirty="0" err="1" smtClean="0"/>
              <a:t>Neni</a:t>
            </a:r>
            <a:r>
              <a:rPr lang="en-US" altLang="it-IT" sz="1400" dirty="0" smtClean="0"/>
              <a:t> 17 TBE </a:t>
            </a:r>
          </a:p>
          <a:p>
            <a:pPr lvl="2" algn="just"/>
            <a:r>
              <a:rPr lang="en-US" altLang="it-IT" sz="1000" dirty="0" err="1" smtClean="0"/>
              <a:t>Promovon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interesin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pergjithshem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BE </a:t>
            </a:r>
          </a:p>
          <a:p>
            <a:pPr lvl="2" algn="just"/>
            <a:r>
              <a:rPr lang="en-US" altLang="it-IT" sz="1000" dirty="0" err="1" smtClean="0"/>
              <a:t>Kujdeset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zbatimin</a:t>
            </a:r>
            <a:r>
              <a:rPr lang="en-US" altLang="it-IT" sz="1000" dirty="0" smtClean="0"/>
              <a:t> e se </a:t>
            </a:r>
            <a:r>
              <a:rPr lang="en-US" altLang="it-IT" sz="1000" dirty="0" err="1" smtClean="0"/>
              <a:t>drejtes</a:t>
            </a:r>
            <a:r>
              <a:rPr lang="en-US" altLang="it-IT" sz="1000" dirty="0" smtClean="0"/>
              <a:t> se BE ne </a:t>
            </a:r>
            <a:r>
              <a:rPr lang="en-US" altLang="it-IT" sz="1000" dirty="0" err="1" smtClean="0"/>
              <a:t>kontrollin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GjD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000" dirty="0" err="1" smtClean="0"/>
              <a:t>Ekzekuton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buxhetin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000" dirty="0" err="1" smtClean="0"/>
              <a:t>Administron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programet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000" dirty="0" err="1" smtClean="0"/>
              <a:t>Perfaqeson</a:t>
            </a:r>
            <a:r>
              <a:rPr lang="en-US" altLang="it-IT" sz="1000" dirty="0" smtClean="0"/>
              <a:t> BE 	</a:t>
            </a:r>
          </a:p>
          <a:p>
            <a:pPr lvl="1" algn="just"/>
            <a:r>
              <a:rPr lang="en-US" altLang="it-IT" sz="1400" dirty="0" err="1" smtClean="0"/>
              <a:t>Kompetenca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iniciativen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Gati</a:t>
            </a:r>
            <a:r>
              <a:rPr lang="en-US" altLang="it-IT" sz="1000" dirty="0" smtClean="0"/>
              <a:t> competence </a:t>
            </a:r>
            <a:r>
              <a:rPr lang="en-US" altLang="it-IT" sz="1000" dirty="0" err="1" smtClean="0"/>
              <a:t>ekskluzive</a:t>
            </a:r>
            <a:endParaRPr lang="en-US" altLang="it-IT" sz="1000" dirty="0" smtClean="0"/>
          </a:p>
          <a:p>
            <a:pPr lvl="1" algn="just"/>
            <a:r>
              <a:rPr lang="en-US" altLang="it-IT" sz="1400" dirty="0" err="1" smtClean="0"/>
              <a:t>Kompetenca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ekzekutim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Kompetenca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mbikeqyrje</a:t>
            </a:r>
            <a:r>
              <a:rPr lang="en-US" altLang="it-IT" sz="1400" dirty="0" smtClean="0"/>
              <a:t> – </a:t>
            </a:r>
            <a:r>
              <a:rPr lang="en-US" altLang="it-IT" sz="1400" dirty="0" err="1" smtClean="0"/>
              <a:t>sanksione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rast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mospermbushje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detyrimesh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antare</a:t>
            </a:r>
            <a:r>
              <a:rPr lang="en-US" altLang="it-IT" sz="1400" dirty="0" smtClean="0"/>
              <a:t> </a:t>
            </a:r>
          </a:p>
          <a:p>
            <a:pPr lvl="1" algn="just"/>
            <a:endParaRPr lang="en-US" altLang="it-IT" sz="1400" dirty="0"/>
          </a:p>
        </p:txBody>
      </p:sp>
    </p:spTree>
    <p:extLst>
      <p:ext uri="{BB962C8B-B14F-4D97-AF65-F5344CB8AC3E}">
        <p14:creationId xmlns:p14="http://schemas.microsoft.com/office/powerpoint/2010/main" val="46286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Leksioni ne tekst dhe Leksioni i ardhshem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Leksioni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aktual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smtClean="0">
                <a:solidFill>
                  <a:srgbClr val="2F2B20"/>
                </a:solidFill>
              </a:rPr>
              <a:t>(XIV)</a:t>
            </a:r>
            <a:endParaRPr lang="en-US" dirty="0" smtClean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Organizmat</a:t>
            </a:r>
            <a:r>
              <a:rPr lang="en-US" dirty="0" smtClean="0">
                <a:solidFill>
                  <a:srgbClr val="2F2B20"/>
                </a:solidFill>
              </a:rPr>
              <a:t> me </a:t>
            </a:r>
            <a:r>
              <a:rPr lang="en-US" dirty="0" err="1" smtClean="0">
                <a:solidFill>
                  <a:srgbClr val="2F2B20"/>
                </a:solidFill>
              </a:rPr>
              <a:t>rendesi</a:t>
            </a:r>
            <a:r>
              <a:rPr lang="en-US" dirty="0" smtClean="0">
                <a:solidFill>
                  <a:srgbClr val="2F2B20"/>
                </a:solidFill>
              </a:rPr>
              <a:t> ne </a:t>
            </a:r>
            <a:r>
              <a:rPr lang="en-US" dirty="0" err="1" smtClean="0">
                <a:solidFill>
                  <a:srgbClr val="2F2B20"/>
                </a:solidFill>
              </a:rPr>
              <a:t>sektorin</a:t>
            </a:r>
            <a:r>
              <a:rPr lang="en-US" dirty="0" smtClean="0">
                <a:solidFill>
                  <a:srgbClr val="2F2B20"/>
                </a:solidFill>
              </a:rPr>
              <a:t> e </a:t>
            </a:r>
            <a:r>
              <a:rPr lang="en-US" dirty="0" err="1" smtClean="0">
                <a:solidFill>
                  <a:srgbClr val="2F2B20"/>
                </a:solidFill>
              </a:rPr>
              <a:t>Transportit</a:t>
            </a:r>
            <a:r>
              <a:rPr lang="en-US" dirty="0" smtClean="0">
                <a:solidFill>
                  <a:srgbClr val="2F2B20"/>
                </a:solidFill>
              </a:rPr>
              <a:t> ne BE</a:t>
            </a:r>
            <a:endParaRPr lang="en-US" dirty="0">
              <a:solidFill>
                <a:srgbClr val="2F2B20"/>
              </a:solidFill>
            </a:endParaRPr>
          </a:p>
          <a:p>
            <a:pPr marL="126873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FF0000"/>
                </a:solidFill>
              </a:rPr>
              <a:t>Materiali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ardhshem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Analize</a:t>
            </a:r>
            <a:r>
              <a:rPr lang="en-US" dirty="0" smtClean="0">
                <a:solidFill>
                  <a:srgbClr val="2F2B20"/>
                </a:solidFill>
              </a:rPr>
              <a:t> e </a:t>
            </a:r>
            <a:r>
              <a:rPr lang="en-US" dirty="0" err="1" smtClean="0">
                <a:solidFill>
                  <a:srgbClr val="2F2B20"/>
                </a:solidFill>
              </a:rPr>
              <a:t>Kodit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Ajror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Shqiptar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dhe</a:t>
            </a:r>
            <a:r>
              <a:rPr lang="en-US" dirty="0" smtClean="0">
                <a:solidFill>
                  <a:srgbClr val="2F2B20"/>
                </a:solidFill>
              </a:rPr>
              <a:t> e </a:t>
            </a:r>
            <a:r>
              <a:rPr lang="en-US" dirty="0" err="1" smtClean="0">
                <a:solidFill>
                  <a:srgbClr val="2F2B20"/>
                </a:solidFill>
              </a:rPr>
              <a:t>Kodit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Detar</a:t>
            </a:r>
            <a:r>
              <a:rPr lang="en-US" dirty="0" smtClean="0">
                <a:solidFill>
                  <a:srgbClr val="2F2B20"/>
                </a:solidFill>
              </a:rPr>
              <a:t>. </a:t>
            </a:r>
            <a:r>
              <a:rPr lang="en-US" dirty="0" err="1" smtClean="0">
                <a:solidFill>
                  <a:srgbClr val="2F2B20"/>
                </a:solidFill>
              </a:rPr>
              <a:t>Ndikimi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legjislacionit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europian</a:t>
            </a:r>
            <a:endParaRPr lang="en-US" dirty="0" smtClean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Detyra</a:t>
            </a:r>
            <a:r>
              <a:rPr lang="en-US" dirty="0" smtClean="0">
                <a:solidFill>
                  <a:srgbClr val="2F2B20"/>
                </a:solidFill>
              </a:rPr>
              <a:t> per </a:t>
            </a:r>
            <a:r>
              <a:rPr lang="en-US" dirty="0" err="1" smtClean="0">
                <a:solidFill>
                  <a:srgbClr val="2F2B20"/>
                </a:solidFill>
              </a:rPr>
              <a:t>javen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 smtClean="0">
                <a:solidFill>
                  <a:srgbClr val="2F2B20"/>
                </a:solidFill>
              </a:rPr>
              <a:t>Lexoni</a:t>
            </a:r>
            <a:r>
              <a:rPr lang="en-US" sz="1600" dirty="0" smtClean="0">
                <a:solidFill>
                  <a:srgbClr val="2F2B20"/>
                </a:solidFill>
              </a:rPr>
              <a:t>, </a:t>
            </a:r>
            <a:r>
              <a:rPr lang="en-US" sz="1600" dirty="0" err="1" smtClean="0">
                <a:solidFill>
                  <a:srgbClr val="2F2B20"/>
                </a:solidFill>
              </a:rPr>
              <a:t>analizoni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dhe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komentoni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vendimet</a:t>
            </a:r>
            <a:r>
              <a:rPr lang="en-US" sz="1600" dirty="0" smtClean="0">
                <a:solidFill>
                  <a:srgbClr val="2F2B20"/>
                </a:solidFill>
              </a:rPr>
              <a:t> e </a:t>
            </a:r>
            <a:r>
              <a:rPr lang="en-US" sz="1600" dirty="0" err="1" smtClean="0">
                <a:solidFill>
                  <a:srgbClr val="2F2B20"/>
                </a:solidFill>
              </a:rPr>
              <a:t>GjD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cituara</a:t>
            </a:r>
            <a:r>
              <a:rPr lang="en-US" sz="1600" dirty="0" smtClean="0">
                <a:solidFill>
                  <a:srgbClr val="2F2B20"/>
                </a:solidFill>
              </a:rPr>
              <a:t> ne </a:t>
            </a:r>
            <a:r>
              <a:rPr lang="en-US" sz="1600" dirty="0" err="1" smtClean="0">
                <a:solidFill>
                  <a:srgbClr val="2F2B20"/>
                </a:solidFill>
              </a:rPr>
              <a:t>kete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leksion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endParaRPr lang="en-US" sz="1600" dirty="0">
              <a:solidFill>
                <a:srgbClr val="2F2B20"/>
              </a:solidFill>
            </a:endParaRPr>
          </a:p>
          <a:p>
            <a:pPr marL="468630" indent="-457200">
              <a:buClr>
                <a:srgbClr val="9CBEBD"/>
              </a:buClr>
            </a:pPr>
            <a:endParaRPr lang="en-US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 smtClean="0"/>
              <a:t>!</a:t>
            </a:r>
            <a:endParaRPr lang="it-IT" sz="3200" dirty="0"/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 smtClean="0"/>
          </a:p>
          <a:p>
            <a:pPr marL="114300" indent="0" algn="ctr">
              <a:buNone/>
            </a:pPr>
            <a:r>
              <a:rPr lang="en-GB" altLang="it-IT" sz="3200" dirty="0" smtClean="0"/>
              <a:t>Assoc. </a:t>
            </a:r>
            <a:r>
              <a:rPr lang="en-GB" altLang="it-IT" sz="3200" dirty="0" err="1" smtClean="0"/>
              <a:t>Prof.</a:t>
            </a:r>
            <a:r>
              <a:rPr lang="en-GB" altLang="it-IT" sz="3200" dirty="0" smtClean="0"/>
              <a:t> </a:t>
            </a:r>
            <a:r>
              <a:rPr lang="en-GB" altLang="it-IT" sz="3200" dirty="0" err="1" smtClean="0"/>
              <a:t>Dr.</a:t>
            </a:r>
            <a:r>
              <a:rPr lang="en-GB" altLang="it-IT" sz="3200" dirty="0" smtClean="0"/>
              <a:t> Av. Arber </a:t>
            </a:r>
            <a:r>
              <a:rPr lang="en-GB" altLang="it-IT" sz="3200" dirty="0" err="1" smtClean="0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 smtClean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 smtClean="0"/>
              <a:t>Department </a:t>
            </a:r>
            <a:r>
              <a:rPr lang="en-GB" altLang="it-IT" sz="2000" dirty="0"/>
              <a:t>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6</a:t>
            </a:fld>
            <a:endParaRPr lang="de-DE" b="1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4009</TotalTime>
  <Words>396</Words>
  <Application>Microsoft Office PowerPoint</Application>
  <PresentationFormat>On-screen Show (4:3)</PresentationFormat>
  <Paragraphs>83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 Gjeta</cp:lastModifiedBy>
  <cp:revision>299</cp:revision>
  <dcterms:created xsi:type="dcterms:W3CDTF">2016-10-18T10:02:39Z</dcterms:created>
  <dcterms:modified xsi:type="dcterms:W3CDTF">2023-06-01T10:43:57Z</dcterms:modified>
</cp:coreProperties>
</file>