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9" r:id="rId3"/>
    <p:sldId id="307" r:id="rId4"/>
    <p:sldId id="308" r:id="rId5"/>
    <p:sldId id="280" r:id="rId6"/>
    <p:sldId id="276" r:id="rId7"/>
  </p:sldIdLst>
  <p:sldSz cx="9144000" cy="6858000" type="screen4x3"/>
  <p:notesSz cx="7315200" cy="9601200"/>
  <p:photoAlbum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0" y="46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514BB8D-282C-414F-950F-3F4884C6A2B3}" type="datetimeFigureOut">
              <a:rPr lang="en-US" smtClean="0"/>
              <a:pPr/>
              <a:t>6/1/2023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7EC870C-0C6E-4BCE-BD5E-8214FDCF0C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51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C870C-0C6E-4BCE-BD5E-8214FDCF0C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11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1.6.2023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1.6.2023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1.6.2023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1.6.2023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1.6.2023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1.6.2023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1.6.2023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1.6.2023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1.6.2023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1.6.2023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1.6.2023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B2A74-6AF2-4B21-9323-D939F4CC0C97}" type="datetimeFigureOut">
              <a:rPr lang="sq-AL" smtClean="0"/>
              <a:pPr/>
              <a:t>1.6.2023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rber.gjeta@uniel.edu.a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8"/>
            <a:ext cx="3214678" cy="9286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Connector 3"/>
          <p:cNvCxnSpPr/>
          <p:nvPr/>
        </p:nvCxnSpPr>
        <p:spPr>
          <a:xfrm>
            <a:off x="300010" y="1214422"/>
            <a:ext cx="8501122" cy="1588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6643686"/>
            <a:ext cx="9144000" cy="21431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q-AL"/>
          </a:p>
        </p:txBody>
      </p:sp>
      <p:sp>
        <p:nvSpPr>
          <p:cNvPr id="9" name="Rectangle 8"/>
          <p:cNvSpPr/>
          <p:nvPr/>
        </p:nvSpPr>
        <p:spPr>
          <a:xfrm>
            <a:off x="71406" y="6550223"/>
            <a:ext cx="9144000" cy="307777"/>
          </a:xfrm>
          <a:prstGeom prst="rect">
            <a:avLst/>
          </a:prstGeom>
        </p:spPr>
        <p:txBody>
          <a:bodyPr wrap="square" anchor="b" anchorCtr="1">
            <a:normAutofit/>
          </a:bodyPr>
          <a:lstStyle/>
          <a:p>
            <a:pPr marL="515938" indent="-515938" algn="ctr"/>
            <a:r>
              <a:rPr lang="it-IT" sz="1200" b="1" i="1" dirty="0" smtClean="0">
                <a:solidFill>
                  <a:prstClr val="white"/>
                </a:solidFill>
              </a:rPr>
              <a:t>“Aleksand</a:t>
            </a:r>
            <a:r>
              <a:rPr lang="sq-AL" sz="1200" b="1" i="1" dirty="0">
                <a:solidFill>
                  <a:prstClr val="white"/>
                </a:solidFill>
              </a:rPr>
              <a:t>ë</a:t>
            </a:r>
            <a:r>
              <a:rPr lang="it-IT" sz="1200" b="1" i="1" dirty="0">
                <a:solidFill>
                  <a:prstClr val="white"/>
                </a:solidFill>
              </a:rPr>
              <a:t>r </a:t>
            </a:r>
            <a:r>
              <a:rPr lang="it-IT" sz="1200" b="1" i="1" dirty="0" smtClean="0">
                <a:solidFill>
                  <a:prstClr val="white"/>
                </a:solidFill>
              </a:rPr>
              <a:t>Xhuvani” </a:t>
            </a:r>
            <a:r>
              <a:rPr lang="it-IT" sz="1200" b="1" i="1" dirty="0" smtClean="0">
                <a:solidFill>
                  <a:schemeClr val="bg1"/>
                </a:solidFill>
              </a:rPr>
              <a:t>University, </a:t>
            </a:r>
            <a:r>
              <a:rPr lang="sq-AL" sz="1200" b="1" i="1" dirty="0" smtClean="0">
                <a:solidFill>
                  <a:schemeClr val="bg1"/>
                </a:solidFill>
              </a:rPr>
              <a:t>Elbasan</a:t>
            </a:r>
            <a:r>
              <a:rPr lang="it-IT" sz="1200" b="1" i="1" dirty="0" smtClean="0">
                <a:solidFill>
                  <a:schemeClr val="bg1"/>
                </a:solidFill>
              </a:rPr>
              <a:t>,</a:t>
            </a:r>
            <a:r>
              <a:rPr lang="sq-AL" sz="1200" b="1" i="1" dirty="0" smtClean="0">
                <a:solidFill>
                  <a:schemeClr val="bg1"/>
                </a:solidFill>
              </a:rPr>
              <a:t> </a:t>
            </a:r>
            <a:r>
              <a:rPr lang="sq-AL" sz="1200" b="1" i="1" dirty="0" err="1" smtClean="0">
                <a:solidFill>
                  <a:schemeClr val="bg1"/>
                </a:solidFill>
              </a:rPr>
              <a:t>Street</a:t>
            </a:r>
            <a:r>
              <a:rPr lang="it-IT" sz="1200" b="1" i="1" dirty="0" smtClean="0">
                <a:solidFill>
                  <a:schemeClr val="bg1"/>
                </a:solidFill>
              </a:rPr>
              <a:t> “Ismail Zyma” 3001</a:t>
            </a:r>
            <a:r>
              <a:rPr lang="sq-AL" sz="1200" b="1" i="1" dirty="0" smtClean="0">
                <a:solidFill>
                  <a:schemeClr val="bg1"/>
                </a:solidFill>
              </a:rPr>
              <a:t>,</a:t>
            </a:r>
            <a:r>
              <a:rPr lang="it-IT" sz="1200" b="1" i="1" dirty="0" smtClean="0">
                <a:solidFill>
                  <a:schemeClr val="bg1"/>
                </a:solidFill>
              </a:rPr>
              <a:t> tel :+355 54 252 593, Elbasan Albania</a:t>
            </a:r>
            <a:r>
              <a:rPr lang="sq-AL" sz="1200" b="1" i="1" dirty="0" smtClean="0">
                <a:solidFill>
                  <a:schemeClr val="bg1"/>
                </a:solidFill>
              </a:rPr>
              <a:t>, </a:t>
            </a:r>
            <a:r>
              <a:rPr lang="sq-AL" sz="1200" b="1" i="1" dirty="0" err="1" smtClean="0">
                <a:solidFill>
                  <a:schemeClr val="bg1"/>
                </a:solidFill>
              </a:rPr>
              <a:t>www.uniel.edu.al</a:t>
            </a:r>
            <a:endParaRPr lang="sq-AL" sz="1200" b="1" i="1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71472" y="1357298"/>
            <a:ext cx="7888960" cy="3151822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endParaRPr lang="it-IT" sz="3600" dirty="0" smtClean="0"/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err="1" smtClean="0">
                <a:solidFill>
                  <a:prstClr val="black"/>
                </a:solidFill>
              </a:rPr>
              <a:t>Organizmat</a:t>
            </a:r>
            <a:r>
              <a:rPr lang="en-US" sz="2800" dirty="0" smtClean="0">
                <a:solidFill>
                  <a:prstClr val="black"/>
                </a:solidFill>
              </a:rPr>
              <a:t> me </a:t>
            </a:r>
            <a:r>
              <a:rPr lang="en-US" sz="2800" dirty="0" err="1" smtClean="0">
                <a:solidFill>
                  <a:prstClr val="black"/>
                </a:solidFill>
              </a:rPr>
              <a:t>rendesi</a:t>
            </a:r>
            <a:r>
              <a:rPr lang="en-US" sz="2800" dirty="0" smtClean="0">
                <a:solidFill>
                  <a:prstClr val="black"/>
                </a:solidFill>
              </a:rPr>
              <a:t> ne </a:t>
            </a:r>
            <a:r>
              <a:rPr lang="en-US" sz="2800" dirty="0" err="1" smtClean="0">
                <a:solidFill>
                  <a:prstClr val="black"/>
                </a:solidFill>
              </a:rPr>
              <a:t>sektorin</a:t>
            </a:r>
            <a:r>
              <a:rPr lang="en-US" sz="2800" dirty="0" smtClean="0">
                <a:solidFill>
                  <a:prstClr val="black"/>
                </a:solidFill>
              </a:rPr>
              <a:t> e </a:t>
            </a:r>
            <a:r>
              <a:rPr lang="en-US" sz="2800" dirty="0" err="1" smtClean="0">
                <a:solidFill>
                  <a:prstClr val="black"/>
                </a:solidFill>
              </a:rPr>
              <a:t>transportit</a:t>
            </a:r>
            <a:r>
              <a:rPr lang="en-US" sz="2800" dirty="0" smtClean="0">
                <a:solidFill>
                  <a:prstClr val="black"/>
                </a:solidFill>
              </a:rPr>
              <a:t> ne BE</a:t>
            </a:r>
            <a:endParaRPr lang="en-US" sz="2800" dirty="0">
              <a:solidFill>
                <a:prstClr val="black"/>
              </a:solidFill>
            </a:endParaRPr>
          </a:p>
          <a:p>
            <a:pPr lvl="0" algn="ctr">
              <a:spcBef>
                <a:spcPct val="0"/>
              </a:spcBef>
              <a:defRPr/>
            </a:pPr>
            <a:endParaRPr lang="de-DE" sz="3200" b="1" i="1" dirty="0">
              <a:solidFill>
                <a:prstClr val="black"/>
              </a:solidFill>
              <a:latin typeface="Arial Rounded MT Bold" pitchFamily="34" charset="0"/>
            </a:endParaRP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Komisioni Europian (XIV)</a:t>
            </a: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DG – Mobiliteti dhe Transporti (XIV)</a:t>
            </a:r>
            <a:endParaRPr lang="de-DE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EASA, EMSA, ERA 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(XIV)</a:t>
            </a:r>
            <a:endParaRPr lang="de-D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ECAC, EUROCONTROL (XIV)</a:t>
            </a:r>
          </a:p>
          <a:p>
            <a:pPr marL="45720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Instrumenta te tjere (XIV)</a:t>
            </a:r>
            <a:endParaRPr lang="de-D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1043608" y="5085184"/>
            <a:ext cx="6461760" cy="106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dirty="0" smtClean="0"/>
              <a:t>Elbasan, </a:t>
            </a:r>
            <a:r>
              <a:rPr lang="it-IT" dirty="0" smtClean="0">
                <a:solidFill>
                  <a:srgbClr val="FF0000"/>
                </a:solidFill>
              </a:rPr>
              <a:t>01 Qershor </a:t>
            </a:r>
            <a:r>
              <a:rPr lang="it-IT" dirty="0" smtClean="0">
                <a:solidFill>
                  <a:srgbClr val="FF0000"/>
                </a:solidFill>
              </a:rPr>
              <a:t>2023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  <p:pic>
        <p:nvPicPr>
          <p:cNvPr id="8" name="Picture 7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39709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475656" y="285726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Organizmat dhe agjencite brenda ne BE </a:t>
            </a:r>
          </a:p>
          <a:p>
            <a:pPr algn="l"/>
            <a:endParaRPr lang="it-IT" sz="4000" dirty="0" smtClean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9459"/>
            <a:ext cx="8507288" cy="553352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>
              <a:spcBef>
                <a:spcPts val="0"/>
              </a:spcBef>
            </a:pPr>
            <a:endParaRPr lang="it-IT" sz="2800" dirty="0" smtClean="0">
              <a:solidFill>
                <a:prstClr val="black"/>
              </a:solidFill>
            </a:endParaRPr>
          </a:p>
          <a:p>
            <a:pPr marL="285750" lvl="0" indent="-285750">
              <a:spcBef>
                <a:spcPts val="0"/>
              </a:spcBef>
            </a:pPr>
            <a:endParaRPr lang="it-IT" sz="2800" dirty="0">
              <a:solidFill>
                <a:prstClr val="black"/>
              </a:solidFill>
            </a:endParaRPr>
          </a:p>
          <a:p>
            <a:pPr marL="285750" lvl="0" indent="-285750">
              <a:spcBef>
                <a:spcPts val="0"/>
              </a:spcBef>
            </a:pPr>
            <a:r>
              <a:rPr lang="it-IT" sz="2800" dirty="0" smtClean="0">
                <a:solidFill>
                  <a:prstClr val="black"/>
                </a:solidFill>
              </a:rPr>
              <a:t>Komisioni i BE</a:t>
            </a:r>
          </a:p>
          <a:p>
            <a:pPr marL="685800" lvl="1">
              <a:spcBef>
                <a:spcPts val="0"/>
              </a:spcBef>
            </a:pPr>
            <a:r>
              <a:rPr lang="it-IT" sz="2400" dirty="0" smtClean="0">
                <a:solidFill>
                  <a:prstClr val="black"/>
                </a:solidFill>
              </a:rPr>
              <a:t>DG – Mobility and transport</a:t>
            </a:r>
          </a:p>
          <a:p>
            <a:pPr marL="285750">
              <a:spcBef>
                <a:spcPts val="0"/>
              </a:spcBef>
            </a:pPr>
            <a:endParaRPr lang="it-IT" sz="2800" dirty="0" smtClean="0">
              <a:solidFill>
                <a:prstClr val="black"/>
              </a:solidFill>
            </a:endParaRPr>
          </a:p>
          <a:p>
            <a:pPr marL="285750">
              <a:spcBef>
                <a:spcPts val="0"/>
              </a:spcBef>
            </a:pPr>
            <a:r>
              <a:rPr lang="it-IT" sz="2800" dirty="0" smtClean="0">
                <a:solidFill>
                  <a:prstClr val="black"/>
                </a:solidFill>
              </a:rPr>
              <a:t>Agjenci</a:t>
            </a:r>
          </a:p>
          <a:p>
            <a:pPr marL="685800" lvl="1">
              <a:spcBef>
                <a:spcPts val="0"/>
              </a:spcBef>
            </a:pPr>
            <a:r>
              <a:rPr lang="it-IT" sz="2400" dirty="0" smtClean="0">
                <a:solidFill>
                  <a:prstClr val="black"/>
                </a:solidFill>
              </a:rPr>
              <a:t>EASA (European Aviation Safety Agency)</a:t>
            </a:r>
          </a:p>
          <a:p>
            <a:pPr marL="685800" lvl="1">
              <a:spcBef>
                <a:spcPts val="0"/>
              </a:spcBef>
            </a:pPr>
            <a:r>
              <a:rPr lang="it-IT" sz="2400" dirty="0" smtClean="0">
                <a:solidFill>
                  <a:prstClr val="black"/>
                </a:solidFill>
              </a:rPr>
              <a:t>EMSA (European Maritime Safety Agency)</a:t>
            </a:r>
          </a:p>
          <a:p>
            <a:pPr marL="685800" lvl="1">
              <a:spcBef>
                <a:spcPts val="0"/>
              </a:spcBef>
            </a:pPr>
            <a:r>
              <a:rPr lang="it-IT" sz="2400" dirty="0" smtClean="0">
                <a:solidFill>
                  <a:prstClr val="black"/>
                </a:solidFill>
              </a:rPr>
              <a:t>ERA (European Railway Agency)</a:t>
            </a:r>
          </a:p>
          <a:p>
            <a:pPr marL="685800" lvl="1">
              <a:spcBef>
                <a:spcPts val="0"/>
              </a:spcBef>
            </a:pPr>
            <a:endParaRPr lang="it-IT" sz="2400" dirty="0">
              <a:solidFill>
                <a:prstClr val="black"/>
              </a:solidFill>
            </a:endParaRPr>
          </a:p>
          <a:p>
            <a:pPr marL="285750">
              <a:spcBef>
                <a:spcPts val="0"/>
              </a:spcBef>
            </a:pPr>
            <a:r>
              <a:rPr lang="it-IT" sz="2800" dirty="0" smtClean="0">
                <a:solidFill>
                  <a:prstClr val="black"/>
                </a:solidFill>
              </a:rPr>
              <a:t>Te tjera per Ten-T</a:t>
            </a:r>
          </a:p>
          <a:p>
            <a:pPr marL="685800" lvl="1">
              <a:spcBef>
                <a:spcPts val="0"/>
              </a:spcBef>
            </a:pPr>
            <a:r>
              <a:rPr lang="it-IT" sz="2400" dirty="0" smtClean="0">
                <a:solidFill>
                  <a:prstClr val="black"/>
                </a:solidFill>
              </a:rPr>
              <a:t>CEF – Connecting Europe Facility</a:t>
            </a:r>
          </a:p>
          <a:p>
            <a:pPr marL="685800" lvl="1">
              <a:spcBef>
                <a:spcPts val="0"/>
              </a:spcBef>
            </a:pPr>
            <a:r>
              <a:rPr lang="it-IT" sz="2400" dirty="0" smtClean="0">
                <a:solidFill>
                  <a:prstClr val="black"/>
                </a:solidFill>
              </a:rPr>
              <a:t>ESIF – European Struktural and Dinvestment Fund</a:t>
            </a:r>
          </a:p>
          <a:p>
            <a:pPr marL="685800" lvl="1">
              <a:spcBef>
                <a:spcPts val="0"/>
              </a:spcBef>
            </a:pPr>
            <a:r>
              <a:rPr lang="it-IT" sz="2400" dirty="0" smtClean="0">
                <a:solidFill>
                  <a:prstClr val="black"/>
                </a:solidFill>
              </a:rPr>
              <a:t>EFSI – European Fund for Strategic Investments</a:t>
            </a:r>
          </a:p>
          <a:p>
            <a:pPr marL="685800" lvl="1">
              <a:spcBef>
                <a:spcPts val="0"/>
              </a:spcBef>
            </a:pPr>
            <a:r>
              <a:rPr lang="it-IT" sz="2400" dirty="0" smtClean="0">
                <a:solidFill>
                  <a:prstClr val="black"/>
                </a:solidFill>
              </a:rPr>
              <a:t>IPA – me vendet jo akoma antare te BE </a:t>
            </a:r>
          </a:p>
          <a:p>
            <a:pPr marL="685800" lvl="1">
              <a:spcBef>
                <a:spcPts val="0"/>
              </a:spcBef>
            </a:pPr>
            <a:endParaRPr lang="it-IT" sz="2400" dirty="0" smtClean="0">
              <a:solidFill>
                <a:prstClr val="black"/>
              </a:solidFill>
            </a:endParaRPr>
          </a:p>
          <a:p>
            <a:pPr marL="685800" lvl="1">
              <a:spcBef>
                <a:spcPts val="0"/>
              </a:spcBef>
            </a:pPr>
            <a:endParaRPr lang="it-IT" sz="24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3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dirty="0" smtClean="0"/>
              <a:t>Organizma pan-Europiane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67544" y="1260459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800" dirty="0" smtClean="0"/>
              <a:t>ECAC – European Civil Aviation Conference</a:t>
            </a:r>
          </a:p>
          <a:p>
            <a:pPr lvl="1" algn="just"/>
            <a:r>
              <a:rPr lang="en-US" altLang="it-IT" sz="2400" dirty="0" smtClean="0"/>
              <a:t>E </a:t>
            </a:r>
            <a:r>
              <a:rPr lang="en-US" altLang="it-IT" sz="2400" dirty="0" err="1" smtClean="0"/>
              <a:t>krijuar</a:t>
            </a:r>
            <a:r>
              <a:rPr lang="en-US" altLang="it-IT" sz="2400" dirty="0" smtClean="0"/>
              <a:t> ne 1955</a:t>
            </a:r>
          </a:p>
          <a:p>
            <a:pPr lvl="1" algn="just"/>
            <a:r>
              <a:rPr lang="en-US" altLang="it-IT" sz="2400" dirty="0" err="1" smtClean="0"/>
              <a:t>Standarte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njejta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europian</a:t>
            </a:r>
            <a:r>
              <a:rPr lang="en-US" altLang="it-IT" sz="2400" dirty="0" err="1" smtClean="0"/>
              <a:t>e</a:t>
            </a:r>
            <a:r>
              <a:rPr lang="en-US" altLang="it-IT" sz="2400" dirty="0" smtClean="0"/>
              <a:t> ne </a:t>
            </a:r>
            <a:r>
              <a:rPr lang="en-US" altLang="it-IT" sz="2400" dirty="0" err="1" smtClean="0"/>
              <a:t>kuader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ICAO </a:t>
            </a:r>
          </a:p>
          <a:p>
            <a:pPr algn="just"/>
            <a:endParaRPr lang="en-US" altLang="it-IT" sz="2800" dirty="0" smtClean="0"/>
          </a:p>
          <a:p>
            <a:pPr algn="just"/>
            <a:r>
              <a:rPr lang="en-US" altLang="it-IT" sz="2800" dirty="0" smtClean="0"/>
              <a:t>Single European Sky </a:t>
            </a:r>
          </a:p>
          <a:p>
            <a:pPr lvl="1" algn="just"/>
            <a:r>
              <a:rPr lang="en-US" altLang="it-IT" sz="2400" dirty="0" smtClean="0"/>
              <a:t>ATM – Air </a:t>
            </a:r>
            <a:r>
              <a:rPr lang="en-US" altLang="it-IT" sz="2400" dirty="0" err="1" smtClean="0"/>
              <a:t>Traficc</a:t>
            </a:r>
            <a:r>
              <a:rPr lang="en-US" altLang="it-IT" sz="2400" dirty="0" smtClean="0"/>
              <a:t> Management </a:t>
            </a:r>
          </a:p>
          <a:p>
            <a:pPr algn="just"/>
            <a:r>
              <a:rPr lang="en-US" altLang="it-IT" sz="2800" dirty="0" smtClean="0"/>
              <a:t>EUROCONTROL</a:t>
            </a:r>
            <a:endParaRPr lang="en-US" altLang="it-IT" sz="1800" dirty="0"/>
          </a:p>
        </p:txBody>
      </p:sp>
    </p:spTree>
    <p:extLst>
      <p:ext uri="{BB962C8B-B14F-4D97-AF65-F5344CB8AC3E}">
        <p14:creationId xmlns:p14="http://schemas.microsoft.com/office/powerpoint/2010/main" val="352772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4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dirty="0" smtClean="0"/>
              <a:t>Komisioni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67544" y="1260459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Statusi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caktohet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nga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nenet</a:t>
            </a:r>
            <a:r>
              <a:rPr lang="en-US" altLang="it-IT" sz="2000" dirty="0" smtClean="0"/>
              <a:t> 17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18 TBE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244-250 TFBE</a:t>
            </a:r>
          </a:p>
          <a:p>
            <a:pPr algn="just"/>
            <a:r>
              <a:rPr lang="en-US" altLang="it-IT" sz="2000" dirty="0" err="1" smtClean="0"/>
              <a:t>Zgjedhja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Komisionit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200" dirty="0" err="1" smtClean="0"/>
              <a:t>Duhet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mbahen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parasysh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rezultati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zgjedhjeve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parlamentare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europiane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200" dirty="0" smtClean="0"/>
              <a:t>Me </a:t>
            </a:r>
            <a:r>
              <a:rPr lang="en-US" altLang="it-IT" sz="1200" dirty="0" err="1" smtClean="0"/>
              <a:t>propozim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keshillit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zgjidhet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Parlamenti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200" dirty="0" err="1" smtClean="0"/>
              <a:t>Zgjidhen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komisioneret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propozohen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antare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200" dirty="0" err="1" smtClean="0"/>
              <a:t>Mandat</a:t>
            </a:r>
            <a:r>
              <a:rPr lang="en-US" altLang="it-IT" sz="1200" dirty="0" smtClean="0"/>
              <a:t> 5 </a:t>
            </a:r>
            <a:r>
              <a:rPr lang="en-US" altLang="it-IT" sz="1200" dirty="0" err="1" smtClean="0"/>
              <a:t>vjecar</a:t>
            </a:r>
            <a:r>
              <a:rPr lang="en-US" altLang="it-IT" sz="1200" dirty="0" smtClean="0"/>
              <a:t> </a:t>
            </a:r>
          </a:p>
          <a:p>
            <a:pPr algn="just"/>
            <a:r>
              <a:rPr lang="en-US" altLang="it-IT" sz="1800" dirty="0" err="1" smtClean="0"/>
              <a:t>Perberja</a:t>
            </a:r>
            <a:r>
              <a:rPr lang="en-US" altLang="it-IT" sz="1800" dirty="0" smtClean="0"/>
              <a:t> </a:t>
            </a:r>
          </a:p>
          <a:p>
            <a:pPr lvl="1" algn="just"/>
            <a:r>
              <a:rPr lang="en-US" altLang="it-IT" sz="1400" dirty="0" err="1" smtClean="0"/>
              <a:t>Nga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perfaqesues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cdo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shtet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antar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400" dirty="0" err="1" smtClean="0"/>
              <a:t>Pavaresi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antareve</a:t>
            </a:r>
            <a:endParaRPr lang="en-US" altLang="it-IT" sz="1400" dirty="0"/>
          </a:p>
          <a:p>
            <a:pPr lvl="1" algn="just"/>
            <a:r>
              <a:rPr lang="en-US" altLang="it-IT" sz="1400" dirty="0" err="1" smtClean="0"/>
              <a:t>Parimi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kolegjialitetit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miratimin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vendimeve</a:t>
            </a:r>
            <a:r>
              <a:rPr lang="en-US" altLang="it-IT" sz="1400" dirty="0" smtClean="0"/>
              <a:t> </a:t>
            </a:r>
          </a:p>
          <a:p>
            <a:pPr lvl="2" algn="just"/>
            <a:r>
              <a:rPr lang="en-US" altLang="it-IT" sz="1000" dirty="0" err="1" smtClean="0"/>
              <a:t>Pergjegjesia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Komisionit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ndaj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Parlamentit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eshte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kolektive</a:t>
            </a:r>
            <a:r>
              <a:rPr lang="en-US" altLang="it-IT" sz="1000" dirty="0" smtClean="0"/>
              <a:t> </a:t>
            </a:r>
          </a:p>
          <a:p>
            <a:pPr lvl="2" algn="just"/>
            <a:r>
              <a:rPr lang="en-US" altLang="it-IT" sz="1000" dirty="0" err="1" smtClean="0"/>
              <a:t>Mundet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kerkohet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doreheqja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vetem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komisioneri</a:t>
            </a:r>
            <a:r>
              <a:rPr lang="en-US" altLang="it-IT" sz="1000" dirty="0" smtClean="0"/>
              <a:t> </a:t>
            </a:r>
          </a:p>
          <a:p>
            <a:pPr algn="just"/>
            <a:r>
              <a:rPr lang="en-US" altLang="it-IT" sz="1800" dirty="0" err="1" smtClean="0"/>
              <a:t>Funksionet</a:t>
            </a:r>
            <a:r>
              <a:rPr lang="en-US" altLang="it-IT" sz="1800" dirty="0" smtClean="0"/>
              <a:t> </a:t>
            </a:r>
          </a:p>
          <a:p>
            <a:pPr lvl="1" algn="just"/>
            <a:r>
              <a:rPr lang="en-US" altLang="it-IT" sz="1400" dirty="0" err="1" smtClean="0"/>
              <a:t>Neni</a:t>
            </a:r>
            <a:r>
              <a:rPr lang="en-US" altLang="it-IT" sz="1400" dirty="0" smtClean="0"/>
              <a:t> 17 TBE </a:t>
            </a:r>
          </a:p>
          <a:p>
            <a:pPr lvl="2" algn="just"/>
            <a:r>
              <a:rPr lang="en-US" altLang="it-IT" sz="1000" dirty="0" err="1" smtClean="0"/>
              <a:t>Promovon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interesin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pergjithshem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BE </a:t>
            </a:r>
          </a:p>
          <a:p>
            <a:pPr lvl="2" algn="just"/>
            <a:r>
              <a:rPr lang="en-US" altLang="it-IT" sz="1000" dirty="0" err="1" smtClean="0"/>
              <a:t>Kujdeset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zbatimin</a:t>
            </a:r>
            <a:r>
              <a:rPr lang="en-US" altLang="it-IT" sz="1000" dirty="0" smtClean="0"/>
              <a:t> e se </a:t>
            </a:r>
            <a:r>
              <a:rPr lang="en-US" altLang="it-IT" sz="1000" dirty="0" err="1" smtClean="0"/>
              <a:t>drejtes</a:t>
            </a:r>
            <a:r>
              <a:rPr lang="en-US" altLang="it-IT" sz="1000" dirty="0" smtClean="0"/>
              <a:t> se BE ne </a:t>
            </a:r>
            <a:r>
              <a:rPr lang="en-US" altLang="it-IT" sz="1000" dirty="0" err="1" smtClean="0"/>
              <a:t>kontrollin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GjD</a:t>
            </a:r>
            <a:r>
              <a:rPr lang="en-US" altLang="it-IT" sz="1000" dirty="0" smtClean="0"/>
              <a:t> </a:t>
            </a:r>
          </a:p>
          <a:p>
            <a:pPr lvl="2" algn="just"/>
            <a:r>
              <a:rPr lang="en-US" altLang="it-IT" sz="1000" dirty="0" err="1" smtClean="0"/>
              <a:t>Ekzekuton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buxhetin</a:t>
            </a:r>
            <a:r>
              <a:rPr lang="en-US" altLang="it-IT" sz="1000" dirty="0" smtClean="0"/>
              <a:t> </a:t>
            </a:r>
          </a:p>
          <a:p>
            <a:pPr lvl="2" algn="just"/>
            <a:r>
              <a:rPr lang="en-US" altLang="it-IT" sz="1000" dirty="0" err="1" smtClean="0"/>
              <a:t>Administron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programet</a:t>
            </a:r>
            <a:r>
              <a:rPr lang="en-US" altLang="it-IT" sz="1000" dirty="0" smtClean="0"/>
              <a:t> </a:t>
            </a:r>
          </a:p>
          <a:p>
            <a:pPr lvl="2" algn="just"/>
            <a:r>
              <a:rPr lang="en-US" altLang="it-IT" sz="1000" dirty="0" err="1" smtClean="0"/>
              <a:t>Perfaqeson</a:t>
            </a:r>
            <a:r>
              <a:rPr lang="en-US" altLang="it-IT" sz="1000" dirty="0" smtClean="0"/>
              <a:t> BE 	</a:t>
            </a:r>
          </a:p>
          <a:p>
            <a:pPr lvl="1" algn="just"/>
            <a:r>
              <a:rPr lang="en-US" altLang="it-IT" sz="1400" dirty="0" err="1" smtClean="0"/>
              <a:t>Kompetenca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iniciativen</a:t>
            </a:r>
            <a:r>
              <a:rPr lang="en-US" altLang="it-IT" sz="1400" dirty="0" smtClean="0"/>
              <a:t> </a:t>
            </a:r>
          </a:p>
          <a:p>
            <a:pPr lvl="2" algn="just"/>
            <a:r>
              <a:rPr lang="en-US" altLang="it-IT" sz="1000" dirty="0" err="1" smtClean="0"/>
              <a:t>Gati</a:t>
            </a:r>
            <a:r>
              <a:rPr lang="en-US" altLang="it-IT" sz="1000" dirty="0" smtClean="0"/>
              <a:t> competence </a:t>
            </a:r>
            <a:r>
              <a:rPr lang="en-US" altLang="it-IT" sz="1000" dirty="0" err="1" smtClean="0"/>
              <a:t>ekskluzive</a:t>
            </a:r>
            <a:endParaRPr lang="en-US" altLang="it-IT" sz="1000" dirty="0" smtClean="0"/>
          </a:p>
          <a:p>
            <a:pPr lvl="1" algn="just"/>
            <a:r>
              <a:rPr lang="en-US" altLang="it-IT" sz="1400" dirty="0" err="1" smtClean="0"/>
              <a:t>Kompetenca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ekzekutim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400" dirty="0" err="1" smtClean="0"/>
              <a:t>Kompetenca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mbikeqyrje</a:t>
            </a:r>
            <a:r>
              <a:rPr lang="en-US" altLang="it-IT" sz="1400" dirty="0" smtClean="0"/>
              <a:t> – </a:t>
            </a:r>
            <a:r>
              <a:rPr lang="en-US" altLang="it-IT" sz="1400" dirty="0" err="1" smtClean="0"/>
              <a:t>sanksione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rast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mospermbushje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detyrimesh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shtetet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antare</a:t>
            </a:r>
            <a:r>
              <a:rPr lang="en-US" altLang="it-IT" sz="1400" dirty="0" smtClean="0"/>
              <a:t> </a:t>
            </a:r>
          </a:p>
          <a:p>
            <a:pPr lvl="1" algn="just"/>
            <a:endParaRPr lang="en-US" altLang="it-IT" sz="1400" dirty="0"/>
          </a:p>
        </p:txBody>
      </p:sp>
    </p:spTree>
    <p:extLst>
      <p:ext uri="{BB962C8B-B14F-4D97-AF65-F5344CB8AC3E}">
        <p14:creationId xmlns:p14="http://schemas.microsoft.com/office/powerpoint/2010/main" val="46286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5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06613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Leksioni ne tekst dhe Leksioni i ardhshem</a:t>
            </a:r>
            <a:endParaRPr lang="it-IT" sz="32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340768"/>
            <a:ext cx="8507288" cy="50600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8630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Leksioni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aktual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smtClean="0">
                <a:solidFill>
                  <a:srgbClr val="2F2B20"/>
                </a:solidFill>
              </a:rPr>
              <a:t>(XIV)</a:t>
            </a:r>
            <a:endParaRPr lang="en-US" dirty="0" smtClean="0">
              <a:solidFill>
                <a:srgbClr val="2F2B20"/>
              </a:solidFill>
            </a:endParaRPr>
          </a:p>
          <a:p>
            <a:pPr marL="868680" lvl="2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Organizmat</a:t>
            </a:r>
            <a:r>
              <a:rPr lang="en-US" dirty="0" smtClean="0">
                <a:solidFill>
                  <a:srgbClr val="2F2B20"/>
                </a:solidFill>
              </a:rPr>
              <a:t> me </a:t>
            </a:r>
            <a:r>
              <a:rPr lang="en-US" dirty="0" err="1" smtClean="0">
                <a:solidFill>
                  <a:srgbClr val="2F2B20"/>
                </a:solidFill>
              </a:rPr>
              <a:t>rendesi</a:t>
            </a:r>
            <a:r>
              <a:rPr lang="en-US" dirty="0" smtClean="0">
                <a:solidFill>
                  <a:srgbClr val="2F2B20"/>
                </a:solidFill>
              </a:rPr>
              <a:t> ne </a:t>
            </a:r>
            <a:r>
              <a:rPr lang="en-US" dirty="0" err="1" smtClean="0">
                <a:solidFill>
                  <a:srgbClr val="2F2B20"/>
                </a:solidFill>
              </a:rPr>
              <a:t>sektorin</a:t>
            </a:r>
            <a:r>
              <a:rPr lang="en-US" dirty="0" smtClean="0">
                <a:solidFill>
                  <a:srgbClr val="2F2B20"/>
                </a:solidFill>
              </a:rPr>
              <a:t> e </a:t>
            </a:r>
            <a:r>
              <a:rPr lang="en-US" dirty="0" err="1" smtClean="0">
                <a:solidFill>
                  <a:srgbClr val="2F2B20"/>
                </a:solidFill>
              </a:rPr>
              <a:t>Transportit</a:t>
            </a:r>
            <a:r>
              <a:rPr lang="en-US" dirty="0" smtClean="0">
                <a:solidFill>
                  <a:srgbClr val="2F2B20"/>
                </a:solidFill>
              </a:rPr>
              <a:t> ne BE</a:t>
            </a:r>
            <a:endParaRPr lang="en-US" dirty="0">
              <a:solidFill>
                <a:srgbClr val="2F2B20"/>
              </a:solidFill>
            </a:endParaRPr>
          </a:p>
          <a:p>
            <a:pPr marL="1268730" lvl="2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FF0000"/>
                </a:solidFill>
              </a:rPr>
              <a:t>Materiali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endParaRPr lang="en-US" sz="1800" dirty="0">
              <a:solidFill>
                <a:srgbClr val="FF0000"/>
              </a:solidFill>
            </a:endParaRPr>
          </a:p>
          <a:p>
            <a:pPr marL="468630" lvl="1" indent="-457200">
              <a:buClr>
                <a:srgbClr val="9CBEBD"/>
              </a:buClr>
              <a:buFont typeface="Arial" pitchFamily="34" charset="0"/>
              <a:buChar char="•"/>
            </a:pPr>
            <a:r>
              <a:rPr lang="en-US" dirty="0" err="1">
                <a:solidFill>
                  <a:srgbClr val="2F2B20"/>
                </a:solidFill>
              </a:rPr>
              <a:t>Leksioni</a:t>
            </a:r>
            <a:r>
              <a:rPr lang="en-US" dirty="0">
                <a:solidFill>
                  <a:srgbClr val="2F2B20"/>
                </a:solidFill>
              </a:rPr>
              <a:t> 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ardhshem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</a:p>
          <a:p>
            <a:pPr marL="868680" lvl="2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Analize</a:t>
            </a:r>
            <a:r>
              <a:rPr lang="en-US" dirty="0" smtClean="0">
                <a:solidFill>
                  <a:srgbClr val="2F2B20"/>
                </a:solidFill>
              </a:rPr>
              <a:t> e </a:t>
            </a:r>
            <a:r>
              <a:rPr lang="en-US" dirty="0" err="1" smtClean="0">
                <a:solidFill>
                  <a:srgbClr val="2F2B20"/>
                </a:solidFill>
              </a:rPr>
              <a:t>Kodit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Ajror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Shqiptar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dhe</a:t>
            </a:r>
            <a:r>
              <a:rPr lang="en-US" dirty="0" smtClean="0">
                <a:solidFill>
                  <a:srgbClr val="2F2B20"/>
                </a:solidFill>
              </a:rPr>
              <a:t> e </a:t>
            </a:r>
            <a:r>
              <a:rPr lang="en-US" dirty="0" err="1" smtClean="0">
                <a:solidFill>
                  <a:srgbClr val="2F2B20"/>
                </a:solidFill>
              </a:rPr>
              <a:t>Kodit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Detar</a:t>
            </a:r>
            <a:r>
              <a:rPr lang="en-US" dirty="0" smtClean="0">
                <a:solidFill>
                  <a:srgbClr val="2F2B20"/>
                </a:solidFill>
              </a:rPr>
              <a:t>. </a:t>
            </a:r>
            <a:r>
              <a:rPr lang="en-US" dirty="0" err="1" smtClean="0">
                <a:solidFill>
                  <a:srgbClr val="2F2B20"/>
                </a:solidFill>
              </a:rPr>
              <a:t>Ndikimi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legjislacionit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europian</a:t>
            </a:r>
            <a:endParaRPr lang="en-US" dirty="0" smtClean="0">
              <a:solidFill>
                <a:srgbClr val="2F2B20"/>
              </a:solidFill>
            </a:endParaRPr>
          </a:p>
          <a:p>
            <a:pPr marL="868680" lvl="2" indent="-457200">
              <a:buClr>
                <a:srgbClr val="9CBEBD"/>
              </a:buClr>
            </a:pPr>
            <a:endParaRPr lang="en-US" dirty="0">
              <a:solidFill>
                <a:srgbClr val="2F2B20"/>
              </a:solidFill>
            </a:endParaRPr>
          </a:p>
          <a:p>
            <a:pPr marL="468630" lvl="1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Detyra</a:t>
            </a:r>
            <a:r>
              <a:rPr lang="en-US" dirty="0" smtClean="0">
                <a:solidFill>
                  <a:srgbClr val="2F2B20"/>
                </a:solidFill>
              </a:rPr>
              <a:t> per </a:t>
            </a:r>
            <a:r>
              <a:rPr lang="en-US" dirty="0" err="1" smtClean="0">
                <a:solidFill>
                  <a:srgbClr val="2F2B20"/>
                </a:solidFill>
              </a:rPr>
              <a:t>javen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tjeter</a:t>
            </a:r>
            <a:endParaRPr lang="en-US" dirty="0">
              <a:solidFill>
                <a:srgbClr val="2F2B20"/>
              </a:solidFill>
            </a:endParaRPr>
          </a:p>
          <a:p>
            <a:pPr marL="868680" lvl="2" indent="-457200">
              <a:buClr>
                <a:srgbClr val="9CBEBD"/>
              </a:buClr>
            </a:pPr>
            <a:r>
              <a:rPr lang="en-US" sz="1600" dirty="0" err="1" smtClean="0">
                <a:solidFill>
                  <a:srgbClr val="2F2B20"/>
                </a:solidFill>
              </a:rPr>
              <a:t>Lexoni</a:t>
            </a:r>
            <a:r>
              <a:rPr lang="en-US" sz="1600" dirty="0" smtClean="0">
                <a:solidFill>
                  <a:srgbClr val="2F2B20"/>
                </a:solidFill>
              </a:rPr>
              <a:t>, </a:t>
            </a:r>
            <a:r>
              <a:rPr lang="en-US" sz="1600" dirty="0" err="1" smtClean="0">
                <a:solidFill>
                  <a:srgbClr val="2F2B20"/>
                </a:solidFill>
              </a:rPr>
              <a:t>analizoni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dhe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komentoni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vendimet</a:t>
            </a:r>
            <a:r>
              <a:rPr lang="en-US" sz="1600" dirty="0" smtClean="0">
                <a:solidFill>
                  <a:srgbClr val="2F2B20"/>
                </a:solidFill>
              </a:rPr>
              <a:t> e </a:t>
            </a:r>
            <a:r>
              <a:rPr lang="en-US" sz="1600" dirty="0" err="1" smtClean="0">
                <a:solidFill>
                  <a:srgbClr val="2F2B20"/>
                </a:solidFill>
              </a:rPr>
              <a:t>GjD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te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cituara</a:t>
            </a:r>
            <a:r>
              <a:rPr lang="en-US" sz="1600" dirty="0" smtClean="0">
                <a:solidFill>
                  <a:srgbClr val="2F2B20"/>
                </a:solidFill>
              </a:rPr>
              <a:t> ne </a:t>
            </a:r>
            <a:r>
              <a:rPr lang="en-US" sz="1600" dirty="0" err="1" smtClean="0">
                <a:solidFill>
                  <a:srgbClr val="2F2B20"/>
                </a:solidFill>
              </a:rPr>
              <a:t>kete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leksion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endParaRPr lang="en-US" sz="1600" dirty="0">
              <a:solidFill>
                <a:srgbClr val="2F2B20"/>
              </a:solidFill>
            </a:endParaRPr>
          </a:p>
          <a:p>
            <a:pPr marL="468630" indent="-457200">
              <a:buClr>
                <a:srgbClr val="9CBEBD"/>
              </a:buClr>
            </a:pPr>
            <a:endParaRPr lang="en-US" dirty="0" smtClean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e12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6286" r="8837"/>
          <a:stretch>
            <a:fillRect/>
          </a:stretch>
        </p:blipFill>
        <p:spPr>
          <a:xfrm>
            <a:off x="1270" y="0"/>
            <a:ext cx="248249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42976" y="357166"/>
            <a:ext cx="7529513" cy="59846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Contacts:</a:t>
            </a:r>
            <a:endParaRPr kumimoji="0" lang="de-DE" sz="4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7158" y="1428736"/>
            <a:ext cx="8358246" cy="3944480"/>
          </a:xfrm>
          <a:prstGeom prst="rect">
            <a:avLst/>
          </a:prstGeom>
        </p:spPr>
        <p:txBody>
          <a:bodyPr/>
          <a:lstStyle/>
          <a:p>
            <a:pPr marL="114300" indent="0" algn="ctr">
              <a:buNone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r>
              <a:rPr lang="it-IT" sz="3200" dirty="0" err="1"/>
              <a:t>Thank</a:t>
            </a:r>
            <a:r>
              <a:rPr lang="it-IT" sz="3200" dirty="0"/>
              <a:t> </a:t>
            </a:r>
            <a:r>
              <a:rPr lang="it-IT" sz="3200" dirty="0" err="1"/>
              <a:t>you</a:t>
            </a:r>
            <a:r>
              <a:rPr lang="it-IT" sz="3200" dirty="0"/>
              <a:t> for </a:t>
            </a:r>
            <a:r>
              <a:rPr lang="it-IT" sz="3200" dirty="0" err="1"/>
              <a:t>your</a:t>
            </a:r>
            <a:r>
              <a:rPr lang="it-IT" sz="3200" dirty="0"/>
              <a:t> </a:t>
            </a:r>
            <a:r>
              <a:rPr lang="it-IT" sz="3200" dirty="0" err="1"/>
              <a:t>attention</a:t>
            </a:r>
            <a:r>
              <a:rPr lang="it-IT" sz="3200" dirty="0" smtClean="0"/>
              <a:t>!</a:t>
            </a:r>
            <a:endParaRPr lang="it-IT" sz="3200" dirty="0"/>
          </a:p>
          <a:p>
            <a:pPr marL="114300" indent="0" algn="ctr">
              <a:buNone/>
            </a:pPr>
            <a:r>
              <a:rPr lang="it-IT" sz="3200" dirty="0" err="1"/>
              <a:t>Any</a:t>
            </a:r>
            <a:r>
              <a:rPr lang="it-IT" sz="3200" dirty="0"/>
              <a:t> </a:t>
            </a:r>
            <a:r>
              <a:rPr lang="it-IT" sz="3200" dirty="0" err="1"/>
              <a:t>question</a:t>
            </a:r>
            <a:r>
              <a:rPr lang="it-IT" sz="3200" dirty="0"/>
              <a:t> ?</a:t>
            </a:r>
          </a:p>
          <a:p>
            <a:pPr marL="114300" indent="0" algn="ctr">
              <a:buNone/>
            </a:pPr>
            <a:endParaRPr lang="it-IT" sz="3200" dirty="0" smtClean="0"/>
          </a:p>
          <a:p>
            <a:pPr marL="114300" indent="0" algn="ctr">
              <a:buNone/>
            </a:pPr>
            <a:r>
              <a:rPr lang="en-GB" altLang="it-IT" sz="3200" dirty="0" smtClean="0"/>
              <a:t>Assoc. </a:t>
            </a:r>
            <a:r>
              <a:rPr lang="en-GB" altLang="it-IT" sz="3200" dirty="0" err="1" smtClean="0"/>
              <a:t>Prof.</a:t>
            </a:r>
            <a:r>
              <a:rPr lang="en-GB" altLang="it-IT" sz="3200" dirty="0" smtClean="0"/>
              <a:t> </a:t>
            </a:r>
            <a:r>
              <a:rPr lang="en-GB" altLang="it-IT" sz="3200" dirty="0" err="1" smtClean="0"/>
              <a:t>Dr.</a:t>
            </a:r>
            <a:r>
              <a:rPr lang="en-GB" altLang="it-IT" sz="3200" dirty="0" smtClean="0"/>
              <a:t> Av. Arber </a:t>
            </a:r>
            <a:r>
              <a:rPr lang="en-GB" altLang="it-IT" sz="3200" dirty="0" err="1" smtClean="0"/>
              <a:t>Gjeta</a:t>
            </a:r>
            <a:endParaRPr lang="en-GB" altLang="it-IT" sz="3200" dirty="0"/>
          </a:p>
          <a:p>
            <a:pPr marL="114300" indent="0" algn="ctr">
              <a:buNone/>
            </a:pPr>
            <a:r>
              <a:rPr lang="en-GB" altLang="it-IT" sz="2000" dirty="0" smtClean="0"/>
              <a:t>Chair JM in EU Law </a:t>
            </a:r>
          </a:p>
          <a:p>
            <a:pPr marL="114300" indent="0" algn="ctr">
              <a:buNone/>
            </a:pPr>
            <a:r>
              <a:rPr lang="en-GB" altLang="it-IT" sz="2000" dirty="0" smtClean="0"/>
              <a:t>Department </a:t>
            </a:r>
            <a:r>
              <a:rPr lang="en-GB" altLang="it-IT" sz="2000" dirty="0"/>
              <a:t>of Law</a:t>
            </a:r>
          </a:p>
          <a:p>
            <a:pPr marL="114300" indent="0" algn="ctr">
              <a:buNone/>
            </a:pPr>
            <a:r>
              <a:rPr lang="en-GB" altLang="it-IT" sz="2000" dirty="0"/>
              <a:t>Faculty of Economy</a:t>
            </a:r>
          </a:p>
          <a:p>
            <a:pPr marL="114300" indent="0" algn="ctr">
              <a:buNone/>
            </a:pPr>
            <a:r>
              <a:rPr lang="en-GB" altLang="it-IT" sz="2000" dirty="0"/>
              <a:t>University of Elbasan</a:t>
            </a:r>
          </a:p>
          <a:p>
            <a:pPr marL="114300" indent="0" algn="ctr">
              <a:buNone/>
            </a:pPr>
            <a:r>
              <a:rPr lang="en-GB" altLang="it-IT" sz="2000" dirty="0">
                <a:hlinkClick r:id="rId3"/>
              </a:rPr>
              <a:t>arber.gjeta@uniel.edu.al</a:t>
            </a:r>
            <a:endParaRPr lang="en-GB" altLang="it-IT" sz="2000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3050B77-893E-4421-9522-4BE84664A250}" type="slidenum">
              <a:rPr lang="de-DE" b="1" smtClean="0"/>
              <a:pPr/>
              <a:t>6</a:t>
            </a:fld>
            <a:endParaRPr lang="de-DE" b="1" dirty="0" smtClean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28596" y="1357298"/>
            <a:ext cx="828680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652" y="5401388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4009</TotalTime>
  <Words>396</Words>
  <Application>Microsoft Office PowerPoint</Application>
  <PresentationFormat>On-screen Show (4:3)</PresentationFormat>
  <Paragraphs>83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Rounded MT Bold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SHYTI</dc:creator>
  <cp:lastModifiedBy>Arber Gjeta</cp:lastModifiedBy>
  <cp:revision>299</cp:revision>
  <dcterms:created xsi:type="dcterms:W3CDTF">2016-10-18T10:02:39Z</dcterms:created>
  <dcterms:modified xsi:type="dcterms:W3CDTF">2023-06-01T10:43:57Z</dcterms:modified>
</cp:coreProperties>
</file>