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303" r:id="rId4"/>
    <p:sldId id="304" r:id="rId5"/>
    <p:sldId id="306" r:id="rId6"/>
    <p:sldId id="305" r:id="rId7"/>
    <p:sldId id="280" r:id="rId8"/>
    <p:sldId id="276" r:id="rId9"/>
  </p:sldIdLst>
  <p:sldSz cx="9144000" cy="6858000" type="screen4x3"/>
  <p:notesSz cx="7315200" cy="9601200"/>
  <p:photoAlbum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14BB8D-282C-414F-950F-3F4884C6A2B3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7EC870C-0C6E-4BCE-BD5E-8214FDCF0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C870C-0C6E-4BCE-BD5E-8214FDCF0C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1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22.5.2023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22.5.2023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22.5.2023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22.5.2023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22.5.2023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22.5.2023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22.5.2023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22.5.2023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22.5.2023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22.5.2023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22.5.2023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2A74-6AF2-4B21-9323-D939F4CC0C97}" type="datetimeFigureOut">
              <a:rPr lang="sq-AL" smtClean="0"/>
              <a:pPr/>
              <a:t>22.5.2023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rber.gjeta@uniel.edu.a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8"/>
            <a:ext cx="3214678" cy="9286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>
            <a:off x="300010" y="1214422"/>
            <a:ext cx="8501122" cy="15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6643686"/>
            <a:ext cx="9144000" cy="21431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sp>
        <p:nvSpPr>
          <p:cNvPr id="9" name="Rectangle 8"/>
          <p:cNvSpPr/>
          <p:nvPr/>
        </p:nvSpPr>
        <p:spPr>
          <a:xfrm>
            <a:off x="71406" y="6550223"/>
            <a:ext cx="9144000" cy="307777"/>
          </a:xfrm>
          <a:prstGeom prst="rect">
            <a:avLst/>
          </a:prstGeom>
        </p:spPr>
        <p:txBody>
          <a:bodyPr wrap="square" anchor="b" anchorCtr="1">
            <a:normAutofit/>
          </a:bodyPr>
          <a:lstStyle/>
          <a:p>
            <a:pPr marL="515938" indent="-515938" algn="ctr"/>
            <a:r>
              <a:rPr lang="it-IT" sz="1200" b="1" i="1" dirty="0" smtClean="0">
                <a:solidFill>
                  <a:prstClr val="white"/>
                </a:solidFill>
              </a:rPr>
              <a:t>“Aleksand</a:t>
            </a:r>
            <a:r>
              <a:rPr lang="sq-AL" sz="1200" b="1" i="1" dirty="0">
                <a:solidFill>
                  <a:prstClr val="white"/>
                </a:solidFill>
              </a:rPr>
              <a:t>ë</a:t>
            </a:r>
            <a:r>
              <a:rPr lang="it-IT" sz="1200" b="1" i="1" dirty="0">
                <a:solidFill>
                  <a:prstClr val="white"/>
                </a:solidFill>
              </a:rPr>
              <a:t>r </a:t>
            </a:r>
            <a:r>
              <a:rPr lang="it-IT" sz="1200" b="1" i="1" dirty="0" smtClean="0">
                <a:solidFill>
                  <a:prstClr val="white"/>
                </a:solidFill>
              </a:rPr>
              <a:t>Xhuvani” </a:t>
            </a:r>
            <a:r>
              <a:rPr lang="it-IT" sz="1200" b="1" i="1" dirty="0" smtClean="0">
                <a:solidFill>
                  <a:schemeClr val="bg1"/>
                </a:solidFill>
              </a:rPr>
              <a:t>University, </a:t>
            </a:r>
            <a:r>
              <a:rPr lang="sq-AL" sz="1200" b="1" i="1" dirty="0" smtClean="0">
                <a:solidFill>
                  <a:schemeClr val="bg1"/>
                </a:solidFill>
              </a:rPr>
              <a:t>Elbasan</a:t>
            </a:r>
            <a:r>
              <a:rPr lang="it-IT" sz="1200" b="1" i="1" dirty="0" smtClean="0">
                <a:solidFill>
                  <a:schemeClr val="bg1"/>
                </a:solidFill>
              </a:rPr>
              <a:t>,</a:t>
            </a:r>
            <a:r>
              <a:rPr lang="sq-AL" sz="1200" b="1" i="1" dirty="0" smtClean="0">
                <a:solidFill>
                  <a:schemeClr val="bg1"/>
                </a:solidFill>
              </a:rPr>
              <a:t> </a:t>
            </a:r>
            <a:r>
              <a:rPr lang="sq-AL" sz="1200" b="1" i="1" dirty="0" err="1" smtClean="0">
                <a:solidFill>
                  <a:schemeClr val="bg1"/>
                </a:solidFill>
              </a:rPr>
              <a:t>Street</a:t>
            </a:r>
            <a:r>
              <a:rPr lang="it-IT" sz="1200" b="1" i="1" dirty="0" smtClean="0">
                <a:solidFill>
                  <a:schemeClr val="bg1"/>
                </a:solidFill>
              </a:rPr>
              <a:t> “Ismail Zyma” 3001</a:t>
            </a:r>
            <a:r>
              <a:rPr lang="sq-AL" sz="1200" b="1" i="1" dirty="0" smtClean="0">
                <a:solidFill>
                  <a:schemeClr val="bg1"/>
                </a:solidFill>
              </a:rPr>
              <a:t>,</a:t>
            </a:r>
            <a:r>
              <a:rPr lang="it-IT" sz="1200" b="1" i="1" dirty="0" smtClean="0">
                <a:solidFill>
                  <a:schemeClr val="bg1"/>
                </a:solidFill>
              </a:rPr>
              <a:t> tel :+355 54 252 593, Elbasan Albania</a:t>
            </a:r>
            <a:r>
              <a:rPr lang="sq-AL" sz="1200" b="1" i="1" dirty="0" smtClean="0">
                <a:solidFill>
                  <a:schemeClr val="bg1"/>
                </a:solidFill>
              </a:rPr>
              <a:t>, </a:t>
            </a:r>
            <a:r>
              <a:rPr lang="sq-AL" sz="1200" b="1" i="1" dirty="0" err="1" smtClean="0">
                <a:solidFill>
                  <a:schemeClr val="bg1"/>
                </a:solidFill>
              </a:rPr>
              <a:t>www.uniel.edu.al</a:t>
            </a:r>
            <a:endParaRPr lang="sq-AL" sz="1200" b="1" i="1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71472" y="1357298"/>
            <a:ext cx="7888960" cy="3151822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endParaRPr lang="it-IT" sz="3600" dirty="0" smtClean="0"/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err="1" smtClean="0">
                <a:solidFill>
                  <a:prstClr val="black"/>
                </a:solidFill>
              </a:rPr>
              <a:t>Siguria</a:t>
            </a:r>
            <a:r>
              <a:rPr lang="en-US" sz="2800" dirty="0" smtClean="0">
                <a:solidFill>
                  <a:prstClr val="black"/>
                </a:solidFill>
              </a:rPr>
              <a:t> ne </a:t>
            </a:r>
            <a:r>
              <a:rPr lang="en-US" sz="2800" dirty="0" err="1" smtClean="0">
                <a:solidFill>
                  <a:prstClr val="black"/>
                </a:solidFill>
              </a:rPr>
              <a:t>te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drejten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ajrore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dhe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hekurudhore</a:t>
            </a:r>
            <a:endParaRPr lang="en-US" sz="2800" dirty="0">
              <a:solidFill>
                <a:prstClr val="black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endParaRPr lang="de-DE" sz="3200" b="1" i="1" dirty="0">
              <a:solidFill>
                <a:prstClr val="black"/>
              </a:solidFill>
              <a:latin typeface="Arial Rounded MT Bold" pitchFamily="34" charset="0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Siguria ne te drejten ajrore (XII)</a:t>
            </a:r>
            <a:endParaRPr lang="de-DE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SingleEuropean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Sky.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Reforma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 BE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Menaxhimi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Trafikut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Ajror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(XII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Siguria ne transportin hekurudhor (XII)</a:t>
            </a:r>
            <a:endParaRPr lang="de-D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827584" y="4581128"/>
            <a:ext cx="6461760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 smtClean="0"/>
              <a:t>Elbasan, </a:t>
            </a:r>
            <a:r>
              <a:rPr lang="it-IT" dirty="0" smtClean="0">
                <a:solidFill>
                  <a:srgbClr val="FF0000"/>
                </a:solidFill>
              </a:rPr>
              <a:t>22 </a:t>
            </a:r>
            <a:r>
              <a:rPr lang="it-IT" dirty="0" smtClean="0">
                <a:solidFill>
                  <a:srgbClr val="FF0000"/>
                </a:solidFill>
              </a:rPr>
              <a:t>Maj 2023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8" name="Picture 7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9709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Siguria ne transportin ajror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spcBef>
                <a:spcPts val="0"/>
              </a:spcBef>
            </a:pPr>
            <a:r>
              <a:rPr lang="it-IT" sz="2800" dirty="0" smtClean="0">
                <a:solidFill>
                  <a:prstClr val="black"/>
                </a:solidFill>
              </a:rPr>
              <a:t>Siguria si elementi kryesor i transportit</a:t>
            </a:r>
          </a:p>
          <a:p>
            <a:pPr marL="285750" lvl="0" indent="-285750">
              <a:spcBef>
                <a:spcPts val="0"/>
              </a:spcBef>
            </a:pPr>
            <a:r>
              <a:rPr lang="it-IT" sz="2800" dirty="0" smtClean="0">
                <a:solidFill>
                  <a:prstClr val="black"/>
                </a:solidFill>
              </a:rPr>
              <a:t>Ne fushen e transportit ajror </a:t>
            </a: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Deri ne 2009 ekzistenca e Joint Aviation Authority</a:t>
            </a: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Ngritja e EASA (European Aviation Safety Agency) ne 2002</a:t>
            </a:r>
          </a:p>
          <a:p>
            <a:pPr marL="1085850" lvl="2">
              <a:spcBef>
                <a:spcPts val="0"/>
              </a:spcBef>
            </a:pPr>
            <a:r>
              <a:rPr lang="it-IT" sz="2000" dirty="0" smtClean="0">
                <a:solidFill>
                  <a:prstClr val="black"/>
                </a:solidFill>
              </a:rPr>
              <a:t>Rreg. KE 1592/2002 Mbi rregulla te perbashketa ne fushen e aviacionit civil dhe ngritjen e Agjencise Europiane te Sigurise Ajrore</a:t>
            </a:r>
          </a:p>
          <a:p>
            <a:pPr marL="1085850" lvl="2">
              <a:spcBef>
                <a:spcPts val="0"/>
              </a:spcBef>
            </a:pPr>
            <a:r>
              <a:rPr lang="it-IT" sz="2000" dirty="0" smtClean="0">
                <a:solidFill>
                  <a:prstClr val="black"/>
                </a:solidFill>
              </a:rPr>
              <a:t>Mbajtja e nje niveli sigurie te larte te perbashket ne gjithe BE per te gjithe qytetaret </a:t>
            </a:r>
          </a:p>
          <a:p>
            <a:pPr marL="1085850" lvl="2">
              <a:spcBef>
                <a:spcPts val="0"/>
              </a:spcBef>
            </a:pPr>
            <a:r>
              <a:rPr lang="it-IT" sz="2000" dirty="0" smtClean="0">
                <a:solidFill>
                  <a:prstClr val="black"/>
                </a:solidFill>
              </a:rPr>
              <a:t>Asistence per Komisionin Europian per te bere rregulla te njejta ne lidhje me sigurine dhe te monitoroje aplikimin e legjislacionit te BE ne shtetet antare </a:t>
            </a:r>
          </a:p>
          <a:p>
            <a:pPr marL="1085850" lvl="2">
              <a:spcBef>
                <a:spcPts val="0"/>
              </a:spcBef>
            </a:pPr>
            <a:r>
              <a:rPr lang="it-IT" sz="2000" dirty="0" smtClean="0">
                <a:solidFill>
                  <a:prstClr val="black"/>
                </a:solidFill>
              </a:rPr>
              <a:t>Personalitet juridik. Qendra ne Keln, Gjermani</a:t>
            </a:r>
            <a:endParaRPr lang="it-IT" sz="2000" dirty="0">
              <a:solidFill>
                <a:prstClr val="black"/>
              </a:solidFill>
            </a:endParaRP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Rreg. 216/2008 </a:t>
            </a:r>
          </a:p>
          <a:p>
            <a:pPr marL="1085850" lvl="2">
              <a:spcBef>
                <a:spcPts val="0"/>
              </a:spcBef>
            </a:pPr>
            <a:r>
              <a:rPr lang="it-IT" sz="2000" dirty="0" smtClean="0">
                <a:solidFill>
                  <a:prstClr val="black"/>
                </a:solidFill>
              </a:rPr>
              <a:t>Ne lidhje me kushtet thelbesore qe duhet te permbushen per aktoret e transportit ajror </a:t>
            </a: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Rreg. 996/2010 </a:t>
            </a:r>
          </a:p>
          <a:p>
            <a:pPr marL="1085850" lvl="2">
              <a:spcBef>
                <a:spcPts val="0"/>
              </a:spcBef>
            </a:pPr>
            <a:r>
              <a:rPr lang="it-IT" sz="2000" dirty="0" smtClean="0">
                <a:solidFill>
                  <a:prstClr val="black"/>
                </a:solidFill>
              </a:rPr>
              <a:t>Investigimi i aksidenteve ne vendet e BE por edhe jashte saj </a:t>
            </a:r>
            <a:endParaRPr lang="it-IT" sz="20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Siguria ne transportin ajror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spcBef>
                <a:spcPts val="0"/>
              </a:spcBef>
            </a:pPr>
            <a:r>
              <a:rPr lang="it-IT" sz="2800" dirty="0" smtClean="0">
                <a:solidFill>
                  <a:prstClr val="black"/>
                </a:solidFill>
              </a:rPr>
              <a:t>Ne fushen e transportit ajror </a:t>
            </a:r>
          </a:p>
          <a:p>
            <a:pPr marL="685800" lvl="1">
              <a:spcBef>
                <a:spcPts val="0"/>
              </a:spcBef>
            </a:pPr>
            <a:endParaRPr lang="it-IT" sz="2000" dirty="0" smtClean="0">
              <a:solidFill>
                <a:prstClr val="black"/>
              </a:solidFill>
            </a:endParaRP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Rreg. 452/2014</a:t>
            </a:r>
          </a:p>
          <a:p>
            <a:pPr marL="1085850" lvl="2">
              <a:spcBef>
                <a:spcPts val="0"/>
              </a:spcBef>
            </a:pPr>
            <a:r>
              <a:rPr lang="it-IT" sz="2000" dirty="0" smtClean="0">
                <a:solidFill>
                  <a:prstClr val="black"/>
                </a:solidFill>
              </a:rPr>
              <a:t>Third-Country Operator Authorization </a:t>
            </a:r>
          </a:p>
          <a:p>
            <a:pPr marL="1085850" lvl="2">
              <a:spcBef>
                <a:spcPts val="0"/>
              </a:spcBef>
            </a:pPr>
            <a:r>
              <a:rPr lang="it-IT" sz="2000" dirty="0" smtClean="0">
                <a:solidFill>
                  <a:prstClr val="black"/>
                </a:solidFill>
              </a:rPr>
              <a:t>Kushtet per leshimin e certifikates se operiomit sipas standarteve nderkombetare ICAO </a:t>
            </a:r>
          </a:p>
          <a:p>
            <a:pPr marL="1085850" lvl="2">
              <a:spcBef>
                <a:spcPts val="0"/>
              </a:spcBef>
            </a:pPr>
            <a:r>
              <a:rPr lang="it-IT" sz="2000" dirty="0" smtClean="0">
                <a:solidFill>
                  <a:prstClr val="black"/>
                </a:solidFill>
              </a:rPr>
              <a:t>Gjithsesi operatori duhet te aplikoje te Shteti antar per certifikate operimi por pasja e autorizimit e lehteson shume praktiken </a:t>
            </a:r>
            <a:endParaRPr lang="it-IT" sz="2000" dirty="0" smtClean="0">
              <a:solidFill>
                <a:prstClr val="black"/>
              </a:solidFill>
            </a:endParaRP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Rreg. 965/2012</a:t>
            </a:r>
          </a:p>
          <a:p>
            <a:pPr marL="1085850" lvl="2">
              <a:spcBef>
                <a:spcPts val="0"/>
              </a:spcBef>
            </a:pPr>
            <a:r>
              <a:rPr lang="it-IT" sz="2000" dirty="0" smtClean="0">
                <a:solidFill>
                  <a:prstClr val="black"/>
                </a:solidFill>
              </a:rPr>
              <a:t>Safety Assesment of Foreign Aircraft programme</a:t>
            </a:r>
          </a:p>
          <a:p>
            <a:pPr marL="1085850" lvl="2">
              <a:spcBef>
                <a:spcPts val="0"/>
              </a:spcBef>
            </a:pPr>
            <a:r>
              <a:rPr lang="it-IT" sz="2000" dirty="0" smtClean="0">
                <a:solidFill>
                  <a:prstClr val="black"/>
                </a:solidFill>
              </a:rPr>
              <a:t>Inspektimi i avioneve te vendeve te treta qe operojne ne aeroportet komunitare </a:t>
            </a: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Rreg. 2111/2005</a:t>
            </a:r>
          </a:p>
          <a:p>
            <a:pPr marL="1085850" lvl="2">
              <a:spcBef>
                <a:spcPts val="0"/>
              </a:spcBef>
            </a:pPr>
            <a:r>
              <a:rPr lang="it-IT" sz="2000" dirty="0" smtClean="0">
                <a:solidFill>
                  <a:prstClr val="black"/>
                </a:solidFill>
              </a:rPr>
              <a:t>Black list Regulation </a:t>
            </a:r>
          </a:p>
          <a:p>
            <a:pPr marL="285750">
              <a:spcBef>
                <a:spcPts val="0"/>
              </a:spcBef>
            </a:pPr>
            <a:r>
              <a:rPr lang="it-IT" sz="2800" dirty="0" smtClean="0">
                <a:solidFill>
                  <a:prstClr val="black"/>
                </a:solidFill>
              </a:rPr>
              <a:t>Siguria (security)</a:t>
            </a: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Mbas atentatit te 2 kullave </a:t>
            </a:r>
          </a:p>
          <a:p>
            <a:pPr marL="1085850" lvl="2">
              <a:spcBef>
                <a:spcPts val="0"/>
              </a:spcBef>
            </a:pPr>
            <a:r>
              <a:rPr lang="it-IT" sz="2000" dirty="0" smtClean="0">
                <a:solidFill>
                  <a:prstClr val="black"/>
                </a:solidFill>
              </a:rPr>
              <a:t>Rreg. 300/2008 – Standarte bazike ne lidhje me kontrollet gjate fluturimit dhe ne aeroporte</a:t>
            </a:r>
            <a:endParaRPr lang="it-IT" sz="2000" dirty="0" smtClean="0">
              <a:solidFill>
                <a:prstClr val="black"/>
              </a:solidFill>
            </a:endParaRPr>
          </a:p>
          <a:p>
            <a:pPr marL="1085850" lvl="2">
              <a:spcBef>
                <a:spcPts val="0"/>
              </a:spcBef>
            </a:pPr>
            <a:endParaRPr lang="it-IT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13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4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Siguria ne transportin ajror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spcBef>
                <a:spcPts val="0"/>
              </a:spcBef>
            </a:pPr>
            <a:r>
              <a:rPr lang="it-IT" sz="2800" dirty="0" smtClean="0">
                <a:solidFill>
                  <a:prstClr val="black"/>
                </a:solidFill>
              </a:rPr>
              <a:t>Ne fushen e transportit ajror </a:t>
            </a:r>
          </a:p>
          <a:p>
            <a:pPr marL="685800" lvl="1">
              <a:spcBef>
                <a:spcPts val="0"/>
              </a:spcBef>
            </a:pPr>
            <a:endParaRPr lang="it-IT" sz="2000" dirty="0" smtClean="0">
              <a:solidFill>
                <a:prstClr val="black"/>
              </a:solidFill>
            </a:endParaRP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Rreg. 452/2014</a:t>
            </a:r>
          </a:p>
          <a:p>
            <a:pPr marL="1085850" lvl="2">
              <a:spcBef>
                <a:spcPts val="0"/>
              </a:spcBef>
            </a:pPr>
            <a:r>
              <a:rPr lang="it-IT" sz="2000" dirty="0" smtClean="0">
                <a:solidFill>
                  <a:prstClr val="black"/>
                </a:solidFill>
              </a:rPr>
              <a:t>Third-Country Operator Authorization </a:t>
            </a:r>
          </a:p>
          <a:p>
            <a:pPr marL="1085850" lvl="2">
              <a:spcBef>
                <a:spcPts val="0"/>
              </a:spcBef>
            </a:pPr>
            <a:r>
              <a:rPr lang="it-IT" sz="2000" dirty="0" smtClean="0">
                <a:solidFill>
                  <a:prstClr val="black"/>
                </a:solidFill>
              </a:rPr>
              <a:t>Kushtet per leshimin e certifikates se operiomit sipas standarteve nderkombetare ICAO </a:t>
            </a:r>
          </a:p>
          <a:p>
            <a:pPr marL="1085850" lvl="2">
              <a:spcBef>
                <a:spcPts val="0"/>
              </a:spcBef>
            </a:pPr>
            <a:r>
              <a:rPr lang="it-IT" sz="2000" dirty="0" smtClean="0">
                <a:solidFill>
                  <a:prstClr val="black"/>
                </a:solidFill>
              </a:rPr>
              <a:t>Gjithsesi operatori duhet te aplikoje te Shteti antar per certifikate operimi por pasja e autorizimit e lehteson shume praktiken </a:t>
            </a:r>
            <a:endParaRPr lang="it-IT" sz="2000" dirty="0" smtClean="0">
              <a:solidFill>
                <a:prstClr val="black"/>
              </a:solidFill>
            </a:endParaRP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Rreg. 965/2012</a:t>
            </a:r>
          </a:p>
          <a:p>
            <a:pPr marL="1085850" lvl="2">
              <a:spcBef>
                <a:spcPts val="0"/>
              </a:spcBef>
            </a:pPr>
            <a:r>
              <a:rPr lang="it-IT" sz="2000" dirty="0" smtClean="0">
                <a:solidFill>
                  <a:prstClr val="black"/>
                </a:solidFill>
              </a:rPr>
              <a:t>Safety Assesment of Foreign Aircraft programme</a:t>
            </a:r>
          </a:p>
          <a:p>
            <a:pPr marL="1085850" lvl="2">
              <a:spcBef>
                <a:spcPts val="0"/>
              </a:spcBef>
            </a:pPr>
            <a:r>
              <a:rPr lang="it-IT" sz="2000" dirty="0" smtClean="0">
                <a:solidFill>
                  <a:prstClr val="black"/>
                </a:solidFill>
              </a:rPr>
              <a:t>Inspektimi i avioneve te vendeve te treta qe operojne ne aeroportet komunitare </a:t>
            </a: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Rreg. 2111/2005</a:t>
            </a:r>
          </a:p>
          <a:p>
            <a:pPr marL="1085850" lvl="2">
              <a:spcBef>
                <a:spcPts val="0"/>
              </a:spcBef>
            </a:pPr>
            <a:r>
              <a:rPr lang="it-IT" sz="2000" dirty="0" smtClean="0">
                <a:solidFill>
                  <a:prstClr val="black"/>
                </a:solidFill>
              </a:rPr>
              <a:t>Black list Regulation </a:t>
            </a:r>
          </a:p>
          <a:p>
            <a:pPr marL="285750">
              <a:spcBef>
                <a:spcPts val="0"/>
              </a:spcBef>
            </a:pPr>
            <a:r>
              <a:rPr lang="it-IT" sz="2800" dirty="0" smtClean="0">
                <a:solidFill>
                  <a:prstClr val="black"/>
                </a:solidFill>
              </a:rPr>
              <a:t>Siguria (security)</a:t>
            </a: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Mbas atentatit te 2 kullave </a:t>
            </a:r>
          </a:p>
          <a:p>
            <a:pPr marL="1085850" lvl="2">
              <a:spcBef>
                <a:spcPts val="0"/>
              </a:spcBef>
            </a:pPr>
            <a:r>
              <a:rPr lang="it-IT" sz="2000" dirty="0" smtClean="0">
                <a:solidFill>
                  <a:prstClr val="black"/>
                </a:solidFill>
              </a:rPr>
              <a:t>Rreg. 300/2008 – Standarte bazike ne lidhje me kontrollet gjate fluturimit dhe ne aeroporte</a:t>
            </a:r>
            <a:endParaRPr lang="it-IT" sz="2000" dirty="0" smtClean="0">
              <a:solidFill>
                <a:prstClr val="black"/>
              </a:solidFill>
            </a:endParaRPr>
          </a:p>
          <a:p>
            <a:pPr marL="1085850" lvl="2">
              <a:spcBef>
                <a:spcPts val="0"/>
              </a:spcBef>
            </a:pPr>
            <a:endParaRPr lang="it-IT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40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5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Qielli i perbashket europian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spcBef>
                <a:spcPts val="0"/>
              </a:spcBef>
            </a:pPr>
            <a:r>
              <a:rPr lang="it-IT" sz="2800" dirty="0" smtClean="0">
                <a:solidFill>
                  <a:prstClr val="black"/>
                </a:solidFill>
              </a:rPr>
              <a:t>Menaxhimi i trafikut ajror (ATM)</a:t>
            </a: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Baza eshte konventa e chicagos 1944 </a:t>
            </a:r>
          </a:p>
          <a:p>
            <a:pPr marL="685800" lvl="1">
              <a:spcBef>
                <a:spcPts val="0"/>
              </a:spcBef>
            </a:pPr>
            <a:endParaRPr lang="it-IT" sz="2000" dirty="0" smtClean="0">
              <a:solidFill>
                <a:prstClr val="black"/>
              </a:solidFill>
            </a:endParaRPr>
          </a:p>
          <a:p>
            <a:pPr marL="285750">
              <a:spcBef>
                <a:spcPts val="0"/>
              </a:spcBef>
            </a:pPr>
            <a:r>
              <a:rPr lang="it-IT" sz="2800" dirty="0" smtClean="0">
                <a:solidFill>
                  <a:prstClr val="black"/>
                </a:solidFill>
              </a:rPr>
              <a:t>Single European Sky </a:t>
            </a:r>
          </a:p>
          <a:p>
            <a:pPr marL="285750">
              <a:spcBef>
                <a:spcPts val="0"/>
              </a:spcBef>
            </a:pPr>
            <a:r>
              <a:rPr lang="it-IT" sz="2800" dirty="0" smtClean="0">
                <a:solidFill>
                  <a:prstClr val="black"/>
                </a:solidFill>
              </a:rPr>
              <a:t>Eurocontrol </a:t>
            </a: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Konvente me vete </a:t>
            </a: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Ka aderuar dhe BE</a:t>
            </a: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Memorandum bashkepunimi me BE </a:t>
            </a:r>
          </a:p>
          <a:p>
            <a:pPr marL="685800" lvl="1">
              <a:spcBef>
                <a:spcPts val="0"/>
              </a:spcBef>
            </a:pPr>
            <a:endParaRPr lang="it-IT" sz="2400" dirty="0">
              <a:solidFill>
                <a:prstClr val="black"/>
              </a:solidFill>
            </a:endParaRPr>
          </a:p>
          <a:p>
            <a:pPr marL="285750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Pozicioni i forcave te armatosura </a:t>
            </a:r>
          </a:p>
          <a:p>
            <a:pPr marL="685800" lvl="1">
              <a:spcBef>
                <a:spcPts val="0"/>
              </a:spcBef>
            </a:pPr>
            <a:r>
              <a:rPr lang="it-IT" sz="2000" dirty="0" smtClean="0">
                <a:solidFill>
                  <a:prstClr val="black"/>
                </a:solidFill>
              </a:rPr>
              <a:t>Ne kuader te Single European Sky </a:t>
            </a:r>
          </a:p>
          <a:p>
            <a:pPr marL="685800" lvl="1">
              <a:spcBef>
                <a:spcPts val="0"/>
              </a:spcBef>
            </a:pPr>
            <a:endParaRPr lang="it-IT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40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6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Siguria ne transportin hekurudhor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spcBef>
                <a:spcPts val="0"/>
              </a:spcBef>
            </a:pPr>
            <a:r>
              <a:rPr lang="it-IT" sz="2800" dirty="0" smtClean="0">
                <a:solidFill>
                  <a:prstClr val="black"/>
                </a:solidFill>
              </a:rPr>
              <a:t>Ne fushen e transportit hekurudhor </a:t>
            </a:r>
          </a:p>
          <a:p>
            <a:pPr marL="685800" lvl="1">
              <a:spcBef>
                <a:spcPts val="0"/>
              </a:spcBef>
            </a:pPr>
            <a:endParaRPr lang="it-IT" sz="2000" dirty="0" smtClean="0">
              <a:solidFill>
                <a:prstClr val="black"/>
              </a:solidFill>
            </a:endParaRP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Shtylla teknike e Paketes se 4 Hekurudhore</a:t>
            </a:r>
          </a:p>
          <a:p>
            <a:pPr marL="1085850" lvl="2">
              <a:spcBef>
                <a:spcPts val="0"/>
              </a:spcBef>
            </a:pPr>
            <a:r>
              <a:rPr lang="it-IT" dirty="0" smtClean="0">
                <a:solidFill>
                  <a:prstClr val="black"/>
                </a:solidFill>
              </a:rPr>
              <a:t>Rreg. 797/2016 – Interoperabiliteti</a:t>
            </a:r>
          </a:p>
          <a:p>
            <a:pPr marL="1085850" lvl="2">
              <a:spcBef>
                <a:spcPts val="0"/>
              </a:spcBef>
            </a:pPr>
            <a:r>
              <a:rPr lang="it-IT" sz="2000" dirty="0" smtClean="0">
                <a:solidFill>
                  <a:prstClr val="black"/>
                </a:solidFill>
              </a:rPr>
              <a:t>Dir. BE 2016/798 – Siguria ne hekurudha </a:t>
            </a:r>
          </a:p>
          <a:p>
            <a:pPr marL="1085850" lvl="2">
              <a:spcBef>
                <a:spcPts val="0"/>
              </a:spcBef>
            </a:pPr>
            <a:r>
              <a:rPr lang="it-IT" sz="2000" dirty="0" smtClean="0">
                <a:solidFill>
                  <a:prstClr val="black"/>
                </a:solidFill>
              </a:rPr>
              <a:t>Krijimi i ERA </a:t>
            </a:r>
          </a:p>
          <a:p>
            <a:pPr marL="1543050" lvl="3">
              <a:spcBef>
                <a:spcPts val="0"/>
              </a:spcBef>
            </a:pPr>
            <a:r>
              <a:rPr lang="it-IT" sz="1600" dirty="0" smtClean="0">
                <a:solidFill>
                  <a:prstClr val="black"/>
                </a:solidFill>
              </a:rPr>
              <a:t>Rreg. BE 2016/796</a:t>
            </a: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Interoperabiliteti i aplikohet trenave konvencionale dhe me shpejtesi te larte per pasagjere dhe mallra </a:t>
            </a: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Percaktohen ne anekse kushtet esenciale per nensistemet </a:t>
            </a:r>
          </a:p>
          <a:p>
            <a:pPr marL="1085850" lvl="2">
              <a:spcBef>
                <a:spcPts val="0"/>
              </a:spcBef>
            </a:pPr>
            <a:r>
              <a:rPr lang="it-IT" sz="2000" dirty="0" smtClean="0">
                <a:solidFill>
                  <a:prstClr val="black"/>
                </a:solidFill>
              </a:rPr>
              <a:t>Materialet</a:t>
            </a:r>
          </a:p>
          <a:p>
            <a:pPr marL="1085850" lvl="2">
              <a:spcBef>
                <a:spcPts val="0"/>
              </a:spcBef>
            </a:pPr>
            <a:r>
              <a:rPr lang="it-IT" sz="2000" dirty="0" smtClean="0">
                <a:solidFill>
                  <a:prstClr val="black"/>
                </a:solidFill>
              </a:rPr>
              <a:t>Shinat</a:t>
            </a:r>
          </a:p>
          <a:p>
            <a:pPr marL="1085850" lvl="2">
              <a:spcBef>
                <a:spcPts val="0"/>
              </a:spcBef>
            </a:pPr>
            <a:r>
              <a:rPr lang="it-IT" sz="2000" dirty="0" smtClean="0">
                <a:solidFill>
                  <a:prstClr val="black"/>
                </a:solidFill>
              </a:rPr>
              <a:t>Telematika </a:t>
            </a: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Dir. 2016/798 Roli qendror i Agjencise ERA</a:t>
            </a:r>
          </a:p>
          <a:p>
            <a:pPr marL="1085850" lvl="2">
              <a:spcBef>
                <a:spcPts val="0"/>
              </a:spcBef>
            </a:pPr>
            <a:r>
              <a:rPr lang="it-IT" sz="2000" dirty="0" smtClean="0">
                <a:solidFill>
                  <a:prstClr val="black"/>
                </a:solidFill>
              </a:rPr>
              <a:t>Elemente te shtuar sigurie</a:t>
            </a:r>
          </a:p>
          <a:p>
            <a:pPr marL="1085850" lvl="2">
              <a:spcBef>
                <a:spcPts val="0"/>
              </a:spcBef>
            </a:pPr>
            <a:r>
              <a:rPr lang="it-IT" sz="2000" dirty="0" smtClean="0">
                <a:solidFill>
                  <a:prstClr val="black"/>
                </a:solidFill>
              </a:rPr>
              <a:t>Bashkepunim me agjencite kombetare </a:t>
            </a:r>
          </a:p>
          <a:p>
            <a:pPr marL="1085850" lvl="2">
              <a:spcBef>
                <a:spcPts val="0"/>
              </a:spcBef>
            </a:pPr>
            <a:r>
              <a:rPr lang="it-IT" sz="2000" dirty="0" smtClean="0">
                <a:solidFill>
                  <a:prstClr val="black"/>
                </a:solidFill>
              </a:rPr>
              <a:t>Certifikate e perbashket sigurie </a:t>
            </a:r>
          </a:p>
          <a:p>
            <a:pPr marL="1085850" lvl="2">
              <a:spcBef>
                <a:spcPts val="0"/>
              </a:spcBef>
            </a:pPr>
            <a:endParaRPr lang="it-IT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21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7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Leksioni ne tekst dhe Leksioni i ardhshem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630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Leksioni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aktual</a:t>
            </a:r>
            <a:r>
              <a:rPr lang="en-US" dirty="0" smtClean="0">
                <a:solidFill>
                  <a:srgbClr val="2F2B20"/>
                </a:solidFill>
              </a:rPr>
              <a:t> (</a:t>
            </a:r>
            <a:r>
              <a:rPr lang="en-US" dirty="0" smtClean="0">
                <a:solidFill>
                  <a:srgbClr val="2F2B20"/>
                </a:solidFill>
              </a:rPr>
              <a:t>XII</a:t>
            </a:r>
            <a:r>
              <a:rPr lang="en-US" dirty="0" smtClean="0">
                <a:solidFill>
                  <a:srgbClr val="2F2B20"/>
                </a:solidFill>
              </a:rPr>
              <a:t>)</a:t>
            </a:r>
          </a:p>
          <a:p>
            <a:pPr marL="868680" lvl="2" indent="-457200">
              <a:buClr>
                <a:srgbClr val="9CBEBD"/>
              </a:buClr>
            </a:pPr>
            <a:r>
              <a:rPr lang="en-US" dirty="0" err="1">
                <a:solidFill>
                  <a:srgbClr val="2F2B20"/>
                </a:solidFill>
              </a:rPr>
              <a:t>Siguria</a:t>
            </a:r>
            <a:r>
              <a:rPr lang="en-US" dirty="0">
                <a:solidFill>
                  <a:srgbClr val="2F2B20"/>
                </a:solidFill>
              </a:rPr>
              <a:t> ne </a:t>
            </a:r>
            <a:r>
              <a:rPr lang="en-US" dirty="0" err="1">
                <a:solidFill>
                  <a:srgbClr val="2F2B20"/>
                </a:solidFill>
              </a:rPr>
              <a:t>te</a:t>
            </a:r>
            <a:r>
              <a:rPr lang="en-US" dirty="0">
                <a:solidFill>
                  <a:srgbClr val="2F2B20"/>
                </a:solidFill>
              </a:rPr>
              <a:t> </a:t>
            </a:r>
            <a:r>
              <a:rPr lang="en-US" dirty="0" err="1">
                <a:solidFill>
                  <a:srgbClr val="2F2B20"/>
                </a:solidFill>
              </a:rPr>
              <a:t>drejten</a:t>
            </a:r>
            <a:r>
              <a:rPr lang="en-US" dirty="0">
                <a:solidFill>
                  <a:srgbClr val="2F2B20"/>
                </a:solidFill>
              </a:rPr>
              <a:t> </a:t>
            </a:r>
            <a:r>
              <a:rPr lang="en-US" dirty="0" err="1">
                <a:solidFill>
                  <a:srgbClr val="2F2B20"/>
                </a:solidFill>
              </a:rPr>
              <a:t>ajrore</a:t>
            </a:r>
            <a:r>
              <a:rPr lang="en-US" dirty="0">
                <a:solidFill>
                  <a:srgbClr val="2F2B20"/>
                </a:solidFill>
              </a:rPr>
              <a:t> </a:t>
            </a:r>
            <a:r>
              <a:rPr lang="en-US" dirty="0" err="1">
                <a:solidFill>
                  <a:srgbClr val="2F2B20"/>
                </a:solidFill>
              </a:rPr>
              <a:t>dhe</a:t>
            </a:r>
            <a:r>
              <a:rPr lang="en-US" dirty="0">
                <a:solidFill>
                  <a:srgbClr val="2F2B20"/>
                </a:solidFill>
              </a:rPr>
              <a:t> </a:t>
            </a:r>
            <a:r>
              <a:rPr lang="en-US" dirty="0" err="1">
                <a:solidFill>
                  <a:srgbClr val="2F2B20"/>
                </a:solidFill>
              </a:rPr>
              <a:t>hekurudhuore</a:t>
            </a:r>
            <a:endParaRPr lang="en-US" dirty="0">
              <a:solidFill>
                <a:srgbClr val="2F2B20"/>
              </a:solidFill>
            </a:endParaRPr>
          </a:p>
          <a:p>
            <a:pPr marL="126873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FF0000"/>
                </a:solidFill>
              </a:rPr>
              <a:t>Materiali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endParaRPr lang="en-US" sz="1800" dirty="0">
              <a:solidFill>
                <a:srgbClr val="FF0000"/>
              </a:solidFill>
            </a:endParaRPr>
          </a:p>
          <a:p>
            <a:pPr marL="468630" lvl="1" indent="-457200">
              <a:buClr>
                <a:srgbClr val="9CBEBD"/>
              </a:buClr>
              <a:buFont typeface="Arial" pitchFamily="34" charset="0"/>
              <a:buChar char="•"/>
            </a:pPr>
            <a:r>
              <a:rPr lang="en-US" dirty="0" err="1">
                <a:solidFill>
                  <a:srgbClr val="2F2B20"/>
                </a:solidFill>
              </a:rPr>
              <a:t>Leksioni</a:t>
            </a:r>
            <a:r>
              <a:rPr lang="en-US" dirty="0">
                <a:solidFill>
                  <a:srgbClr val="2F2B20"/>
                </a:solidFill>
              </a:rPr>
              <a:t> 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ardhshem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</a:p>
          <a:p>
            <a:pPr marL="86868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Konkurenca</a:t>
            </a:r>
            <a:r>
              <a:rPr lang="en-US" dirty="0" smtClean="0">
                <a:solidFill>
                  <a:srgbClr val="2F2B20"/>
                </a:solidFill>
              </a:rPr>
              <a:t> ne </a:t>
            </a:r>
            <a:r>
              <a:rPr lang="en-US" dirty="0" err="1" smtClean="0">
                <a:solidFill>
                  <a:srgbClr val="2F2B20"/>
                </a:solidFill>
              </a:rPr>
              <a:t>sektorin</a:t>
            </a:r>
            <a:r>
              <a:rPr lang="en-US" dirty="0" smtClean="0">
                <a:solidFill>
                  <a:srgbClr val="2F2B20"/>
                </a:solidFill>
              </a:rPr>
              <a:t> e </a:t>
            </a:r>
            <a:r>
              <a:rPr lang="en-US" dirty="0" err="1" smtClean="0">
                <a:solidFill>
                  <a:srgbClr val="2F2B20"/>
                </a:solidFill>
              </a:rPr>
              <a:t>transportit</a:t>
            </a:r>
            <a:r>
              <a:rPr lang="en-US" dirty="0" smtClean="0">
                <a:solidFill>
                  <a:srgbClr val="2F2B20"/>
                </a:solidFill>
              </a:rPr>
              <a:t>, </a:t>
            </a:r>
            <a:r>
              <a:rPr lang="en-US" dirty="0" err="1" smtClean="0">
                <a:solidFill>
                  <a:srgbClr val="2F2B20"/>
                </a:solidFill>
              </a:rPr>
              <a:t>bashkimet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dhe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ndarjet</a:t>
            </a:r>
            <a:r>
              <a:rPr lang="en-US" dirty="0" smtClean="0">
                <a:solidFill>
                  <a:srgbClr val="2F2B20"/>
                </a:solidFill>
              </a:rPr>
              <a:t> e </a:t>
            </a:r>
            <a:r>
              <a:rPr lang="en-US" dirty="0" err="1" smtClean="0">
                <a:solidFill>
                  <a:srgbClr val="2F2B20"/>
                </a:solidFill>
              </a:rPr>
              <a:t>kompanive</a:t>
            </a:r>
            <a:r>
              <a:rPr lang="en-US" smtClean="0">
                <a:solidFill>
                  <a:srgbClr val="2F2B20"/>
                </a:solidFill>
              </a:rPr>
              <a:t> </a:t>
            </a:r>
            <a:endParaRPr lang="en-US" dirty="0" smtClean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endParaRPr lang="en-US" dirty="0">
              <a:solidFill>
                <a:srgbClr val="2F2B20"/>
              </a:solidFill>
            </a:endParaRPr>
          </a:p>
          <a:p>
            <a:pPr marL="468630" lvl="1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Detyra</a:t>
            </a:r>
            <a:r>
              <a:rPr lang="en-US" dirty="0" smtClean="0">
                <a:solidFill>
                  <a:srgbClr val="2F2B20"/>
                </a:solidFill>
              </a:rPr>
              <a:t> per </a:t>
            </a:r>
            <a:r>
              <a:rPr lang="en-US" dirty="0" err="1" smtClean="0">
                <a:solidFill>
                  <a:srgbClr val="2F2B20"/>
                </a:solidFill>
              </a:rPr>
              <a:t>javen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tjeter</a:t>
            </a:r>
            <a:endParaRPr lang="en-US" dirty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r>
              <a:rPr lang="en-US" sz="1600" dirty="0" err="1" smtClean="0">
                <a:solidFill>
                  <a:srgbClr val="2F2B20"/>
                </a:solidFill>
              </a:rPr>
              <a:t>Lexoni</a:t>
            </a:r>
            <a:r>
              <a:rPr lang="en-US" sz="1600" dirty="0" smtClean="0">
                <a:solidFill>
                  <a:srgbClr val="2F2B20"/>
                </a:solidFill>
              </a:rPr>
              <a:t>, </a:t>
            </a:r>
            <a:r>
              <a:rPr lang="en-US" sz="1600" dirty="0" err="1" smtClean="0">
                <a:solidFill>
                  <a:srgbClr val="2F2B20"/>
                </a:solidFill>
              </a:rPr>
              <a:t>analizoni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dhe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komentoni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vendimet</a:t>
            </a:r>
            <a:r>
              <a:rPr lang="en-US" sz="1600" dirty="0" smtClean="0">
                <a:solidFill>
                  <a:srgbClr val="2F2B20"/>
                </a:solidFill>
              </a:rPr>
              <a:t> e </a:t>
            </a:r>
            <a:r>
              <a:rPr lang="en-US" sz="1600" dirty="0" err="1" smtClean="0">
                <a:solidFill>
                  <a:srgbClr val="2F2B20"/>
                </a:solidFill>
              </a:rPr>
              <a:t>GjD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cituara</a:t>
            </a:r>
            <a:r>
              <a:rPr lang="en-US" sz="1600" dirty="0" smtClean="0">
                <a:solidFill>
                  <a:srgbClr val="2F2B20"/>
                </a:solidFill>
              </a:rPr>
              <a:t> ne </a:t>
            </a:r>
            <a:r>
              <a:rPr lang="en-US" sz="1600" dirty="0" err="1" smtClean="0">
                <a:solidFill>
                  <a:srgbClr val="2F2B20"/>
                </a:solidFill>
              </a:rPr>
              <a:t>kete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leksion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endParaRPr lang="en-US" sz="1600" dirty="0">
              <a:solidFill>
                <a:srgbClr val="2F2B20"/>
              </a:solidFill>
            </a:endParaRPr>
          </a:p>
          <a:p>
            <a:pPr marL="468630" indent="-457200">
              <a:buClr>
                <a:srgbClr val="9CBEBD"/>
              </a:buClr>
            </a:pPr>
            <a:endParaRPr lang="en-US" dirty="0" smtClean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e12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6286" r="8837"/>
          <a:stretch>
            <a:fillRect/>
          </a:stretch>
        </p:blipFill>
        <p:spPr>
          <a:xfrm>
            <a:off x="1270" y="0"/>
            <a:ext cx="24824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357166"/>
            <a:ext cx="7529513" cy="59846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Contacts:</a:t>
            </a:r>
            <a:endParaRPr kumimoji="0" lang="de-DE" sz="4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1428736"/>
            <a:ext cx="8358246" cy="3944480"/>
          </a:xfrm>
          <a:prstGeom prst="rect">
            <a:avLst/>
          </a:prstGeom>
        </p:spPr>
        <p:txBody>
          <a:bodyPr/>
          <a:lstStyle/>
          <a:p>
            <a:pPr marL="114300" indent="0" algn="ctr">
              <a:buNone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lang="it-IT" sz="3200" dirty="0" err="1"/>
              <a:t>Thank</a:t>
            </a:r>
            <a:r>
              <a:rPr lang="it-IT" sz="3200" dirty="0"/>
              <a:t> </a:t>
            </a:r>
            <a:r>
              <a:rPr lang="it-IT" sz="3200" dirty="0" err="1"/>
              <a:t>you</a:t>
            </a:r>
            <a:r>
              <a:rPr lang="it-IT" sz="3200" dirty="0"/>
              <a:t> for </a:t>
            </a:r>
            <a:r>
              <a:rPr lang="it-IT" sz="3200" dirty="0" err="1"/>
              <a:t>your</a:t>
            </a:r>
            <a:r>
              <a:rPr lang="it-IT" sz="3200" dirty="0"/>
              <a:t> </a:t>
            </a:r>
            <a:r>
              <a:rPr lang="it-IT" sz="3200" dirty="0" err="1"/>
              <a:t>attention</a:t>
            </a:r>
            <a:r>
              <a:rPr lang="it-IT" sz="3200" dirty="0" smtClean="0"/>
              <a:t>!</a:t>
            </a:r>
            <a:endParaRPr lang="it-IT" sz="3200" dirty="0"/>
          </a:p>
          <a:p>
            <a:pPr marL="114300" indent="0" algn="ctr">
              <a:buNone/>
            </a:pPr>
            <a:r>
              <a:rPr lang="it-IT" sz="3200" dirty="0" err="1"/>
              <a:t>Any</a:t>
            </a:r>
            <a:r>
              <a:rPr lang="it-IT" sz="3200" dirty="0"/>
              <a:t> </a:t>
            </a:r>
            <a:r>
              <a:rPr lang="it-IT" sz="3200" dirty="0" err="1"/>
              <a:t>question</a:t>
            </a:r>
            <a:r>
              <a:rPr lang="it-IT" sz="3200" dirty="0"/>
              <a:t> ?</a:t>
            </a:r>
          </a:p>
          <a:p>
            <a:pPr marL="114300" indent="0" algn="ctr">
              <a:buNone/>
            </a:pPr>
            <a:endParaRPr lang="it-IT" sz="3200" dirty="0" smtClean="0"/>
          </a:p>
          <a:p>
            <a:pPr marL="114300" indent="0" algn="ctr">
              <a:buNone/>
            </a:pPr>
            <a:r>
              <a:rPr lang="en-GB" altLang="it-IT" sz="3200" dirty="0" smtClean="0"/>
              <a:t>Assoc. </a:t>
            </a:r>
            <a:r>
              <a:rPr lang="en-GB" altLang="it-IT" sz="3200" dirty="0" err="1" smtClean="0"/>
              <a:t>Prof.</a:t>
            </a:r>
            <a:r>
              <a:rPr lang="en-GB" altLang="it-IT" sz="3200" dirty="0" smtClean="0"/>
              <a:t> </a:t>
            </a:r>
            <a:r>
              <a:rPr lang="en-GB" altLang="it-IT" sz="3200" dirty="0" err="1" smtClean="0"/>
              <a:t>Dr.</a:t>
            </a:r>
            <a:r>
              <a:rPr lang="en-GB" altLang="it-IT" sz="3200" dirty="0" smtClean="0"/>
              <a:t> Av. Arber </a:t>
            </a:r>
            <a:r>
              <a:rPr lang="en-GB" altLang="it-IT" sz="3200" dirty="0" err="1" smtClean="0"/>
              <a:t>Gjeta</a:t>
            </a:r>
            <a:endParaRPr lang="en-GB" altLang="it-IT" sz="3200" dirty="0"/>
          </a:p>
          <a:p>
            <a:pPr marL="114300" indent="0" algn="ctr">
              <a:buNone/>
            </a:pPr>
            <a:r>
              <a:rPr lang="en-GB" altLang="it-IT" sz="2000" dirty="0" smtClean="0"/>
              <a:t>Chair JM in EU Law </a:t>
            </a:r>
          </a:p>
          <a:p>
            <a:pPr marL="114300" indent="0" algn="ctr">
              <a:buNone/>
            </a:pPr>
            <a:r>
              <a:rPr lang="en-GB" altLang="it-IT" sz="2000" dirty="0" smtClean="0"/>
              <a:t>Department </a:t>
            </a:r>
            <a:r>
              <a:rPr lang="en-GB" altLang="it-IT" sz="2000" dirty="0"/>
              <a:t>of Law</a:t>
            </a:r>
          </a:p>
          <a:p>
            <a:pPr marL="114300" indent="0" algn="ctr">
              <a:buNone/>
            </a:pPr>
            <a:r>
              <a:rPr lang="en-GB" altLang="it-IT" sz="2000" dirty="0"/>
              <a:t>Faculty of Economy</a:t>
            </a:r>
          </a:p>
          <a:p>
            <a:pPr marL="114300" indent="0" algn="ctr">
              <a:buNone/>
            </a:pPr>
            <a:r>
              <a:rPr lang="en-GB" altLang="it-IT" sz="2000" dirty="0"/>
              <a:t>University of Elbasan</a:t>
            </a:r>
          </a:p>
          <a:p>
            <a:pPr marL="114300" indent="0" algn="ctr">
              <a:buNone/>
            </a:pPr>
            <a:r>
              <a:rPr lang="en-GB" altLang="it-IT" sz="2000" dirty="0">
                <a:hlinkClick r:id="rId3"/>
              </a:rPr>
              <a:t>arber.gjeta@uniel.edu.al</a:t>
            </a:r>
            <a:endParaRPr lang="en-GB" altLang="it-IT" sz="200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3050B77-893E-4421-9522-4BE84664A250}" type="slidenum">
              <a:rPr lang="de-DE" b="1" smtClean="0"/>
              <a:pPr/>
              <a:t>8</a:t>
            </a:fld>
            <a:endParaRPr lang="de-DE" b="1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596" y="1357298"/>
            <a:ext cx="82868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652" y="5401388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3984</TotalTime>
  <Words>616</Words>
  <Application>Microsoft Office PowerPoint</Application>
  <PresentationFormat>On-screen Show (4:3)</PresentationFormat>
  <Paragraphs>107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Rounded MT Bold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SHYTI</dc:creator>
  <cp:lastModifiedBy>Arber Gjeta</cp:lastModifiedBy>
  <cp:revision>295</cp:revision>
  <dcterms:created xsi:type="dcterms:W3CDTF">2016-10-18T10:02:39Z</dcterms:created>
  <dcterms:modified xsi:type="dcterms:W3CDTF">2023-05-22T14:05:33Z</dcterms:modified>
</cp:coreProperties>
</file>