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303" r:id="rId4"/>
    <p:sldId id="304" r:id="rId5"/>
    <p:sldId id="306" r:id="rId6"/>
    <p:sldId id="305" r:id="rId7"/>
    <p:sldId id="280" r:id="rId8"/>
    <p:sldId id="276" r:id="rId9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22.5.2023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22.5.2023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22.5.2023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22.5.2023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22.5.2023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22.5.2023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22.5.2023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Siguria</a:t>
            </a:r>
            <a:r>
              <a:rPr lang="en-US" sz="2800" dirty="0" smtClean="0">
                <a:solidFill>
                  <a:prstClr val="black"/>
                </a:solidFill>
              </a:rPr>
              <a:t> ne </a:t>
            </a:r>
            <a:r>
              <a:rPr lang="en-US" sz="2800" dirty="0" err="1" smtClean="0">
                <a:solidFill>
                  <a:prstClr val="black"/>
                </a:solidFill>
              </a:rPr>
              <a:t>te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drejten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ajrore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dhe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hekurudhore</a:t>
            </a: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Siguria ne te drejten ajrore (XII)</a:t>
            </a:r>
            <a:endParaRPr lang="de-DE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SingleEuropean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Sky.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Reforma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 BE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Menaxhimi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Trafikut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(XII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Siguria ne transportin hekurudhor (XII)</a:t>
            </a: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22 </a:t>
            </a:r>
            <a:r>
              <a:rPr lang="it-IT" dirty="0" smtClean="0">
                <a:solidFill>
                  <a:srgbClr val="FF0000"/>
                </a:solidFill>
              </a:rPr>
              <a:t>Maj 2023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Siguria ne transportin ajror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Siguria si elementi kryesor i transportit</a:t>
            </a:r>
          </a:p>
          <a:p>
            <a:pPr marL="285750" lvl="0" indent="-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Ne fushen e transportit ajror 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Deri ne 2009 ekzistenca e Joint Aviation Authority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Ngritja e EASA (European Aviation Safety Agency) ne 2002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Rreg. KE 1592/2002 Mbi rregulla te perbashketa ne fushen e aviacionit civil dhe ngritjen e Agjencise Europiane te Sigurise Ajrore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Mbajtja e nje niveli sigurie te larte te perbashket ne gjithe BE per te gjithe qytetaret 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Asistence per Komisionin Europian per te bere rregulla te njejta ne lidhje me sigurine dhe te monitoroje aplikimin e legjislacionit te BE ne shtetet antare 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Personalitet juridik. Qendra ne Keln, Gjermani</a:t>
            </a:r>
            <a:endParaRPr lang="it-IT" sz="2000" dirty="0">
              <a:solidFill>
                <a:prstClr val="black"/>
              </a:solidFill>
            </a:endParaRP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Rreg. 216/2008 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Ne lidhje me kushtet thelbesore qe duhet te permbushen per aktoret e transportit ajror 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Rreg. 996/2010 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Investigimi i aksidenteve ne vendet e BE por edhe jashte saj </a:t>
            </a:r>
            <a:endParaRPr lang="it-IT" sz="2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Siguria ne transportin ajror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Ne fushen e transportit ajror </a:t>
            </a:r>
          </a:p>
          <a:p>
            <a:pPr marL="685800" lvl="1">
              <a:spcBef>
                <a:spcPts val="0"/>
              </a:spcBef>
            </a:pPr>
            <a:endParaRPr lang="it-IT" sz="2000" dirty="0" smtClean="0">
              <a:solidFill>
                <a:prstClr val="black"/>
              </a:solidFill>
            </a:endParaRP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Rreg. 452/2014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Third-Country Operator Authorization 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Kushtet per leshimin e certifikates se operiomit sipas standarteve nderkombetare ICAO 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Gjithsesi operatori duhet te aplikoje te Shteti antar per certifikate operimi por pasja e autorizimit e lehteson shume praktiken </a:t>
            </a:r>
            <a:endParaRPr lang="it-IT" sz="2000" dirty="0" smtClean="0">
              <a:solidFill>
                <a:prstClr val="black"/>
              </a:solidFill>
            </a:endParaRP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Rreg. 965/2012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Safety Assesment of Foreign Aircraft programme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Inspektimi i avioneve te vendeve te treta qe operojne ne aeroportet komunitare 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Rreg. 2111/2005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Black list Regulation </a:t>
            </a:r>
          </a:p>
          <a:p>
            <a:pPr marL="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Siguria (security)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Mbas atentatit te 2 kullave 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Rreg. 300/2008 – Standarte bazike ne lidhje me kontrollet gjate fluturimit dhe ne aeroporte</a:t>
            </a:r>
            <a:endParaRPr lang="it-IT" sz="2000" dirty="0" smtClean="0">
              <a:solidFill>
                <a:prstClr val="black"/>
              </a:solidFill>
            </a:endParaRPr>
          </a:p>
          <a:p>
            <a:pPr marL="1085850" lvl="2">
              <a:spcBef>
                <a:spcPts val="0"/>
              </a:spcBef>
            </a:pPr>
            <a:endParaRPr lang="it-IT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13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Siguria ne transportin ajror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Ne fushen e transportit ajror </a:t>
            </a:r>
          </a:p>
          <a:p>
            <a:pPr marL="685800" lvl="1">
              <a:spcBef>
                <a:spcPts val="0"/>
              </a:spcBef>
            </a:pPr>
            <a:endParaRPr lang="it-IT" sz="2000" dirty="0" smtClean="0">
              <a:solidFill>
                <a:prstClr val="black"/>
              </a:solidFill>
            </a:endParaRP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Rreg. 452/2014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Third-Country Operator Authorization 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Kushtet per leshimin e certifikates se operiomit sipas standarteve nderkombetare ICAO 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Gjithsesi operatori duhet te aplikoje te Shteti antar per certifikate operimi por pasja e autorizimit e lehteson shume praktiken </a:t>
            </a:r>
            <a:endParaRPr lang="it-IT" sz="2000" dirty="0" smtClean="0">
              <a:solidFill>
                <a:prstClr val="black"/>
              </a:solidFill>
            </a:endParaRP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Rreg. 965/2012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Safety Assesment of Foreign Aircraft programme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Inspektimi i avioneve te vendeve te treta qe operojne ne aeroportet komunitare 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Rreg. 2111/2005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Black list Regulation </a:t>
            </a:r>
          </a:p>
          <a:p>
            <a:pPr marL="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Siguria (security)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Mbas atentatit te 2 kullave 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Rreg. 300/2008 – Standarte bazike ne lidhje me kontrollet gjate fluturimit dhe ne aeroporte</a:t>
            </a:r>
            <a:endParaRPr lang="it-IT" sz="2000" dirty="0" smtClean="0">
              <a:solidFill>
                <a:prstClr val="black"/>
              </a:solidFill>
            </a:endParaRPr>
          </a:p>
          <a:p>
            <a:pPr marL="1085850" lvl="2">
              <a:spcBef>
                <a:spcPts val="0"/>
              </a:spcBef>
            </a:pPr>
            <a:endParaRPr lang="it-IT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40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Qielli i perbashket europian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Menaxhimi i trafikut ajror (ATM)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Baza eshte konventa e chicagos 1944 </a:t>
            </a:r>
          </a:p>
          <a:p>
            <a:pPr marL="685800" lvl="1">
              <a:spcBef>
                <a:spcPts val="0"/>
              </a:spcBef>
            </a:pPr>
            <a:endParaRPr lang="it-IT" sz="2000" dirty="0" smtClean="0">
              <a:solidFill>
                <a:prstClr val="black"/>
              </a:solidFill>
            </a:endParaRPr>
          </a:p>
          <a:p>
            <a:pPr marL="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Single European Sky </a:t>
            </a:r>
          </a:p>
          <a:p>
            <a:pPr marL="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Eurocontrol 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Konvente me vete 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Ka aderuar dhe BE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Memorandum bashkepunimi me BE </a:t>
            </a:r>
          </a:p>
          <a:p>
            <a:pPr marL="685800" lvl="1">
              <a:spcBef>
                <a:spcPts val="0"/>
              </a:spcBef>
            </a:pPr>
            <a:endParaRPr lang="it-IT" sz="2400" dirty="0">
              <a:solidFill>
                <a:prstClr val="black"/>
              </a:solidFill>
            </a:endParaRPr>
          </a:p>
          <a:p>
            <a:pPr marL="285750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Pozicioni i forcave te armatosura </a:t>
            </a:r>
          </a:p>
          <a:p>
            <a:pPr marL="685800" lvl="1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Ne kuader te Single European Sky </a:t>
            </a:r>
          </a:p>
          <a:p>
            <a:pPr marL="685800" lvl="1">
              <a:spcBef>
                <a:spcPts val="0"/>
              </a:spcBef>
            </a:pPr>
            <a:endParaRPr lang="it-IT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4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Siguria ne transportin hekurudhor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Ne fushen e transportit hekurudhor </a:t>
            </a:r>
          </a:p>
          <a:p>
            <a:pPr marL="685800" lvl="1">
              <a:spcBef>
                <a:spcPts val="0"/>
              </a:spcBef>
            </a:pPr>
            <a:endParaRPr lang="it-IT" sz="2000" dirty="0" smtClean="0">
              <a:solidFill>
                <a:prstClr val="black"/>
              </a:solidFill>
            </a:endParaRP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Shtylla teknike e Paketes se 4 Hekurudhore</a:t>
            </a:r>
          </a:p>
          <a:p>
            <a:pPr marL="1085850" lvl="2">
              <a:spcBef>
                <a:spcPts val="0"/>
              </a:spcBef>
            </a:pPr>
            <a:r>
              <a:rPr lang="it-IT" dirty="0" smtClean="0">
                <a:solidFill>
                  <a:prstClr val="black"/>
                </a:solidFill>
              </a:rPr>
              <a:t>Rreg. 797/2016 – Interoperabiliteti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Dir. BE 2016/798 – Siguria ne hekurudha 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Krijimi i ERA </a:t>
            </a:r>
          </a:p>
          <a:p>
            <a:pPr marL="1543050" lvl="3">
              <a:spcBef>
                <a:spcPts val="0"/>
              </a:spcBef>
            </a:pPr>
            <a:r>
              <a:rPr lang="it-IT" sz="1600" dirty="0" smtClean="0">
                <a:solidFill>
                  <a:prstClr val="black"/>
                </a:solidFill>
              </a:rPr>
              <a:t>Rreg. BE 2016/796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Interoperabiliteti i aplikohet trenave konvencionale dhe me shpejtesi te larte per pasagjere dhe mallra 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Percaktohen ne anekse kushtet esenciale per nensistemet 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Materialet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Shinat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Telematika 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Dir. 2016/798 Roli qendror i Agjencise ERA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Elemente te shtuar sigurie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Bashkepunim me agjencite kombetare 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Certifikate e perbashket sigurie </a:t>
            </a:r>
          </a:p>
          <a:p>
            <a:pPr marL="1085850" lvl="2">
              <a:spcBef>
                <a:spcPts val="0"/>
              </a:spcBef>
            </a:pPr>
            <a:endParaRPr lang="it-IT" sz="20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2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</a:t>
            </a:r>
            <a:r>
              <a:rPr lang="en-US" dirty="0" smtClean="0">
                <a:solidFill>
                  <a:srgbClr val="2F2B20"/>
                </a:solidFill>
              </a:rPr>
              <a:t>XII</a:t>
            </a:r>
            <a:r>
              <a:rPr lang="en-US" dirty="0" smtClean="0">
                <a:solidFill>
                  <a:srgbClr val="2F2B20"/>
                </a:solidFill>
              </a:rPr>
              <a:t>)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Siguria</a:t>
            </a:r>
            <a:r>
              <a:rPr lang="en-US" dirty="0">
                <a:solidFill>
                  <a:srgbClr val="2F2B20"/>
                </a:solidFill>
              </a:rPr>
              <a:t> ne </a:t>
            </a:r>
            <a:r>
              <a:rPr lang="en-US" dirty="0" err="1">
                <a:solidFill>
                  <a:srgbClr val="2F2B20"/>
                </a:solidFill>
              </a:rPr>
              <a:t>te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drejten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ajrore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dhe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hekurudhuore</a:t>
            </a:r>
            <a:endParaRPr lang="en-US" dirty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Konkurenca</a:t>
            </a:r>
            <a:r>
              <a:rPr lang="en-US" dirty="0" smtClean="0">
                <a:solidFill>
                  <a:srgbClr val="2F2B20"/>
                </a:solidFill>
              </a:rPr>
              <a:t> ne </a:t>
            </a:r>
            <a:r>
              <a:rPr lang="en-US" dirty="0" err="1" smtClean="0">
                <a:solidFill>
                  <a:srgbClr val="2F2B20"/>
                </a:solidFill>
              </a:rPr>
              <a:t>sektorin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transportit</a:t>
            </a:r>
            <a:r>
              <a:rPr lang="en-US" dirty="0" smtClean="0">
                <a:solidFill>
                  <a:srgbClr val="2F2B20"/>
                </a:solidFill>
              </a:rPr>
              <a:t>, </a:t>
            </a:r>
            <a:r>
              <a:rPr lang="en-US" dirty="0" err="1" smtClean="0">
                <a:solidFill>
                  <a:srgbClr val="2F2B20"/>
                </a:solidFill>
              </a:rPr>
              <a:t>bashkimet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dhe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ndarjet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kompanive</a:t>
            </a:r>
            <a:r>
              <a:rPr lang="en-US" smtClean="0">
                <a:solidFill>
                  <a:srgbClr val="2F2B20"/>
                </a:solidFill>
              </a:rPr>
              <a:t> 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8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3984</TotalTime>
  <Words>616</Words>
  <Application>Microsoft Office PowerPoint</Application>
  <PresentationFormat>On-screen Show (4:3)</PresentationFormat>
  <Paragraphs>107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295</cp:revision>
  <dcterms:created xsi:type="dcterms:W3CDTF">2016-10-18T10:02:39Z</dcterms:created>
  <dcterms:modified xsi:type="dcterms:W3CDTF">2023-05-22T14:05:33Z</dcterms:modified>
</cp:coreProperties>
</file>