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303" r:id="rId4"/>
    <p:sldId id="304" r:id="rId5"/>
    <p:sldId id="305" r:id="rId6"/>
    <p:sldId id="293" r:id="rId7"/>
    <p:sldId id="297" r:id="rId8"/>
    <p:sldId id="298" r:id="rId9"/>
    <p:sldId id="299" r:id="rId10"/>
    <p:sldId id="300" r:id="rId11"/>
    <p:sldId id="302" r:id="rId12"/>
    <p:sldId id="280" r:id="rId13"/>
    <p:sldId id="276" r:id="rId14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4" y="4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11.6.2023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Te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drejtat</a:t>
            </a:r>
            <a:r>
              <a:rPr lang="en-US" sz="2800" dirty="0" smtClean="0">
                <a:solidFill>
                  <a:prstClr val="black"/>
                </a:solidFill>
              </a:rPr>
              <a:t> e </a:t>
            </a:r>
            <a:r>
              <a:rPr lang="en-US" sz="2800" dirty="0" err="1" smtClean="0">
                <a:solidFill>
                  <a:prstClr val="black"/>
                </a:solidFill>
              </a:rPr>
              <a:t>pasagjereve</a:t>
            </a:r>
            <a:r>
              <a:rPr lang="en-US" sz="2800" dirty="0" smtClean="0">
                <a:solidFill>
                  <a:prstClr val="black"/>
                </a:solidFill>
              </a:rPr>
              <a:t> ne BE 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 drejtat e pasagjereve dhe mbrojtja e konsumatorit (XI)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drejtat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pasagjereve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 drejtat e pasagjereve ne transportin hekurudhor (XI)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Pasagjeret ne det dhe anije dhe me autobus (XI)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Paktikat tregtare te padrejta ne transport (XI)</a:t>
            </a:r>
          </a:p>
          <a:p>
            <a:pPr algn="ctr">
              <a:spcBef>
                <a:spcPct val="0"/>
              </a:spcBef>
              <a:defRPr/>
            </a:pP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16 Maj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Te drejtat e pasagjereve III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TE DREJTAT E PASAGJEREVE  NE LEGJISLACIONIN AJROR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Refuzimi i hipjes ne bord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Anulimi i fluturimit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Vonesa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E drejta e kompensimit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E drejta e rimbursimit apo kalimit ne linje tjeter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E drejta per perkujdesje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Ngritja dhe ulja e kategorise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Personat me levizshmeri te kufizuar dhe nevoja te vecanta </a:t>
            </a:r>
          </a:p>
        </p:txBody>
      </p:sp>
    </p:spTree>
    <p:extLst>
      <p:ext uri="{BB962C8B-B14F-4D97-AF65-F5344CB8AC3E}">
        <p14:creationId xmlns:p14="http://schemas.microsoft.com/office/powerpoint/2010/main" val="97705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Rregullimi nga legjislacioni per mbrojten e konsumatorit </a:t>
            </a:r>
          </a:p>
          <a:p>
            <a:pPr algn="l"/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3600" dirty="0">
                <a:solidFill>
                  <a:prstClr val="black"/>
                </a:solidFill>
              </a:rPr>
              <a:t>Direktiva BE 2015/2302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Rregullon paketat e udhetimit ne detaj dhe eshte perafruar legjislacioni yne me ligjin per mbrojtjen e konsumatorit ()LMK dhe ligjin per turizmin (L. 93/2015)</a:t>
            </a:r>
          </a:p>
          <a:p>
            <a:pPr marL="1200150" lvl="2" indent="-285750">
              <a:spcBef>
                <a:spcPts val="0"/>
              </a:spcBef>
            </a:pPr>
            <a:r>
              <a:rPr lang="en-US" sz="3200" dirty="0" err="1">
                <a:solidFill>
                  <a:srgbClr val="2F2B20"/>
                </a:solidFill>
              </a:rPr>
              <a:t>Direktiva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nuk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prek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te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drejtat</a:t>
            </a:r>
            <a:r>
              <a:rPr lang="en-US" sz="3200" dirty="0">
                <a:solidFill>
                  <a:srgbClr val="2F2B20"/>
                </a:solidFill>
              </a:rPr>
              <a:t> e </a:t>
            </a:r>
            <a:r>
              <a:rPr lang="en-US" sz="3200" dirty="0" err="1">
                <a:solidFill>
                  <a:srgbClr val="2F2B20"/>
                </a:solidFill>
              </a:rPr>
              <a:t>udhetareve</a:t>
            </a:r>
            <a:r>
              <a:rPr lang="en-US" sz="3200" dirty="0">
                <a:solidFill>
                  <a:srgbClr val="2F2B20"/>
                </a:solidFill>
              </a:rPr>
              <a:t> per </a:t>
            </a:r>
            <a:r>
              <a:rPr lang="en-US" sz="3200" dirty="0" err="1">
                <a:solidFill>
                  <a:srgbClr val="2F2B20"/>
                </a:solidFill>
              </a:rPr>
              <a:t>te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kerkuar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te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drejten</a:t>
            </a:r>
            <a:r>
              <a:rPr lang="en-US" sz="3200" dirty="0">
                <a:solidFill>
                  <a:srgbClr val="2F2B20"/>
                </a:solidFill>
              </a:rPr>
              <a:t> e </a:t>
            </a:r>
            <a:r>
              <a:rPr lang="en-US" sz="3200" dirty="0" err="1">
                <a:solidFill>
                  <a:srgbClr val="2F2B20"/>
                </a:solidFill>
              </a:rPr>
              <a:t>tyre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sipas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legjislacionit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tjeter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te</a:t>
            </a:r>
            <a:r>
              <a:rPr lang="en-US" sz="3200" dirty="0">
                <a:solidFill>
                  <a:srgbClr val="2F2B20"/>
                </a:solidFill>
              </a:rPr>
              <a:t> BE </a:t>
            </a:r>
            <a:r>
              <a:rPr lang="en-US" sz="3200" dirty="0" err="1">
                <a:solidFill>
                  <a:srgbClr val="2F2B20"/>
                </a:solidFill>
              </a:rPr>
              <a:t>apo</a:t>
            </a:r>
            <a:r>
              <a:rPr lang="en-US" sz="3200" dirty="0">
                <a:solidFill>
                  <a:srgbClr val="2F2B20"/>
                </a:solidFill>
              </a:rPr>
              <a:t> </a:t>
            </a:r>
            <a:r>
              <a:rPr lang="en-US" sz="3200" dirty="0" err="1">
                <a:solidFill>
                  <a:srgbClr val="2F2B20"/>
                </a:solidFill>
              </a:rPr>
              <a:t>nderkombetar</a:t>
            </a:r>
            <a:endParaRPr lang="en-US" sz="3200" dirty="0">
              <a:solidFill>
                <a:srgbClr val="2F2B20"/>
              </a:solidFill>
            </a:endParaRPr>
          </a:p>
          <a:p>
            <a:pPr marL="1657350" lvl="3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2F2B20"/>
                </a:solidFill>
              </a:rPr>
              <a:t>Psh</a:t>
            </a:r>
            <a:r>
              <a:rPr lang="en-US" sz="1600" dirty="0">
                <a:solidFill>
                  <a:srgbClr val="2F2B20"/>
                </a:solidFill>
              </a:rPr>
              <a:t>. </a:t>
            </a:r>
            <a:r>
              <a:rPr lang="en-US" sz="1600" dirty="0" err="1">
                <a:solidFill>
                  <a:srgbClr val="2F2B20"/>
                </a:solidFill>
              </a:rPr>
              <a:t>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drejtat</a:t>
            </a:r>
            <a:r>
              <a:rPr lang="en-US" sz="1600" dirty="0">
                <a:solidFill>
                  <a:srgbClr val="2F2B20"/>
                </a:solidFill>
              </a:rPr>
              <a:t> e </a:t>
            </a:r>
            <a:r>
              <a:rPr lang="en-US" sz="1600" dirty="0" err="1">
                <a:solidFill>
                  <a:srgbClr val="2F2B20"/>
                </a:solidFill>
              </a:rPr>
              <a:t>pasagjereve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sipas</a:t>
            </a:r>
            <a:r>
              <a:rPr lang="en-US" sz="1600" dirty="0">
                <a:solidFill>
                  <a:srgbClr val="2F2B20"/>
                </a:solidFill>
              </a:rPr>
              <a:t> Rreg 261/2004 </a:t>
            </a:r>
            <a:r>
              <a:rPr lang="en-US" sz="1600" dirty="0" err="1">
                <a:solidFill>
                  <a:srgbClr val="2F2B20"/>
                </a:solidFill>
              </a:rPr>
              <a:t>te</a:t>
            </a:r>
            <a:r>
              <a:rPr lang="en-US" sz="1600" dirty="0">
                <a:solidFill>
                  <a:srgbClr val="2F2B20"/>
                </a:solidFill>
              </a:rPr>
              <a:t> BE ne </a:t>
            </a:r>
            <a:r>
              <a:rPr lang="en-US" sz="1600" dirty="0" err="1">
                <a:solidFill>
                  <a:srgbClr val="2F2B20"/>
                </a:solidFill>
              </a:rPr>
              <a:t>lidhje</a:t>
            </a:r>
            <a:r>
              <a:rPr lang="en-US" sz="1600" dirty="0">
                <a:solidFill>
                  <a:srgbClr val="2F2B20"/>
                </a:solidFill>
              </a:rPr>
              <a:t> me </a:t>
            </a:r>
            <a:r>
              <a:rPr lang="en-US" sz="1600" dirty="0" err="1">
                <a:solidFill>
                  <a:srgbClr val="2F2B20"/>
                </a:solidFill>
              </a:rPr>
              <a:t>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drejtat</a:t>
            </a:r>
            <a:r>
              <a:rPr lang="en-US" sz="1600" dirty="0">
                <a:solidFill>
                  <a:srgbClr val="2F2B20"/>
                </a:solidFill>
              </a:rPr>
              <a:t> e </a:t>
            </a:r>
            <a:r>
              <a:rPr lang="en-US" sz="1600" dirty="0" err="1">
                <a:solidFill>
                  <a:srgbClr val="2F2B20"/>
                </a:solidFill>
              </a:rPr>
              <a:t>pasagjerit</a:t>
            </a:r>
            <a:r>
              <a:rPr lang="en-US" sz="1600" dirty="0">
                <a:solidFill>
                  <a:srgbClr val="2F2B20"/>
                </a:solidFill>
              </a:rPr>
              <a:t> per </a:t>
            </a:r>
            <a:r>
              <a:rPr lang="en-US" sz="1600" dirty="0" err="1">
                <a:solidFill>
                  <a:srgbClr val="2F2B20"/>
                </a:solidFill>
              </a:rPr>
              <a:t>anullim</a:t>
            </a:r>
            <a:r>
              <a:rPr lang="en-US" sz="1600" dirty="0">
                <a:solidFill>
                  <a:srgbClr val="2F2B20"/>
                </a:solidFill>
              </a:rPr>
              <a:t>, </a:t>
            </a:r>
            <a:r>
              <a:rPr lang="en-US" sz="1600" dirty="0" err="1">
                <a:solidFill>
                  <a:srgbClr val="2F2B20"/>
                </a:solidFill>
              </a:rPr>
              <a:t>vonesa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apo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moslejim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fluturimit</a:t>
            </a:r>
            <a:r>
              <a:rPr lang="en-US" sz="1600" dirty="0">
                <a:solidFill>
                  <a:srgbClr val="2F2B20"/>
                </a:solidFill>
              </a:rPr>
              <a:t>: </a:t>
            </a:r>
            <a:r>
              <a:rPr lang="en-US" sz="1600" dirty="0" err="1">
                <a:solidFill>
                  <a:srgbClr val="2F2B20"/>
                </a:solidFill>
              </a:rPr>
              <a:t>rreg</a:t>
            </a:r>
            <a:r>
              <a:rPr lang="en-US" sz="1600" dirty="0">
                <a:solidFill>
                  <a:srgbClr val="2F2B20"/>
                </a:solidFill>
              </a:rPr>
              <a:t>. 1371 ne </a:t>
            </a:r>
            <a:r>
              <a:rPr lang="en-US" sz="1600" dirty="0" err="1">
                <a:solidFill>
                  <a:srgbClr val="2F2B20"/>
                </a:solidFill>
              </a:rPr>
              <a:t>lidhje</a:t>
            </a:r>
            <a:r>
              <a:rPr lang="en-US" sz="1600" dirty="0">
                <a:solidFill>
                  <a:srgbClr val="2F2B20"/>
                </a:solidFill>
              </a:rPr>
              <a:t> me </a:t>
            </a:r>
            <a:r>
              <a:rPr lang="en-US" sz="1600" dirty="0" err="1">
                <a:solidFill>
                  <a:srgbClr val="2F2B20"/>
                </a:solidFill>
              </a:rPr>
              <a:t>transportin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hekurudhor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etj</a:t>
            </a:r>
            <a:r>
              <a:rPr lang="en-US" sz="1600" dirty="0">
                <a:solidFill>
                  <a:srgbClr val="2F2B20"/>
                </a:solidFill>
              </a:rPr>
              <a:t>.</a:t>
            </a:r>
          </a:p>
          <a:p>
            <a:pPr marL="1657350" lvl="3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2F2B20"/>
                </a:solidFill>
              </a:rPr>
              <a:t>Gjithsesi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nuk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mund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lejohet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ai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qe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quhet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mbikompensim</a:t>
            </a:r>
            <a:r>
              <a:rPr lang="en-US" sz="1600" dirty="0">
                <a:solidFill>
                  <a:srgbClr val="2F2B20"/>
                </a:solidFill>
              </a:rPr>
              <a:t>  - </a:t>
            </a:r>
            <a:r>
              <a:rPr lang="en-US" sz="1600" dirty="0" err="1">
                <a:solidFill>
                  <a:srgbClr val="2F2B20"/>
                </a:solidFill>
              </a:rPr>
              <a:t>pra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kompensimi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qe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kerkohet</a:t>
            </a:r>
            <a:r>
              <a:rPr lang="en-US" sz="1600" dirty="0">
                <a:solidFill>
                  <a:srgbClr val="2F2B20"/>
                </a:solidFill>
              </a:rPr>
              <a:t> o </a:t>
            </a:r>
            <a:r>
              <a:rPr lang="en-US" sz="1600" dirty="0" err="1">
                <a:solidFill>
                  <a:srgbClr val="2F2B20"/>
                </a:solidFill>
              </a:rPr>
              <a:t>sipas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ketyre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rregulloreve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apo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sipas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direktives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specifike</a:t>
            </a:r>
            <a:r>
              <a:rPr lang="en-US" sz="1600" dirty="0">
                <a:solidFill>
                  <a:srgbClr val="2F2B20"/>
                </a:solidFill>
              </a:rPr>
              <a:t> per </a:t>
            </a:r>
            <a:r>
              <a:rPr lang="en-US" sz="1600" dirty="0" err="1">
                <a:solidFill>
                  <a:srgbClr val="2F2B20"/>
                </a:solidFill>
              </a:rPr>
              <a:t>paketat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duhet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bashkohet</a:t>
            </a:r>
            <a:r>
              <a:rPr lang="en-US" sz="1600" dirty="0">
                <a:solidFill>
                  <a:srgbClr val="2F2B20"/>
                </a:solidFill>
              </a:rPr>
              <a:t> ne </a:t>
            </a:r>
            <a:r>
              <a:rPr lang="en-US" sz="1600" dirty="0" err="1">
                <a:solidFill>
                  <a:srgbClr val="2F2B20"/>
                </a:solidFill>
              </a:rPr>
              <a:t>nje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vetem</a:t>
            </a:r>
            <a:r>
              <a:rPr lang="en-US" sz="1600" dirty="0">
                <a:solidFill>
                  <a:srgbClr val="2F2B2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69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(XI)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Te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drejtat</a:t>
            </a:r>
            <a:r>
              <a:rPr lang="en-US" sz="2400" dirty="0" smtClean="0">
                <a:solidFill>
                  <a:srgbClr val="2F2B20"/>
                </a:solidFill>
              </a:rPr>
              <a:t> e </a:t>
            </a:r>
            <a:r>
              <a:rPr lang="en-US" sz="2400" dirty="0" err="1" smtClean="0">
                <a:solidFill>
                  <a:srgbClr val="2F2B20"/>
                </a:solidFill>
              </a:rPr>
              <a:t>pasagjereve</a:t>
            </a:r>
            <a:r>
              <a:rPr lang="en-US" sz="2400" dirty="0" smtClean="0">
                <a:solidFill>
                  <a:srgbClr val="2F2B20"/>
                </a:solidFill>
              </a:rPr>
              <a:t> ne BE 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Siguria</a:t>
            </a:r>
            <a:r>
              <a:rPr lang="en-US" dirty="0" smtClean="0">
                <a:solidFill>
                  <a:srgbClr val="2F2B20"/>
                </a:solidFill>
              </a:rPr>
              <a:t> ne </a:t>
            </a:r>
            <a:r>
              <a:rPr lang="en-US" dirty="0" err="1" smtClean="0">
                <a:solidFill>
                  <a:srgbClr val="2F2B20"/>
                </a:solidFill>
              </a:rPr>
              <a:t>te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drejten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ajrore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hekurudhuore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13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Hyrje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2800" dirty="0">
                <a:solidFill>
                  <a:prstClr val="black"/>
                </a:solidFill>
              </a:rPr>
              <a:t>Legjislacioni i BE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Neni 90 TFBE</a:t>
            </a:r>
          </a:p>
          <a:p>
            <a:pPr marL="1200150" lvl="2" indent="-285750">
              <a:spcBef>
                <a:spcPts val="0"/>
              </a:spcBef>
            </a:pPr>
            <a:r>
              <a:rPr lang="it-IT" sz="1800" dirty="0">
                <a:solidFill>
                  <a:prstClr val="black"/>
                </a:solidFill>
              </a:rPr>
              <a:t>Objektivat e Traktateve, ne ceshtjet qe rregullon ky titull, ndiqen brenda kuadrit te nje politike te perbashket per </a:t>
            </a:r>
            <a:r>
              <a:rPr lang="it-IT" sz="1800" dirty="0" smtClean="0">
                <a:solidFill>
                  <a:prstClr val="black"/>
                </a:solidFill>
              </a:rPr>
              <a:t>transportin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Legjislacion </a:t>
            </a:r>
            <a:r>
              <a:rPr lang="it-IT" dirty="0">
                <a:solidFill>
                  <a:prstClr val="black"/>
                </a:solidFill>
              </a:rPr>
              <a:t>primar</a:t>
            </a:r>
          </a:p>
          <a:p>
            <a:pPr marL="1200150" lvl="2" indent="-285750">
              <a:spcBef>
                <a:spcPts val="0"/>
              </a:spcBef>
            </a:pPr>
            <a:r>
              <a:rPr lang="it-IT" sz="1800" dirty="0">
                <a:solidFill>
                  <a:prstClr val="black"/>
                </a:solidFill>
              </a:rPr>
              <a:t>Reg. </a:t>
            </a:r>
            <a:r>
              <a:rPr lang="it-IT" sz="1800" dirty="0" smtClean="0">
                <a:solidFill>
                  <a:prstClr val="black"/>
                </a:solidFill>
              </a:rPr>
              <a:t>261/2004</a:t>
            </a:r>
          </a:p>
          <a:p>
            <a:pPr marL="1657350" lvl="3" indent="-285750">
              <a:spcBef>
                <a:spcPts val="0"/>
              </a:spcBef>
            </a:pPr>
            <a:r>
              <a:rPr lang="it-IT" sz="1400" dirty="0" smtClean="0">
                <a:solidFill>
                  <a:prstClr val="black"/>
                </a:solidFill>
              </a:rPr>
              <a:t>Rregulla te perbashketa per kompensimin dhe asistencen e pasagjereve ne rastet e mohimit ne bord dhe vonesave te gjata e anulimin e fluturimeve </a:t>
            </a:r>
            <a:endParaRPr lang="it-IT" sz="1400" dirty="0">
              <a:solidFill>
                <a:prstClr val="black"/>
              </a:solidFill>
            </a:endParaRPr>
          </a:p>
          <a:p>
            <a:pPr marL="1200150" lvl="2" indent="-285750">
              <a:spcBef>
                <a:spcPts val="0"/>
              </a:spcBef>
            </a:pPr>
            <a:r>
              <a:rPr lang="it-IT" sz="1800" dirty="0">
                <a:solidFill>
                  <a:prstClr val="black"/>
                </a:solidFill>
              </a:rPr>
              <a:t>Reg. </a:t>
            </a:r>
            <a:r>
              <a:rPr lang="it-IT" sz="1800" dirty="0" smtClean="0">
                <a:solidFill>
                  <a:prstClr val="black"/>
                </a:solidFill>
              </a:rPr>
              <a:t>1371/2007</a:t>
            </a:r>
          </a:p>
          <a:p>
            <a:pPr marL="1657350" lvl="3" indent="-285750">
              <a:spcBef>
                <a:spcPts val="0"/>
              </a:spcBef>
            </a:pPr>
            <a:r>
              <a:rPr lang="it-IT" sz="1400" dirty="0" smtClean="0">
                <a:solidFill>
                  <a:prstClr val="black"/>
                </a:solidFill>
              </a:rPr>
              <a:t>Detyrimet dhe te drejtat e pasagjereve me hekurudhe</a:t>
            </a:r>
          </a:p>
          <a:p>
            <a:pPr marL="1200150" lvl="2" indent="-285750">
              <a:spcBef>
                <a:spcPts val="0"/>
              </a:spcBef>
            </a:pPr>
            <a:r>
              <a:rPr lang="it-IT" sz="1800" dirty="0" smtClean="0">
                <a:solidFill>
                  <a:prstClr val="black"/>
                </a:solidFill>
              </a:rPr>
              <a:t>Rreg. 2027/1997 </a:t>
            </a:r>
          </a:p>
          <a:p>
            <a:pPr marL="1657350" lvl="3" indent="-285750">
              <a:spcBef>
                <a:spcPts val="0"/>
              </a:spcBef>
            </a:pPr>
            <a:r>
              <a:rPr lang="it-IT" sz="1400" dirty="0" smtClean="0">
                <a:solidFill>
                  <a:prstClr val="black"/>
                </a:solidFill>
              </a:rPr>
              <a:t>Pergjegjesia e transportuesit ajror per transportin e pasagjereve dhe bagazheve ne transportin ajror</a:t>
            </a:r>
            <a:endParaRPr lang="it-IT" sz="1400" dirty="0">
              <a:solidFill>
                <a:prstClr val="black"/>
              </a:solidFill>
            </a:endParaRPr>
          </a:p>
          <a:p>
            <a:pPr marL="1200150" lvl="2" indent="-285750">
              <a:spcBef>
                <a:spcPts val="0"/>
              </a:spcBef>
            </a:pPr>
            <a:r>
              <a:rPr lang="it-IT" sz="1800" dirty="0" smtClean="0">
                <a:solidFill>
                  <a:prstClr val="black"/>
                </a:solidFill>
              </a:rPr>
              <a:t>Reg</a:t>
            </a:r>
            <a:r>
              <a:rPr lang="it-IT" sz="1800" dirty="0">
                <a:solidFill>
                  <a:prstClr val="black"/>
                </a:solidFill>
              </a:rPr>
              <a:t>. </a:t>
            </a:r>
            <a:r>
              <a:rPr lang="it-IT" sz="1800" dirty="0" smtClean="0">
                <a:solidFill>
                  <a:prstClr val="black"/>
                </a:solidFill>
              </a:rPr>
              <a:t>1177/2010 </a:t>
            </a:r>
          </a:p>
          <a:p>
            <a:pPr marL="1657350" lvl="3" indent="-285750">
              <a:spcBef>
                <a:spcPts val="0"/>
              </a:spcBef>
            </a:pPr>
            <a:r>
              <a:rPr lang="it-IT" sz="1400" dirty="0" smtClean="0">
                <a:solidFill>
                  <a:prstClr val="black"/>
                </a:solidFill>
              </a:rPr>
              <a:t>Te drejtat e pasagjereve kur udhetojne me det dhe me ujra te brendshme</a:t>
            </a:r>
            <a:endParaRPr lang="it-IT" sz="1400" dirty="0">
              <a:solidFill>
                <a:prstClr val="black"/>
              </a:solidFill>
            </a:endParaRPr>
          </a:p>
          <a:p>
            <a:pPr marL="1200150" lvl="2" indent="-285750">
              <a:spcBef>
                <a:spcPts val="0"/>
              </a:spcBef>
            </a:pPr>
            <a:r>
              <a:rPr lang="it-IT" sz="1800" dirty="0">
                <a:solidFill>
                  <a:prstClr val="black"/>
                </a:solidFill>
              </a:rPr>
              <a:t>Reg. 181/2011 </a:t>
            </a:r>
            <a:endParaRPr lang="it-IT" sz="1800" dirty="0" smtClean="0">
              <a:solidFill>
                <a:prstClr val="black"/>
              </a:solidFill>
            </a:endParaRPr>
          </a:p>
          <a:p>
            <a:pPr marL="1657350" lvl="3" indent="-285750">
              <a:spcBef>
                <a:spcPts val="0"/>
              </a:spcBef>
            </a:pPr>
            <a:r>
              <a:rPr lang="it-IT" sz="1400" dirty="0" smtClean="0">
                <a:solidFill>
                  <a:prstClr val="black"/>
                </a:solidFill>
              </a:rPr>
              <a:t>Te dr</a:t>
            </a:r>
            <a:r>
              <a:rPr lang="it-IT" sz="1400" dirty="0" smtClean="0">
                <a:solidFill>
                  <a:prstClr val="black"/>
                </a:solidFill>
              </a:rPr>
              <a:t>ejtat e pasagjereve me autobus dhe karroceri</a:t>
            </a:r>
            <a:endParaRPr lang="it-IT" sz="1400" dirty="0">
              <a:solidFill>
                <a:prstClr val="black"/>
              </a:solidFill>
            </a:endParaRPr>
          </a:p>
          <a:p>
            <a:pPr marL="1200150" lvl="2" indent="-285750">
              <a:spcBef>
                <a:spcPts val="0"/>
              </a:spcBef>
            </a:pPr>
            <a:r>
              <a:rPr lang="it-IT" sz="1800" dirty="0">
                <a:solidFill>
                  <a:prstClr val="black"/>
                </a:solidFill>
              </a:rPr>
              <a:t>Reg. 1107/2006 </a:t>
            </a:r>
            <a:endParaRPr lang="it-IT" sz="1800" dirty="0" smtClean="0">
              <a:solidFill>
                <a:prstClr val="black"/>
              </a:solidFill>
            </a:endParaRPr>
          </a:p>
          <a:p>
            <a:pPr marL="1657350" lvl="3" indent="-285750">
              <a:spcBef>
                <a:spcPts val="0"/>
              </a:spcBef>
            </a:pPr>
            <a:r>
              <a:rPr lang="it-IT" sz="1400" dirty="0" smtClean="0">
                <a:solidFill>
                  <a:prstClr val="black"/>
                </a:solidFill>
              </a:rPr>
              <a:t>personat </a:t>
            </a:r>
            <a:r>
              <a:rPr lang="it-IT" sz="1400" dirty="0">
                <a:solidFill>
                  <a:prstClr val="black"/>
                </a:solidFill>
              </a:rPr>
              <a:t>me mobilitet te kufizuar ne udhetimet </a:t>
            </a:r>
            <a:r>
              <a:rPr lang="it-IT" sz="1400" dirty="0" smtClean="0">
                <a:solidFill>
                  <a:prstClr val="black"/>
                </a:solidFill>
              </a:rPr>
              <a:t>ajrore</a:t>
            </a:r>
            <a:endParaRPr lang="it-IT" sz="1400" dirty="0">
              <a:solidFill>
                <a:prstClr val="black"/>
              </a:solidFill>
            </a:endParaRP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Mbrojtja e konsumatorit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Dir. BE 2015/2302 – Paketat e udhetimit dhe transportet e lidhura</a:t>
            </a:r>
          </a:p>
          <a:p>
            <a:pPr marL="1543050" lvl="3">
              <a:spcBef>
                <a:spcPts val="0"/>
              </a:spcBef>
            </a:pPr>
            <a:r>
              <a:rPr lang="it-IT" sz="1600" dirty="0" smtClean="0">
                <a:solidFill>
                  <a:prstClr val="black"/>
                </a:solidFill>
              </a:rPr>
              <a:t>Amendon Rreg. </a:t>
            </a:r>
            <a:r>
              <a:rPr lang="it-IT" sz="1600" dirty="0">
                <a:solidFill>
                  <a:prstClr val="black"/>
                </a:solidFill>
              </a:rPr>
              <a:t> </a:t>
            </a:r>
            <a:r>
              <a:rPr lang="it-IT" sz="1600" dirty="0" smtClean="0">
                <a:solidFill>
                  <a:prstClr val="black"/>
                </a:solidFill>
              </a:rPr>
              <a:t>KE 2006/2004 dhe Dir. 2011/83/BE</a:t>
            </a:r>
          </a:p>
          <a:p>
            <a:pPr marL="1543050" lvl="3">
              <a:spcBef>
                <a:spcPts val="0"/>
              </a:spcBef>
            </a:pPr>
            <a:r>
              <a:rPr lang="it-IT" sz="1600" dirty="0" smtClean="0">
                <a:solidFill>
                  <a:prstClr val="black"/>
                </a:solidFill>
              </a:rPr>
              <a:t>Shfuqizon Dir. 90/314/KEE</a:t>
            </a:r>
            <a:endParaRPr lang="it-IT" sz="1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EDAFC2-8C46-4379-A6C8-2DFAF5B84108}" type="slidenum">
              <a:rPr kumimoji="0" lang="de-DE" sz="12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Mbrojtja e konsumatorit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Mbrojtja</a:t>
            </a:r>
            <a:r>
              <a:rPr kumimoji="0" lang="en-US" altLang="it-IT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</a:t>
            </a:r>
            <a:r>
              <a:rPr kumimoji="0" lang="en-US" alt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pasagjerit</a:t>
            </a:r>
            <a:r>
              <a:rPr kumimoji="0" lang="en-US" altLang="it-IT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lvl="1" indent="-342900" algn="just">
              <a:buFont typeface="Arial" pitchFamily="34" charset="0"/>
              <a:buChar char="•"/>
            </a:pP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Demtimet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apo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humbja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jetes</a:t>
            </a:r>
            <a:endParaRPr lang="en-US" altLang="it-IT" sz="1600" baseline="0" dirty="0" smtClean="0">
              <a:solidFill>
                <a:prstClr val="black"/>
              </a:solidFill>
              <a:latin typeface="Calibri"/>
            </a:endParaRPr>
          </a:p>
          <a:p>
            <a:pPr lvl="1" indent="-342900" algn="just">
              <a:buFont typeface="Arial" pitchFamily="34" charset="0"/>
              <a:buChar char="•"/>
            </a:pP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Interesat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ekonomike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dhe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jo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ekonomike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ne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kontratat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transportit</a:t>
            </a:r>
            <a:endParaRPr lang="en-US" altLang="it-IT" sz="1600" dirty="0" smtClean="0">
              <a:solidFill>
                <a:prstClr val="black"/>
              </a:solidFill>
              <a:latin typeface="Calibri"/>
            </a:endParaRPr>
          </a:p>
          <a:p>
            <a:pPr lvl="1" indent="-342900" algn="just">
              <a:buFont typeface="Arial" pitchFamily="34" charset="0"/>
              <a:buChar char="•"/>
            </a:pPr>
            <a:r>
              <a:rPr kumimoji="0" lang="en-US" altLang="it-IT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Mbrojtja</a:t>
            </a:r>
            <a:r>
              <a:rPr kumimoji="0" lang="en-US" altLang="it-I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</a:t>
            </a:r>
            <a:r>
              <a:rPr kumimoji="0" lang="en-US" altLang="it-IT" sz="1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konsumatorit</a:t>
            </a:r>
            <a:r>
              <a:rPr kumimoji="0" lang="en-US" altLang="it-I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</a:t>
            </a:r>
            <a:r>
              <a:rPr kumimoji="0" lang="en-US" altLang="it-I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fituar</a:t>
            </a:r>
            <a:r>
              <a:rPr kumimoji="0" lang="en-US" altLang="it-I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shume</a:t>
            </a:r>
            <a:r>
              <a:rPr kumimoji="0" lang="en-US" altLang="it-I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nga</a:t>
            </a:r>
            <a:r>
              <a:rPr kumimoji="0" lang="en-US" altLang="it-I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specifikat</a:t>
            </a:r>
            <a:r>
              <a:rPr kumimoji="0" lang="en-US" altLang="it-I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</a:t>
            </a:r>
            <a:r>
              <a:rPr kumimoji="0" lang="en-US" altLang="it-IT" sz="1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mbrojtjes</a:t>
            </a:r>
            <a:r>
              <a:rPr kumimoji="0" lang="en-US" altLang="it-I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se </a:t>
            </a:r>
            <a:r>
              <a:rPr kumimoji="0" lang="en-US" altLang="it-IT" sz="1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pasagjerit</a:t>
            </a:r>
            <a:r>
              <a:rPr kumimoji="0" lang="en-US" altLang="it-IT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lvl="2" indent="-342900" algn="just"/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Jane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konventa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me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vjetra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se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dalja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konceptit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konsumatorit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. P.sh.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Konventa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Chicagos</a:t>
            </a:r>
            <a:endParaRPr lang="en-US" altLang="it-IT" sz="1200" noProof="0" dirty="0" smtClean="0">
              <a:solidFill>
                <a:prstClr val="black"/>
              </a:solidFill>
              <a:latin typeface="Calibri"/>
            </a:endParaRPr>
          </a:p>
          <a:p>
            <a:pPr lvl="2" indent="-342900" algn="just"/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Mbrojtja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pasagjerit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nis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ne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vitet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70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nga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disniveli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kontraktual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qe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perjashton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pergjegjesine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transportuesit</a:t>
            </a:r>
            <a:r>
              <a:rPr lang="en-US" altLang="it-IT" sz="1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per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pergjegjesine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kontraktuale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dhe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jokontraktore</a:t>
            </a:r>
            <a:endParaRPr lang="en-US" altLang="it-IT" sz="1200" noProof="0" dirty="0" smtClean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en-US" altLang="it-IT" sz="2000" noProof="0" dirty="0" err="1" smtClean="0">
                <a:solidFill>
                  <a:prstClr val="black"/>
                </a:solidFill>
                <a:latin typeface="Calibri"/>
              </a:rPr>
              <a:t>Mbrojtja</a:t>
            </a:r>
            <a:r>
              <a:rPr lang="en-US" altLang="it-IT" sz="2000" noProof="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2000" noProof="0" dirty="0" err="1" smtClean="0">
                <a:solidFill>
                  <a:prstClr val="black"/>
                </a:solidFill>
                <a:latin typeface="Calibri"/>
              </a:rPr>
              <a:t>konsumatorit</a:t>
            </a:r>
            <a:r>
              <a:rPr lang="en-US" altLang="it-IT" sz="2000" noProof="0" dirty="0" smtClean="0">
                <a:solidFill>
                  <a:prstClr val="black"/>
                </a:solidFill>
                <a:latin typeface="Calibri"/>
              </a:rPr>
              <a:t> ne BE </a:t>
            </a:r>
          </a:p>
          <a:p>
            <a:pPr lvl="1" algn="just"/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Vitet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80</a:t>
            </a:r>
          </a:p>
          <a:p>
            <a:pPr lvl="2" algn="just"/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Direktiva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85/374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pergjegjesia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per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produktet</a:t>
            </a:r>
            <a:r>
              <a:rPr lang="en-US" altLang="it-IT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dirty="0" err="1" smtClean="0">
                <a:solidFill>
                  <a:prstClr val="black"/>
                </a:solidFill>
                <a:latin typeface="Calibri"/>
              </a:rPr>
              <a:t>difektoze</a:t>
            </a:r>
            <a:endParaRPr lang="en-US" altLang="it-IT" sz="1200" dirty="0" smtClean="0">
              <a:solidFill>
                <a:prstClr val="black"/>
              </a:solidFill>
              <a:latin typeface="Calibri"/>
            </a:endParaRPr>
          </a:p>
          <a:p>
            <a:pPr lvl="2" algn="just"/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Direktiva85/577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kontratat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lidhura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jashte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qendrave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punes</a:t>
            </a:r>
            <a:endParaRPr lang="en-US" altLang="it-IT" sz="1200" dirty="0">
              <a:solidFill>
                <a:prstClr val="black"/>
              </a:solidFill>
              <a:latin typeface="Calibri"/>
            </a:endParaRPr>
          </a:p>
          <a:p>
            <a:pPr lvl="1" algn="just"/>
            <a:r>
              <a:rPr lang="en-US" altLang="it-IT" sz="1600" noProof="0" dirty="0" err="1" smtClean="0">
                <a:solidFill>
                  <a:prstClr val="black"/>
                </a:solidFill>
                <a:latin typeface="Calibri"/>
              </a:rPr>
              <a:t>Vitet</a:t>
            </a:r>
            <a:r>
              <a:rPr lang="en-US" altLang="it-IT" sz="1600" noProof="0" dirty="0" smtClean="0">
                <a:solidFill>
                  <a:prstClr val="black"/>
                </a:solidFill>
                <a:latin typeface="Calibri"/>
              </a:rPr>
              <a:t> 90</a:t>
            </a:r>
          </a:p>
          <a:p>
            <a:pPr lvl="2" algn="just"/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Direktiva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90/314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paketat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e tour-eve</a:t>
            </a:r>
          </a:p>
          <a:p>
            <a:pPr lvl="1" algn="just"/>
            <a:r>
              <a:rPr lang="en-US" altLang="it-IT" sz="1600" noProof="0" dirty="0" err="1" smtClean="0">
                <a:solidFill>
                  <a:prstClr val="black"/>
                </a:solidFill>
                <a:latin typeface="Calibri"/>
              </a:rPr>
              <a:t>Rreg</a:t>
            </a:r>
            <a:r>
              <a:rPr lang="en-US" altLang="it-IT" sz="1600" noProof="0" dirty="0" smtClean="0">
                <a:solidFill>
                  <a:prstClr val="black"/>
                </a:solidFill>
                <a:latin typeface="Calibri"/>
              </a:rPr>
              <a:t>. 91/295 </a:t>
            </a:r>
            <a:r>
              <a:rPr lang="en-US" altLang="it-IT" sz="1600" noProof="0" dirty="0" err="1" smtClean="0">
                <a:solidFill>
                  <a:prstClr val="black"/>
                </a:solidFill>
                <a:latin typeface="Calibri"/>
              </a:rPr>
              <a:t>mbi</a:t>
            </a:r>
            <a:r>
              <a:rPr lang="en-US" altLang="it-IT" sz="1600" noProof="0" dirty="0" smtClean="0">
                <a:solidFill>
                  <a:prstClr val="black"/>
                </a:solidFill>
                <a:latin typeface="Calibri"/>
              </a:rPr>
              <a:t> overbooking</a:t>
            </a:r>
          </a:p>
          <a:p>
            <a:pPr lvl="2" algn="just"/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Percakton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pasagjerin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por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nuk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permend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termin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200" noProof="0" dirty="0" err="1" smtClean="0">
                <a:solidFill>
                  <a:prstClr val="black"/>
                </a:solidFill>
                <a:latin typeface="Calibri"/>
              </a:rPr>
              <a:t>konsumator</a:t>
            </a:r>
            <a:r>
              <a:rPr lang="en-US" altLang="it-IT" sz="1200" noProof="0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lvl="1" algn="just"/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Dir. 93/13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kushtet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padrejta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ne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kontratat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konsumatore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lvl="1" algn="just"/>
            <a:r>
              <a:rPr lang="en-US" altLang="it-IT" sz="1600" noProof="0" dirty="0" smtClean="0">
                <a:solidFill>
                  <a:prstClr val="black"/>
                </a:solidFill>
                <a:latin typeface="Calibri"/>
              </a:rPr>
              <a:t>Dir. 99/44 </a:t>
            </a:r>
            <a:r>
              <a:rPr lang="en-US" altLang="it-IT" sz="1600" noProof="0" dirty="0" err="1" smtClean="0">
                <a:solidFill>
                  <a:prstClr val="black"/>
                </a:solidFill>
                <a:latin typeface="Calibri"/>
              </a:rPr>
              <a:t>mbi</a:t>
            </a:r>
            <a:r>
              <a:rPr lang="en-US" altLang="it-IT" sz="16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noProof="0" dirty="0" err="1" smtClean="0">
                <a:solidFill>
                  <a:prstClr val="black"/>
                </a:solidFill>
                <a:latin typeface="Calibri"/>
              </a:rPr>
              <a:t>shitjen</a:t>
            </a:r>
            <a:r>
              <a:rPr lang="en-US" altLang="it-IT" sz="1600" noProof="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600" noProof="0" dirty="0" err="1" smtClean="0">
                <a:solidFill>
                  <a:prstClr val="black"/>
                </a:solidFill>
                <a:latin typeface="Calibri"/>
              </a:rPr>
              <a:t>mallrave</a:t>
            </a:r>
            <a:r>
              <a:rPr lang="en-US" altLang="it-IT" sz="16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noProof="0" dirty="0" err="1" smtClean="0">
                <a:solidFill>
                  <a:prstClr val="black"/>
                </a:solidFill>
                <a:latin typeface="Calibri"/>
              </a:rPr>
              <a:t>konsumatorit</a:t>
            </a:r>
            <a:r>
              <a:rPr lang="en-US" altLang="it-IT" sz="1600" noProof="0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lang="en-US" altLang="it-IT" sz="1600" noProof="0" dirty="0" err="1" smtClean="0">
                <a:solidFill>
                  <a:prstClr val="black"/>
                </a:solidFill>
                <a:latin typeface="Calibri"/>
              </a:rPr>
              <a:t>etj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. </a:t>
            </a:r>
          </a:p>
          <a:p>
            <a:pPr algn="just"/>
            <a:r>
              <a:rPr lang="en-US" altLang="it-IT" sz="2000" dirty="0" err="1">
                <a:solidFill>
                  <a:prstClr val="black"/>
                </a:solidFill>
              </a:rPr>
              <a:t>Neni</a:t>
            </a:r>
            <a:r>
              <a:rPr lang="en-US" altLang="it-IT" sz="2000" dirty="0">
                <a:solidFill>
                  <a:prstClr val="black"/>
                </a:solidFill>
              </a:rPr>
              <a:t> 169 TFBE</a:t>
            </a:r>
          </a:p>
          <a:p>
            <a:pPr lvl="1" algn="just"/>
            <a:r>
              <a:rPr lang="en-US" altLang="it-IT" sz="1600" dirty="0" err="1">
                <a:solidFill>
                  <a:prstClr val="black"/>
                </a:solidFill>
              </a:rPr>
              <a:t>Për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të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promovuar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interesat</a:t>
            </a:r>
            <a:r>
              <a:rPr lang="en-US" altLang="it-IT" sz="1600" dirty="0">
                <a:solidFill>
                  <a:prstClr val="black"/>
                </a:solidFill>
              </a:rPr>
              <a:t> e </a:t>
            </a:r>
            <a:r>
              <a:rPr lang="en-US" altLang="it-IT" sz="1600" dirty="0" err="1">
                <a:solidFill>
                  <a:prstClr val="black"/>
                </a:solidFill>
              </a:rPr>
              <a:t>konsumatorëve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dhe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për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të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siguruar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një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nivel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të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mbrojtjes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së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konsumatorëve</a:t>
            </a:r>
            <a:r>
              <a:rPr lang="en-US" altLang="it-IT" sz="1600" dirty="0">
                <a:solidFill>
                  <a:prstClr val="black"/>
                </a:solidFill>
              </a:rPr>
              <a:t>, </a:t>
            </a:r>
            <a:r>
              <a:rPr lang="en-US" altLang="it-IT" sz="1600" dirty="0" err="1">
                <a:solidFill>
                  <a:prstClr val="black"/>
                </a:solidFill>
              </a:rPr>
              <a:t>Bashkimi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kontribuon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në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mbrojtjen</a:t>
            </a:r>
            <a:r>
              <a:rPr lang="en-US" altLang="it-IT" sz="1600" dirty="0">
                <a:solidFill>
                  <a:prstClr val="black"/>
                </a:solidFill>
              </a:rPr>
              <a:t> e </a:t>
            </a:r>
            <a:r>
              <a:rPr lang="en-US" altLang="it-IT" sz="1600" dirty="0" err="1">
                <a:solidFill>
                  <a:prstClr val="black"/>
                </a:solidFill>
              </a:rPr>
              <a:t>shëndetit</a:t>
            </a:r>
            <a:r>
              <a:rPr lang="en-US" altLang="it-IT" sz="1600" dirty="0">
                <a:solidFill>
                  <a:prstClr val="black"/>
                </a:solidFill>
              </a:rPr>
              <a:t>, </a:t>
            </a:r>
            <a:r>
              <a:rPr lang="en-US" altLang="it-IT" sz="1600" dirty="0" err="1">
                <a:solidFill>
                  <a:prstClr val="black"/>
                </a:solidFill>
              </a:rPr>
              <a:t>sigurisë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dhe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interesave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ekonomike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të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konsumatorëve</a:t>
            </a:r>
            <a:r>
              <a:rPr lang="en-US" altLang="it-IT" sz="1600" dirty="0">
                <a:solidFill>
                  <a:prstClr val="black"/>
                </a:solidFill>
              </a:rPr>
              <a:t>, </a:t>
            </a:r>
            <a:r>
              <a:rPr lang="en-US" altLang="it-IT" sz="1600" dirty="0" err="1">
                <a:solidFill>
                  <a:prstClr val="black"/>
                </a:solidFill>
              </a:rPr>
              <a:t>si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edhe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në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promovimin</a:t>
            </a:r>
            <a:r>
              <a:rPr lang="en-US" altLang="it-IT" sz="1600" dirty="0">
                <a:solidFill>
                  <a:prstClr val="black"/>
                </a:solidFill>
              </a:rPr>
              <a:t> e </a:t>
            </a:r>
            <a:r>
              <a:rPr lang="en-US" altLang="it-IT" sz="1600" dirty="0" err="1">
                <a:solidFill>
                  <a:prstClr val="black"/>
                </a:solidFill>
              </a:rPr>
              <a:t>të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drejtës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për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informim</a:t>
            </a:r>
            <a:r>
              <a:rPr lang="en-US" altLang="it-IT" sz="1600" dirty="0">
                <a:solidFill>
                  <a:prstClr val="black"/>
                </a:solidFill>
              </a:rPr>
              <a:t>, </a:t>
            </a:r>
            <a:r>
              <a:rPr lang="en-US" altLang="it-IT" sz="1600" dirty="0" err="1">
                <a:solidFill>
                  <a:prstClr val="black"/>
                </a:solidFill>
              </a:rPr>
              <a:t>edukim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dhe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organizim</a:t>
            </a:r>
            <a:r>
              <a:rPr lang="en-US" altLang="it-IT" sz="1600" dirty="0">
                <a:solidFill>
                  <a:prstClr val="black"/>
                </a:solidFill>
              </a:rPr>
              <a:t>, </a:t>
            </a:r>
            <a:r>
              <a:rPr lang="en-US" altLang="it-IT" sz="1600" dirty="0" err="1">
                <a:solidFill>
                  <a:prstClr val="black"/>
                </a:solidFill>
              </a:rPr>
              <a:t>në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mënyrë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që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të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mbrojnë</a:t>
            </a:r>
            <a:r>
              <a:rPr lang="en-US" altLang="it-IT" sz="1600" dirty="0">
                <a:solidFill>
                  <a:prstClr val="black"/>
                </a:solidFill>
              </a:rPr>
              <a:t> </a:t>
            </a:r>
            <a:r>
              <a:rPr lang="en-US" altLang="it-IT" sz="1600" dirty="0" err="1">
                <a:solidFill>
                  <a:prstClr val="black"/>
                </a:solidFill>
              </a:rPr>
              <a:t>interesat</a:t>
            </a:r>
            <a:r>
              <a:rPr lang="en-US" altLang="it-IT" sz="1600" dirty="0">
                <a:solidFill>
                  <a:prstClr val="black"/>
                </a:solidFill>
              </a:rPr>
              <a:t> e </a:t>
            </a:r>
            <a:r>
              <a:rPr lang="en-US" altLang="it-IT" sz="1600" dirty="0" err="1" smtClean="0">
                <a:solidFill>
                  <a:prstClr val="black"/>
                </a:solidFill>
              </a:rPr>
              <a:t>tyre</a:t>
            </a:r>
            <a:endParaRPr kumimoji="0" lang="en-US" altLang="it-IT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39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EDAFC2-8C46-4379-A6C8-2DFAF5B84108}" type="slidenum">
              <a:rPr kumimoji="0" lang="de-DE" sz="12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Mbrojtja e konsumatorit ne Paketat e udhetimit I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Mbrojtja</a:t>
            </a:r>
            <a:r>
              <a:rPr kumimoji="0" lang="en-US" altLang="it-IT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</a:t>
            </a:r>
            <a:r>
              <a:rPr kumimoji="0" lang="en-US" alt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pasagjerit</a:t>
            </a:r>
            <a:r>
              <a:rPr kumimoji="0" lang="en-US" altLang="it-IT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ne </a:t>
            </a:r>
            <a:r>
              <a:rPr kumimoji="0" lang="en-US" alt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paketat</a:t>
            </a:r>
            <a:r>
              <a:rPr kumimoji="0" lang="en-US" altLang="it-IT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</a:t>
            </a:r>
            <a:r>
              <a:rPr kumimoji="0" lang="en-US" alt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udhetimit</a:t>
            </a:r>
            <a:r>
              <a:rPr kumimoji="0" lang="en-US" altLang="it-IT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lvl="1" indent="-342900" algn="just">
              <a:buFont typeface="Arial" pitchFamily="34" charset="0"/>
              <a:buChar char="•"/>
            </a:pP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Teoria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klasike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ishte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se jane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sherbime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ndara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vec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vec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: transport,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akomodim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, catering, </a:t>
            </a:r>
            <a:r>
              <a:rPr lang="en-US" altLang="it-IT" sz="1600" dirty="0" err="1" smtClean="0">
                <a:solidFill>
                  <a:prstClr val="black"/>
                </a:solidFill>
                <a:latin typeface="Calibri"/>
              </a:rPr>
              <a:t>etj</a:t>
            </a:r>
            <a:endParaRPr lang="en-US" altLang="it-IT" sz="1600" dirty="0" smtClean="0">
              <a:solidFill>
                <a:prstClr val="black"/>
              </a:solidFill>
              <a:latin typeface="Calibri"/>
            </a:endParaRPr>
          </a:p>
          <a:p>
            <a:pPr lvl="1" indent="-342900" algn="just">
              <a:buFont typeface="Arial" pitchFamily="34" charset="0"/>
              <a:buChar char="•"/>
            </a:pP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Vecanerisht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nese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kishim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lidhje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midis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llojeve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ndryshme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transporti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duhej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ti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referohej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seciles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konvente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 me </a:t>
            </a:r>
            <a:r>
              <a:rPr lang="en-US" altLang="it-IT" sz="1600" baseline="0" dirty="0" err="1" smtClean="0">
                <a:solidFill>
                  <a:prstClr val="black"/>
                </a:solidFill>
                <a:latin typeface="Calibri"/>
              </a:rPr>
              <a:t>vete</a:t>
            </a:r>
            <a:r>
              <a:rPr lang="en-US" altLang="it-IT" sz="1600" baseline="0" dirty="0" smtClean="0">
                <a:solidFill>
                  <a:prstClr val="black"/>
                </a:solidFill>
                <a:latin typeface="Calibri"/>
              </a:rPr>
              <a:t>.</a:t>
            </a:r>
            <a:r>
              <a:rPr lang="en-US" altLang="it-IT" sz="1600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algn="just"/>
            <a:r>
              <a:rPr kumimoji="0" lang="en-US" alt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Tregu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2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2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paketave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2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2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udhetimit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2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2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ndryshur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2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qe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2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nga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Dir. 90/314/KEE </a:t>
            </a:r>
          </a:p>
          <a:p>
            <a:pPr lvl="1" algn="just"/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Vete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direktiva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pati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nje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larmishmeri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transpozimesh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ne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shtete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ndryshme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antare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algn="just"/>
            <a:r>
              <a:rPr kumimoji="0" lang="en-US" alt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Dir.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BE 2015/2032 </a:t>
            </a:r>
          </a:p>
          <a:p>
            <a:pPr lvl="1" algn="just"/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8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realizoje</a:t>
            </a:r>
            <a:r>
              <a:rPr lang="en-US" altLang="it-IT" sz="18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nje</a:t>
            </a:r>
            <a:r>
              <a:rPr lang="en-US" altLang="it-IT" sz="18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harmonizim</a:t>
            </a:r>
            <a:r>
              <a:rPr lang="en-US" altLang="it-IT" sz="18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8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plote</a:t>
            </a:r>
            <a:r>
              <a:rPr lang="en-US" altLang="it-IT" sz="1800" baseline="0" dirty="0" smtClean="0">
                <a:solidFill>
                  <a:prstClr val="black"/>
                </a:solidFill>
                <a:latin typeface="Calibri"/>
              </a:rPr>
              <a:t> ne </a:t>
            </a:r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8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gjitha</a:t>
            </a:r>
            <a:r>
              <a:rPr lang="en-US" altLang="it-IT" sz="18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shtetet</a:t>
            </a:r>
            <a:r>
              <a:rPr lang="en-US" altLang="it-IT" sz="18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antare</a:t>
            </a:r>
            <a:endParaRPr lang="en-US" altLang="it-IT" sz="1800" baseline="0" dirty="0" smtClean="0">
              <a:solidFill>
                <a:prstClr val="black"/>
              </a:solidFill>
              <a:latin typeface="Calibri"/>
            </a:endParaRPr>
          </a:p>
          <a:p>
            <a:pPr lvl="1" algn="just"/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Jep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perkufizimet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Sherbime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udhetimi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Pakete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Udhetimi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Marreveshje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lidhura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udhetimi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(linked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trave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l arrangements LTA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lvl="1" algn="just"/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Jep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perkufizimin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udhetarit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organizatorit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shitesit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dhe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shitesit</a:t>
            </a:r>
            <a:r>
              <a:rPr lang="en-US" altLang="it-IT" sz="1800" dirty="0" smtClean="0">
                <a:solidFill>
                  <a:prstClr val="black"/>
                </a:solidFill>
                <a:latin typeface="Calibri"/>
              </a:rPr>
              <a:t> me </a:t>
            </a:r>
            <a:r>
              <a:rPr lang="en-US" altLang="it-IT" sz="1800" dirty="0" err="1" smtClean="0">
                <a:solidFill>
                  <a:prstClr val="black"/>
                </a:solidFill>
                <a:latin typeface="Calibri"/>
              </a:rPr>
              <a:t>pakice</a:t>
            </a:r>
            <a:endParaRPr lang="en-US" altLang="it-IT" sz="1800" dirty="0" smtClean="0">
              <a:solidFill>
                <a:prstClr val="black"/>
              </a:solidFill>
              <a:latin typeface="Calibri"/>
            </a:endParaRPr>
          </a:p>
          <a:p>
            <a:pPr lvl="1" algn="just"/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Udhetar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dhe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jo 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konsumator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it-IT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neni</a:t>
            </a:r>
            <a:r>
              <a:rPr kumimoji="0" lang="en-US" alt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3)</a:t>
            </a:r>
          </a:p>
          <a:p>
            <a:pPr lvl="2" algn="just"/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Sepse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pjesa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e mire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konsumatoreve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qe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blejne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keto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sherbime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apo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LTA jane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edhe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profesioniste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apo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biznese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vegjel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cilet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megjithese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nuk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jane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konsumatore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bien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ne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fushen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aplikimit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noProof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400" noProof="0" dirty="0" smtClean="0">
                <a:solidFill>
                  <a:prstClr val="black"/>
                </a:solidFill>
                <a:latin typeface="Calibri"/>
              </a:rPr>
              <a:t> Dir.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qe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mbron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udhetarin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lvl="2" algn="just"/>
            <a:endParaRPr kumimoji="0" lang="en-US" altLang="it-IT" sz="14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2" algn="just"/>
            <a:endParaRPr kumimoji="0" lang="en-US" altLang="it-IT" sz="14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 algn="just"/>
            <a:endParaRPr kumimoji="0" lang="en-US" alt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1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EDAFC2-8C46-4379-A6C8-2DFAF5B84108}" type="slidenum">
              <a:rPr kumimoji="0" lang="de-DE" sz="12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Paketat e udhetimit I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kumimoji="0" lang="en-US" alt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Detyrimet</a:t>
            </a:r>
            <a:r>
              <a:rPr kumimoji="0" lang="en-US" alt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reciproke</a:t>
            </a:r>
            <a:r>
              <a:rPr kumimoji="0" lang="en-US" alt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per </a:t>
            </a:r>
            <a:r>
              <a:rPr kumimoji="0" lang="en-US" alt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palet</a:t>
            </a:r>
            <a:r>
              <a:rPr kumimoji="0" lang="en-US" alt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ne </a:t>
            </a:r>
            <a:r>
              <a:rPr kumimoji="0" lang="en-US" alt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Paketat</a:t>
            </a:r>
            <a:r>
              <a:rPr kumimoji="0" lang="en-US" alt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</a:t>
            </a:r>
            <a:r>
              <a:rPr kumimoji="0" lang="en-US" alt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Udhetimit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it-IT" sz="2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dhe</a:t>
            </a:r>
            <a:r>
              <a:rPr kumimoji="0" lang="en-US" altLang="it-IT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LTA</a:t>
            </a:r>
          </a:p>
          <a:p>
            <a:pPr lvl="1" algn="just"/>
            <a:r>
              <a:rPr lang="en-US" altLang="it-IT" sz="1400" baseline="0" dirty="0" err="1" smtClean="0">
                <a:solidFill>
                  <a:prstClr val="black"/>
                </a:solidFill>
                <a:latin typeface="Calibri"/>
              </a:rPr>
              <a:t>Detyrimet</a:t>
            </a:r>
            <a:r>
              <a:rPr lang="en-US" altLang="it-IT" sz="14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baseline="0" dirty="0" err="1" smtClean="0">
                <a:solidFill>
                  <a:prstClr val="black"/>
                </a:solidFill>
                <a:latin typeface="Calibri"/>
              </a:rPr>
              <a:t>parakontraktore</a:t>
            </a:r>
            <a:r>
              <a:rPr lang="en-US" altLang="it-IT" sz="1400" baseline="0" dirty="0" smtClean="0">
                <a:solidFill>
                  <a:prstClr val="black"/>
                </a:solidFill>
                <a:latin typeface="Calibri"/>
              </a:rPr>
              <a:t> per </a:t>
            </a:r>
            <a:r>
              <a:rPr lang="en-US" altLang="it-IT" sz="1400" baseline="0" dirty="0" err="1" smtClean="0">
                <a:solidFill>
                  <a:prstClr val="black"/>
                </a:solidFill>
                <a:latin typeface="Calibri"/>
              </a:rPr>
              <a:t>informacion</a:t>
            </a:r>
            <a:r>
              <a:rPr lang="en-US" altLang="it-IT" sz="14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baseline="0" dirty="0" err="1" smtClean="0">
                <a:solidFill>
                  <a:prstClr val="black"/>
                </a:solidFill>
                <a:latin typeface="Calibri"/>
              </a:rPr>
              <a:t>dhe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permbajtja</a:t>
            </a:r>
            <a:endParaRPr lang="en-US" altLang="it-IT" sz="1400" dirty="0" smtClean="0">
              <a:solidFill>
                <a:prstClr val="black"/>
              </a:solidFill>
              <a:latin typeface="Calibri"/>
            </a:endParaRPr>
          </a:p>
          <a:p>
            <a:pPr lvl="1" algn="just"/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Ndryshimet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kontrates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se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paketes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se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udhetimit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perpara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nisjes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se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paketes</a:t>
            </a:r>
            <a:endParaRPr lang="en-US" altLang="it-IT" sz="1400" dirty="0" smtClean="0">
              <a:solidFill>
                <a:prstClr val="black"/>
              </a:solidFill>
              <a:latin typeface="Calibri"/>
            </a:endParaRPr>
          </a:p>
          <a:p>
            <a:pPr lvl="1" algn="just"/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Performanca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paketes</a:t>
            </a:r>
            <a:endParaRPr lang="en-US" altLang="it-IT" sz="1400" dirty="0" smtClean="0">
              <a:solidFill>
                <a:prstClr val="black"/>
              </a:solidFill>
              <a:latin typeface="Calibri"/>
            </a:endParaRPr>
          </a:p>
          <a:p>
            <a:pPr lvl="1" algn="just"/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Mbrojtja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nga</a:t>
            </a:r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400" dirty="0" err="1" smtClean="0">
                <a:solidFill>
                  <a:prstClr val="black"/>
                </a:solidFill>
                <a:latin typeface="Calibri"/>
              </a:rPr>
              <a:t>mospermbushja</a:t>
            </a:r>
            <a:endParaRPr lang="en-US" altLang="it-IT" sz="1400" dirty="0" smtClean="0">
              <a:solidFill>
                <a:prstClr val="black"/>
              </a:solidFill>
              <a:latin typeface="Calibri"/>
            </a:endParaRPr>
          </a:p>
          <a:p>
            <a:pPr lvl="1" algn="just"/>
            <a:r>
              <a:rPr lang="en-US" altLang="it-IT" sz="1400" dirty="0" smtClean="0">
                <a:solidFill>
                  <a:prstClr val="black"/>
                </a:solidFill>
                <a:latin typeface="Calibri"/>
              </a:rPr>
              <a:t>LTA </a:t>
            </a:r>
          </a:p>
          <a:p>
            <a:pPr algn="just"/>
            <a:r>
              <a:rPr lang="en-US" altLang="it-IT" sz="2200" dirty="0" err="1">
                <a:solidFill>
                  <a:prstClr val="black"/>
                </a:solidFill>
              </a:rPr>
              <a:t>Detyrimet</a:t>
            </a:r>
            <a:r>
              <a:rPr lang="en-US" altLang="it-IT" sz="2200" dirty="0">
                <a:solidFill>
                  <a:prstClr val="black"/>
                </a:solidFill>
              </a:rPr>
              <a:t> </a:t>
            </a:r>
            <a:r>
              <a:rPr lang="en-US" altLang="it-IT" sz="2200" dirty="0" err="1">
                <a:solidFill>
                  <a:prstClr val="black"/>
                </a:solidFill>
              </a:rPr>
              <a:t>parakontraktore</a:t>
            </a:r>
            <a:r>
              <a:rPr lang="en-US" altLang="it-IT" sz="2200" dirty="0">
                <a:solidFill>
                  <a:prstClr val="black"/>
                </a:solidFill>
              </a:rPr>
              <a:t> per </a:t>
            </a:r>
            <a:r>
              <a:rPr lang="en-US" altLang="it-IT" sz="2200" dirty="0" err="1">
                <a:solidFill>
                  <a:prstClr val="black"/>
                </a:solidFill>
              </a:rPr>
              <a:t>informacion</a:t>
            </a:r>
            <a:r>
              <a:rPr lang="en-US" altLang="it-IT" sz="2200" dirty="0">
                <a:solidFill>
                  <a:prstClr val="black"/>
                </a:solidFill>
              </a:rPr>
              <a:t> </a:t>
            </a:r>
            <a:r>
              <a:rPr lang="en-US" altLang="it-IT" sz="2200" dirty="0" err="1">
                <a:solidFill>
                  <a:prstClr val="black"/>
                </a:solidFill>
              </a:rPr>
              <a:t>dhe</a:t>
            </a:r>
            <a:r>
              <a:rPr lang="en-US" altLang="it-IT" sz="2200" dirty="0">
                <a:solidFill>
                  <a:prstClr val="black"/>
                </a:solidFill>
              </a:rPr>
              <a:t> </a:t>
            </a:r>
            <a:r>
              <a:rPr lang="en-US" altLang="it-IT" sz="2200" dirty="0" err="1">
                <a:solidFill>
                  <a:prstClr val="black"/>
                </a:solidFill>
              </a:rPr>
              <a:t>permbajtja</a:t>
            </a:r>
            <a:endParaRPr lang="en-US" altLang="it-IT" sz="2200" dirty="0">
              <a:solidFill>
                <a:prstClr val="black"/>
              </a:solidFill>
            </a:endParaRPr>
          </a:p>
          <a:p>
            <a:pPr lvl="1" algn="just"/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Te</a:t>
            </a:r>
            <a:r>
              <a:rPr lang="en-US" altLang="it-IT" sz="1800" baseline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it-IT" sz="1800" baseline="0" dirty="0" err="1" smtClean="0">
                <a:solidFill>
                  <a:prstClr val="black"/>
                </a:solidFill>
                <a:latin typeface="Calibri"/>
              </a:rPr>
              <a:t>realizoje</a:t>
            </a:r>
            <a:endParaRPr kumimoji="0" lang="en-US" alt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60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Procesi i integrimit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3600" dirty="0">
                <a:solidFill>
                  <a:prstClr val="black"/>
                </a:solidFill>
              </a:rPr>
              <a:t>Procesi i integrimit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MSA 2006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Neni 59  dhe 106 per Transportet  dhe Protokolli 5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Perafrimi i legjislacionit me acquis 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Kodi Ajror – miratuar ne 2008 dhe versioni i ri ne L. 96/2020 (ajror)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Kodi Hekurudhor (Hekurudhor)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 Kodi Detar (detar)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Ligji 8308/1998 i perditesuar me L. Nr. 10/2016 (tokesor)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Legjislacioni dytesor</a:t>
            </a:r>
          </a:p>
          <a:p>
            <a:pPr marL="285750" lvl="0" indent="-285750">
              <a:spcBef>
                <a:spcPts val="0"/>
              </a:spcBef>
            </a:pPr>
            <a:r>
              <a:rPr lang="it-IT" sz="3600" dirty="0">
                <a:solidFill>
                  <a:prstClr val="black"/>
                </a:solidFill>
              </a:rPr>
              <a:t>Krijimi i autoriteteve te transportit (AAC, ATH)</a:t>
            </a:r>
          </a:p>
          <a:p>
            <a:pPr marL="1200150" lvl="2" indent="-285750">
              <a:spcBef>
                <a:spcPts val="0"/>
              </a:spcBef>
            </a:pPr>
            <a:endParaRPr lang="it-IT" sz="3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3600" dirty="0">
              <a:solidFill>
                <a:prstClr val="black"/>
              </a:solidFill>
            </a:endParaRPr>
          </a:p>
          <a:p>
            <a:pPr algn="just"/>
            <a:endParaRPr lang="en-US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285300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Integrimi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3600" dirty="0">
                <a:solidFill>
                  <a:prstClr val="black"/>
                </a:solidFill>
              </a:rPr>
              <a:t>Procesi i integrimit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Procesi screening – takimet shpjeguese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Per 33 kapituj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Negociatat 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Transporti nje nga kapitujt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Struktura e institucioneve shqiptare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Statusi «Pjeserisht i mbyllur» dhe «I mbyllur» (kur jane te kenaqur te gjithe vendet e BE)</a:t>
            </a:r>
          </a:p>
          <a:p>
            <a:pPr marL="285750" lvl="0" indent="-285750">
              <a:spcBef>
                <a:spcPts val="0"/>
              </a:spcBef>
            </a:pPr>
            <a:r>
              <a:rPr lang="it-IT" sz="3600" dirty="0">
                <a:solidFill>
                  <a:prstClr val="black"/>
                </a:solidFill>
              </a:rPr>
              <a:t>Pika e pare dhe kyce PERAFRIMI I LEGJISLACIONIT ME ACQUIS</a:t>
            </a:r>
          </a:p>
        </p:txBody>
      </p:sp>
    </p:spTree>
    <p:extLst>
      <p:ext uri="{BB962C8B-B14F-4D97-AF65-F5344CB8AC3E}">
        <p14:creationId xmlns:p14="http://schemas.microsoft.com/office/powerpoint/2010/main" val="413013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Te drejtat e pasagjereve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2800" dirty="0">
                <a:solidFill>
                  <a:prstClr val="black"/>
                </a:solidFill>
              </a:rPr>
              <a:t>TE DREJTAT E PASAGJEREVE  NE LEGJISLACIONIN AJROR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Rregullimi ne Kodin Ajror Shqiptar (L. 96/2020)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Kapitulli XI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Nenkapitulli VI (nenet 154-159)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Mohimi i hyrjes ne bord, anulimi, vonesat e gjata te fluturimeve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Autoriteti zbatues AAC i Shqiperise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Detyrimi per te informuar pasagjeret per te drejtat e tyre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Detyrimi fillestar nga kompania e udhetimit 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E drejta per kompensim nga ana e kompanise 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Zbatueshmeria e nenit 158 </a:t>
            </a:r>
          </a:p>
          <a:p>
            <a:pPr marL="3486150" lvl="7" indent="-285750">
              <a:spcBef>
                <a:spcPts val="0"/>
              </a:spcBef>
            </a:pPr>
            <a:r>
              <a:rPr lang="it-IT" sz="1400" dirty="0">
                <a:solidFill>
                  <a:prstClr val="black"/>
                </a:solidFill>
              </a:rPr>
              <a:t>Nenet 155 e 157 të këtij Kodi zbatohen pavarësisht nëse fluturimi është i programuar ose i paprogramuar dhe është pjesë ose jo e një pakete dhe nuk prek të drejtat e pasagjerëve, të rregulluara nga ligje të tjera për paketat e udhëtimit dhe sistemet e kompjuterizuara të rezervimit</a:t>
            </a:r>
          </a:p>
        </p:txBody>
      </p:sp>
    </p:spTree>
    <p:extLst>
      <p:ext uri="{BB962C8B-B14F-4D97-AF65-F5344CB8AC3E}">
        <p14:creationId xmlns:p14="http://schemas.microsoft.com/office/powerpoint/2010/main" val="219313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Te drejtat e pasagjereve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TE DREJTAT E PASAGJEREVE  NE LEGJISLACIONIN AJROR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Udhezim nr. 1 date 26.02.2013 «Për kompensimin dhe asistencën e pasagjerëve në rastin e mospranimit në bord të avionit dhe anulimit ose vonesës gjatë fluturimeve»</a:t>
            </a:r>
          </a:p>
          <a:p>
            <a:pPr marL="1200150" lvl="2" indent="-285750">
              <a:spcBef>
                <a:spcPts val="0"/>
              </a:spcBef>
            </a:pPr>
            <a:r>
              <a:rPr lang="it-IT" sz="2800" dirty="0">
                <a:solidFill>
                  <a:prstClr val="black"/>
                </a:solidFill>
              </a:rPr>
              <a:t>Perafrim me Reg. 261/2004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Autoriteti zbatues AAC i Shqiperise</a:t>
            </a:r>
          </a:p>
        </p:txBody>
      </p:sp>
    </p:spTree>
    <p:extLst>
      <p:ext uri="{BB962C8B-B14F-4D97-AF65-F5344CB8AC3E}">
        <p14:creationId xmlns:p14="http://schemas.microsoft.com/office/powerpoint/2010/main" val="18185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4005</TotalTime>
  <Words>1212</Words>
  <Application>Microsoft Office PowerPoint</Application>
  <PresentationFormat>On-screen Show (4:3)</PresentationFormat>
  <Paragraphs>158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296</cp:revision>
  <dcterms:created xsi:type="dcterms:W3CDTF">2016-10-18T10:02:39Z</dcterms:created>
  <dcterms:modified xsi:type="dcterms:W3CDTF">2023-06-11T21:52:35Z</dcterms:modified>
</cp:coreProperties>
</file>