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82" r:id="rId4"/>
    <p:sldId id="277" r:id="rId5"/>
    <p:sldId id="290" r:id="rId6"/>
    <p:sldId id="291" r:id="rId7"/>
    <p:sldId id="292" r:id="rId8"/>
    <p:sldId id="293" r:id="rId9"/>
    <p:sldId id="294" r:id="rId10"/>
    <p:sldId id="296" r:id="rId11"/>
    <p:sldId id="295" r:id="rId12"/>
    <p:sldId id="297" r:id="rId13"/>
    <p:sldId id="298" r:id="rId14"/>
    <p:sldId id="299" r:id="rId15"/>
    <p:sldId id="280" r:id="rId16"/>
    <p:sldId id="276" r:id="rId17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36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28.1.2022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28.1.2022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28.1.2022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28.1.2022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/>
              <a:t>Liria</a:t>
            </a:r>
            <a:r>
              <a:rPr lang="en-US" sz="2800" dirty="0" smtClean="0"/>
              <a:t> e </a:t>
            </a:r>
            <a:r>
              <a:rPr lang="en-US" sz="2800" dirty="0" err="1" smtClean="0"/>
              <a:t>qarkullimit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kapitalit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pagesave</a:t>
            </a:r>
            <a:r>
              <a:rPr lang="en-US" sz="2800" dirty="0" smtClean="0"/>
              <a:t> ne BE</a:t>
            </a: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srgbClr val="002060"/>
              </a:solidFill>
              <a:latin typeface="Arial Rounded MT Bold" pitchFamily="34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Liria e levizjes se kapitalit (IX)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Perjashtimet (IX)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Bashkimi ekonomik dhe monetar (X)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</a:t>
            </a:r>
            <a:r>
              <a:rPr lang="it-IT" dirty="0" smtClean="0">
                <a:solidFill>
                  <a:srgbClr val="FF0000"/>
                </a:solidFill>
              </a:rPr>
              <a:t>28 Janar 2022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10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Veprimtaria e BE gjate Covid-19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5819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Komisioni</a:t>
            </a:r>
            <a:endParaRPr lang="en-US" altLang="it-IT" sz="2000" dirty="0" smtClean="0"/>
          </a:p>
          <a:p>
            <a:pPr lvl="1"/>
            <a:r>
              <a:rPr lang="en-US" altLang="it-IT" sz="1600" dirty="0" smtClean="0"/>
              <a:t>Com(2020) 456 final – </a:t>
            </a:r>
            <a:r>
              <a:rPr lang="en-US" altLang="it-IT" sz="1600" dirty="0" err="1" smtClean="0"/>
              <a:t>Momenti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Europes</a:t>
            </a:r>
            <a:r>
              <a:rPr lang="en-US" altLang="it-IT" sz="1600" dirty="0" smtClean="0"/>
              <a:t>: </a:t>
            </a:r>
            <a:r>
              <a:rPr lang="en-US" altLang="it-IT" sz="1600" dirty="0" err="1" smtClean="0"/>
              <a:t>Riparimi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demeve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pergatitja</a:t>
            </a:r>
            <a:r>
              <a:rPr lang="en-US" altLang="it-IT" sz="1600" dirty="0" smtClean="0"/>
              <a:t> per e se </a:t>
            </a:r>
            <a:r>
              <a:rPr lang="en-US" altLang="it-IT" sz="1600" dirty="0" err="1" smtClean="0"/>
              <a:t>ardhmes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gjeneratat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reja</a:t>
            </a:r>
            <a:r>
              <a:rPr lang="en-US" altLang="it-IT" sz="1600" dirty="0" smtClean="0"/>
              <a:t> </a:t>
            </a:r>
          </a:p>
          <a:p>
            <a:r>
              <a:rPr lang="en-US" altLang="it-IT" sz="2400" dirty="0" smtClean="0"/>
              <a:t>Ne </a:t>
            </a:r>
            <a:r>
              <a:rPr lang="en-US" altLang="it-IT" sz="2400" dirty="0" err="1" smtClean="0"/>
              <a:t>baze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nenit</a:t>
            </a:r>
            <a:r>
              <a:rPr lang="en-US" altLang="it-IT" sz="2400" dirty="0" smtClean="0"/>
              <a:t> 122.1 TFBE</a:t>
            </a:r>
          </a:p>
          <a:p>
            <a:pPr lvl="1"/>
            <a:r>
              <a:rPr lang="en-US" altLang="it-IT" sz="2000" dirty="0" err="1" smtClean="0"/>
              <a:t>Keshilli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marre</a:t>
            </a:r>
            <a:r>
              <a:rPr lang="en-US" altLang="it-IT" sz="2000" dirty="0" smtClean="0"/>
              <a:t> masa </a:t>
            </a:r>
            <a:r>
              <a:rPr lang="en-US" altLang="it-IT" sz="2000" dirty="0" err="1" smtClean="0"/>
              <a:t>adeguate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situaten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ekonomike</a:t>
            </a:r>
            <a:r>
              <a:rPr lang="en-US" altLang="it-IT" sz="2000" dirty="0" smtClean="0"/>
              <a:t> </a:t>
            </a:r>
          </a:p>
          <a:p>
            <a:pPr lvl="1"/>
            <a:r>
              <a:rPr lang="en-US" altLang="it-IT" sz="2000" dirty="0" err="1" smtClean="0"/>
              <a:t>Rregullore</a:t>
            </a:r>
            <a:r>
              <a:rPr lang="en-US" altLang="it-IT" sz="2000" dirty="0" smtClean="0"/>
              <a:t> BE 2020/672e </a:t>
            </a:r>
            <a:r>
              <a:rPr lang="en-US" altLang="it-IT" sz="2000" dirty="0" err="1" smtClean="0"/>
              <a:t>Keshillit</a:t>
            </a:r>
            <a:r>
              <a:rPr lang="en-US" altLang="it-IT" sz="2000" dirty="0" smtClean="0"/>
              <a:t> </a:t>
            </a:r>
          </a:p>
          <a:p>
            <a:pPr lvl="2"/>
            <a:r>
              <a:rPr lang="en-US" altLang="it-IT" sz="1600" dirty="0" smtClean="0"/>
              <a:t>Support to mitigate </a:t>
            </a:r>
            <a:r>
              <a:rPr lang="en-US" altLang="it-IT" sz="1600" dirty="0" err="1" smtClean="0"/>
              <a:t>Unemployement</a:t>
            </a:r>
            <a:r>
              <a:rPr lang="en-US" altLang="it-IT" sz="1600" dirty="0" smtClean="0"/>
              <a:t> Risks in an Emergency (SURE)</a:t>
            </a:r>
          </a:p>
          <a:p>
            <a:pPr lvl="1"/>
            <a:r>
              <a:rPr lang="en-US" altLang="it-IT" sz="2000" dirty="0" smtClean="0"/>
              <a:t>Recovery Plan </a:t>
            </a:r>
          </a:p>
          <a:p>
            <a:pPr lvl="2"/>
            <a:r>
              <a:rPr lang="en-US" altLang="it-IT" sz="1600" dirty="0" smtClean="0"/>
              <a:t>Me </a:t>
            </a:r>
            <a:r>
              <a:rPr lang="en-US" altLang="it-IT" sz="1600" dirty="0" err="1" smtClean="0"/>
              <a:t>instrumenta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Next Generation EU</a:t>
            </a:r>
          </a:p>
          <a:p>
            <a:pPr lvl="2"/>
            <a:r>
              <a:rPr lang="en-US" altLang="it-IT" sz="1600" dirty="0" err="1" smtClean="0"/>
              <a:t>Rregullore</a:t>
            </a:r>
            <a:r>
              <a:rPr lang="en-US" altLang="it-IT" sz="1600" dirty="0" smtClean="0"/>
              <a:t> BE 2020/2094 e </a:t>
            </a:r>
            <a:r>
              <a:rPr lang="en-US" altLang="it-IT" sz="1600" dirty="0" err="1" smtClean="0"/>
              <a:t>Keshilli</a:t>
            </a:r>
            <a:endParaRPr lang="en-US" altLang="it-IT" sz="1600" dirty="0"/>
          </a:p>
          <a:p>
            <a:pPr lvl="1"/>
            <a:r>
              <a:rPr lang="en-US" altLang="it-IT" sz="2000" dirty="0" err="1" smtClean="0"/>
              <a:t>Keto</a:t>
            </a:r>
            <a:r>
              <a:rPr lang="en-US" altLang="it-IT" sz="2000" dirty="0" smtClean="0"/>
              <a:t> masa do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japin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mundesine</a:t>
            </a:r>
            <a:r>
              <a:rPr lang="en-US" altLang="it-IT" sz="2000" dirty="0" smtClean="0"/>
              <a:t> BE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nderhyje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drejteperdrejte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mjetet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veta</a:t>
            </a:r>
            <a:r>
              <a:rPr lang="en-US" altLang="it-IT" sz="2000" dirty="0" smtClean="0"/>
              <a:t> </a:t>
            </a:r>
          </a:p>
          <a:p>
            <a:pPr lvl="2"/>
            <a:r>
              <a:rPr lang="en-US" altLang="it-IT" sz="1600" dirty="0" err="1" smtClean="0"/>
              <a:t>Konsiderohet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ushtrim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efektiv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Politike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Ekonomike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BE </a:t>
            </a:r>
          </a:p>
          <a:p>
            <a:pPr lvl="2"/>
            <a:r>
              <a:rPr lang="en-US" altLang="it-IT" sz="1600" dirty="0" err="1" smtClean="0"/>
              <a:t>Resurset</a:t>
            </a:r>
            <a:r>
              <a:rPr lang="en-US" altLang="it-IT" sz="1600" dirty="0" smtClean="0"/>
              <a:t> do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gjenden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hedhja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tregun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kapitaleve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titujve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europiane</a:t>
            </a:r>
            <a:r>
              <a:rPr lang="en-US" altLang="it-IT" sz="1600" dirty="0" smtClean="0"/>
              <a:t> </a:t>
            </a:r>
          </a:p>
          <a:p>
            <a:pPr lvl="3"/>
            <a:r>
              <a:rPr lang="en-US" altLang="it-IT" sz="1200" dirty="0" err="1" smtClean="0"/>
              <a:t>Tituj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borxhi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perbashket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r>
              <a:rPr lang="en-US" altLang="it-IT" sz="1200" dirty="0" smtClean="0"/>
              <a:t> </a:t>
            </a:r>
          </a:p>
          <a:p>
            <a:pPr lvl="3"/>
            <a:r>
              <a:rPr lang="en-US" altLang="it-IT" sz="1200" dirty="0" err="1" smtClean="0"/>
              <a:t>Vendimi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BE,Euroatom</a:t>
            </a:r>
            <a:r>
              <a:rPr lang="en-US" altLang="it-IT" sz="1200" dirty="0" smtClean="0"/>
              <a:t> 2020/2053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Keshillit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bazuar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nenin</a:t>
            </a:r>
            <a:r>
              <a:rPr lang="en-US" altLang="it-IT" sz="1200" dirty="0" smtClean="0"/>
              <a:t> 311 TFBE ne </a:t>
            </a:r>
            <a:r>
              <a:rPr lang="en-US" altLang="it-IT" sz="1200" dirty="0" err="1" smtClean="0"/>
              <a:t>lidhje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ardhurat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veta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BE </a:t>
            </a:r>
          </a:p>
          <a:p>
            <a:pPr lvl="4"/>
            <a:r>
              <a:rPr lang="en-US" altLang="it-IT" sz="1200" dirty="0" err="1" smtClean="0"/>
              <a:t>Abrogon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Vendimin</a:t>
            </a:r>
            <a:r>
              <a:rPr lang="en-US" altLang="it-IT" sz="1200" dirty="0" smtClean="0"/>
              <a:t> 2014/335/BE, </a:t>
            </a:r>
            <a:r>
              <a:rPr lang="en-US" altLang="it-IT" sz="1200" dirty="0" err="1" smtClean="0"/>
              <a:t>Euroatom</a:t>
            </a:r>
            <a:endParaRPr lang="en-US" altLang="it-IT" sz="1200" dirty="0" smtClean="0"/>
          </a:p>
          <a:p>
            <a:pPr lvl="4"/>
            <a:r>
              <a:rPr lang="en-US" altLang="it-IT" sz="1200" dirty="0" err="1" smtClean="0"/>
              <a:t>Duhet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ratifikuar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gjitha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Rasti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Gjermanise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cila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ngritur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gjykte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kushtetuese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problem per </a:t>
            </a:r>
            <a:r>
              <a:rPr lang="en-US" altLang="it-IT" sz="1200" dirty="0" err="1" smtClean="0"/>
              <a:t>tejkalim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kompetencash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parlamentit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marrje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detyrimi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financiar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pallogaritshem</a:t>
            </a:r>
            <a:r>
              <a:rPr lang="en-US" altLang="it-IT" sz="1200" dirty="0" smtClean="0"/>
              <a:t> me pare</a:t>
            </a:r>
          </a:p>
        </p:txBody>
      </p:sp>
    </p:spTree>
    <p:extLst>
      <p:ext uri="{BB962C8B-B14F-4D97-AF65-F5344CB8AC3E}">
        <p14:creationId xmlns:p14="http://schemas.microsoft.com/office/powerpoint/2010/main" val="17079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11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Politika Monetare I  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5819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Rregullohet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primare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Kreu</a:t>
            </a:r>
            <a:r>
              <a:rPr lang="en-US" altLang="it-IT" sz="2000" dirty="0" smtClean="0"/>
              <a:t> 2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Titullit</a:t>
            </a:r>
            <a:r>
              <a:rPr lang="en-US" altLang="it-IT" sz="2000" dirty="0" smtClean="0"/>
              <a:t> VIII </a:t>
            </a:r>
          </a:p>
          <a:p>
            <a:pPr lvl="1"/>
            <a:r>
              <a:rPr lang="en-US" altLang="it-IT" sz="1600" dirty="0" err="1" smtClean="0"/>
              <a:t>Pergjegjes</a:t>
            </a:r>
            <a:endParaRPr lang="en-US" altLang="it-IT" sz="1600" dirty="0"/>
          </a:p>
          <a:p>
            <a:pPr lvl="2"/>
            <a:r>
              <a:rPr lang="en-US" altLang="it-IT" sz="1200" dirty="0" smtClean="0"/>
              <a:t>BQE</a:t>
            </a:r>
          </a:p>
          <a:p>
            <a:pPr lvl="3"/>
            <a:r>
              <a:rPr lang="en-US" altLang="it-IT" sz="800" dirty="0" err="1" smtClean="0"/>
              <a:t>Komiteti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ekzekutiv</a:t>
            </a:r>
            <a:endParaRPr lang="en-US" altLang="it-IT" sz="800" dirty="0" smtClean="0"/>
          </a:p>
          <a:p>
            <a:pPr lvl="4"/>
            <a:r>
              <a:rPr lang="en-US" altLang="it-IT" sz="800" dirty="0" smtClean="0"/>
              <a:t>President, </a:t>
            </a:r>
            <a:r>
              <a:rPr lang="en-US" altLang="it-IT" sz="800" dirty="0" err="1" smtClean="0"/>
              <a:t>zv</a:t>
            </a:r>
            <a:r>
              <a:rPr lang="en-US" altLang="it-IT" sz="800" dirty="0" smtClean="0"/>
              <a:t>. President, 4 </a:t>
            </a:r>
            <a:r>
              <a:rPr lang="en-US" altLang="it-IT" sz="800" dirty="0" err="1" smtClean="0"/>
              <a:t>antare</a:t>
            </a:r>
            <a:endParaRPr lang="en-US" altLang="it-IT" sz="800" dirty="0" smtClean="0"/>
          </a:p>
          <a:p>
            <a:pPr lvl="4"/>
            <a:r>
              <a:rPr lang="en-US" altLang="it-IT" sz="800" dirty="0" err="1"/>
              <a:t>Presidenti</a:t>
            </a:r>
            <a:r>
              <a:rPr lang="en-US" altLang="it-IT" sz="800" dirty="0"/>
              <a:t> </a:t>
            </a:r>
            <a:r>
              <a:rPr lang="en-US" altLang="it-IT" sz="800" dirty="0" smtClean="0"/>
              <a:t>BQE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zgjidhen</a:t>
            </a:r>
            <a:r>
              <a:rPr lang="en-US" altLang="it-IT" sz="800" dirty="0" smtClean="0"/>
              <a:t> </a:t>
            </a:r>
            <a:r>
              <a:rPr lang="en-US" altLang="it-IT" sz="800" dirty="0"/>
              <a:t>me </a:t>
            </a:r>
            <a:r>
              <a:rPr lang="en-US" altLang="it-IT" sz="800" dirty="0" err="1"/>
              <a:t>rekomandim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Keshillit</a:t>
            </a:r>
            <a:r>
              <a:rPr lang="en-US" altLang="it-IT" sz="800" dirty="0"/>
              <a:t>, </a:t>
            </a:r>
            <a:r>
              <a:rPr lang="en-US" altLang="it-IT" sz="800" dirty="0" err="1"/>
              <a:t>konsultim</a:t>
            </a:r>
            <a:r>
              <a:rPr lang="en-US" altLang="it-IT" sz="800" dirty="0"/>
              <a:t> </a:t>
            </a:r>
            <a:r>
              <a:rPr lang="en-US" altLang="it-IT" sz="800" dirty="0" err="1"/>
              <a:t>i</a:t>
            </a:r>
            <a:r>
              <a:rPr lang="en-US" altLang="it-IT" sz="800" dirty="0"/>
              <a:t> </a:t>
            </a:r>
            <a:r>
              <a:rPr lang="en-US" altLang="it-IT" sz="800" dirty="0" err="1"/>
              <a:t>Keshillit</a:t>
            </a:r>
            <a:r>
              <a:rPr lang="en-US" altLang="it-IT" sz="800" dirty="0"/>
              <a:t> </a:t>
            </a:r>
            <a:r>
              <a:rPr lang="en-US" altLang="it-IT" sz="800" dirty="0" err="1"/>
              <a:t>drejtues</a:t>
            </a:r>
            <a:r>
              <a:rPr lang="en-US" altLang="it-IT" sz="800" dirty="0"/>
              <a:t> </a:t>
            </a:r>
            <a:r>
              <a:rPr lang="en-US" altLang="it-IT" sz="800" dirty="0" err="1"/>
              <a:t>dhe</a:t>
            </a:r>
            <a:r>
              <a:rPr lang="en-US" altLang="it-IT" sz="800" dirty="0"/>
              <a:t> </a:t>
            </a:r>
            <a:r>
              <a:rPr lang="en-US" altLang="it-IT" sz="800" dirty="0" err="1"/>
              <a:t>Parlamentit</a:t>
            </a:r>
            <a:r>
              <a:rPr lang="en-US" altLang="it-IT" sz="800" dirty="0"/>
              <a:t>, </a:t>
            </a:r>
            <a:r>
              <a:rPr lang="en-US" altLang="it-IT" sz="800" dirty="0" err="1"/>
              <a:t>emerim</a:t>
            </a:r>
            <a:r>
              <a:rPr lang="en-US" altLang="it-IT" sz="800" dirty="0"/>
              <a:t> </a:t>
            </a:r>
            <a:r>
              <a:rPr lang="en-US" altLang="it-IT" sz="800" dirty="0" err="1"/>
              <a:t>nga</a:t>
            </a:r>
            <a:r>
              <a:rPr lang="en-US" altLang="it-IT" sz="800" dirty="0"/>
              <a:t> </a:t>
            </a:r>
            <a:r>
              <a:rPr lang="en-US" altLang="it-IT" sz="800" dirty="0" err="1"/>
              <a:t>Keshilli</a:t>
            </a:r>
            <a:r>
              <a:rPr lang="en-US" altLang="it-IT" sz="800" dirty="0"/>
              <a:t> </a:t>
            </a:r>
            <a:r>
              <a:rPr lang="en-US" altLang="it-IT" sz="800" dirty="0" err="1"/>
              <a:t>Europian</a:t>
            </a:r>
            <a:r>
              <a:rPr lang="en-US" altLang="it-IT" sz="800" dirty="0"/>
              <a:t> me </a:t>
            </a:r>
            <a:r>
              <a:rPr lang="en-US" altLang="it-IT" sz="800" dirty="0" err="1"/>
              <a:t>maxhorance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kualifikuar</a:t>
            </a:r>
            <a:r>
              <a:rPr lang="en-US" altLang="it-IT" sz="800" dirty="0"/>
              <a:t> </a:t>
            </a:r>
            <a:endParaRPr lang="en-US" altLang="it-IT" sz="800" dirty="0" smtClean="0"/>
          </a:p>
          <a:p>
            <a:pPr lvl="3"/>
            <a:r>
              <a:rPr lang="en-US" altLang="it-IT" sz="800" dirty="0" err="1" smtClean="0"/>
              <a:t>Keshilli</a:t>
            </a:r>
            <a:r>
              <a:rPr lang="en-US" altLang="it-IT" sz="800" dirty="0"/>
              <a:t> </a:t>
            </a:r>
            <a:r>
              <a:rPr lang="en-US" altLang="it-IT" sz="800" dirty="0" err="1" smtClean="0"/>
              <a:t>Drejtues</a:t>
            </a:r>
            <a:r>
              <a:rPr lang="en-US" altLang="it-IT" sz="800" dirty="0" smtClean="0"/>
              <a:t> </a:t>
            </a:r>
          </a:p>
          <a:p>
            <a:pPr lvl="4"/>
            <a:r>
              <a:rPr lang="en-US" altLang="it-IT" sz="800" dirty="0" err="1" smtClean="0"/>
              <a:t>Komiteti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ekzekutiv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guvernatoret</a:t>
            </a:r>
            <a:r>
              <a:rPr lang="en-US" altLang="it-IT" sz="800" dirty="0" smtClean="0"/>
              <a:t> BQ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vendeve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Eurozones</a:t>
            </a:r>
            <a:endParaRPr lang="en-US" altLang="it-IT" sz="800" dirty="0" smtClean="0"/>
          </a:p>
          <a:p>
            <a:pPr lvl="2"/>
            <a:r>
              <a:rPr lang="en-US" altLang="it-IT" sz="1200" dirty="0" smtClean="0"/>
              <a:t>SEBQ</a:t>
            </a:r>
          </a:p>
          <a:p>
            <a:pPr lvl="2"/>
            <a:r>
              <a:rPr lang="en-US" altLang="it-IT" sz="1200" dirty="0" err="1" smtClean="0"/>
              <a:t>Eurosistemi</a:t>
            </a:r>
            <a:r>
              <a:rPr lang="en-US" altLang="it-IT" sz="1200" dirty="0" smtClean="0"/>
              <a:t> – BQE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SBQE (neni282 TFBE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1 Prot. 4 </a:t>
            </a:r>
            <a:r>
              <a:rPr lang="en-US" altLang="it-IT" sz="1200" dirty="0" err="1" smtClean="0"/>
              <a:t>mbi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Statutin</a:t>
            </a:r>
            <a:r>
              <a:rPr lang="en-US" altLang="it-IT" sz="1200" dirty="0" smtClean="0"/>
              <a:t> e SEBQ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BQE)</a:t>
            </a:r>
          </a:p>
          <a:p>
            <a:r>
              <a:rPr lang="en-US" altLang="it-IT" sz="2000" dirty="0" err="1" smtClean="0"/>
              <a:t>Nuk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perkufizim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politikes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monetare</a:t>
            </a:r>
            <a:r>
              <a:rPr lang="en-US" altLang="it-IT" sz="2000" dirty="0" smtClean="0"/>
              <a:t> ne TFBE</a:t>
            </a:r>
          </a:p>
          <a:p>
            <a:pPr lvl="1"/>
            <a:r>
              <a:rPr lang="en-US" altLang="it-IT" sz="1600" dirty="0" smtClean="0"/>
              <a:t>C-370/12 Pringle </a:t>
            </a:r>
            <a:r>
              <a:rPr lang="en-US" altLang="it-IT" sz="1600" dirty="0" err="1" smtClean="0"/>
              <a:t>pika</a:t>
            </a:r>
            <a:r>
              <a:rPr lang="en-US" altLang="it-IT" sz="1600" dirty="0" smtClean="0"/>
              <a:t> 53</a:t>
            </a:r>
          </a:p>
          <a:p>
            <a:pPr lvl="1"/>
            <a:r>
              <a:rPr lang="en-US" altLang="it-IT" sz="1600" dirty="0" smtClean="0"/>
              <a:t>Del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119.2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127.1 TFBE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roli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detyrat</a:t>
            </a:r>
            <a:r>
              <a:rPr lang="en-US" altLang="it-IT" sz="1600" dirty="0" smtClean="0"/>
              <a:t> e BQE</a:t>
            </a:r>
          </a:p>
          <a:p>
            <a:r>
              <a:rPr lang="en-US" altLang="it-IT" sz="2000" dirty="0" err="1" smtClean="0"/>
              <a:t>Politika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monetare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perbashket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qellim</a:t>
            </a:r>
            <a:r>
              <a:rPr lang="en-US" altLang="it-IT" sz="2000" dirty="0" smtClean="0"/>
              <a:t> </a:t>
            </a:r>
          </a:p>
          <a:p>
            <a:pPr lvl="1"/>
            <a:r>
              <a:rPr lang="en-US" altLang="it-IT" sz="1400" dirty="0" err="1" smtClean="0"/>
              <a:t>Stabilitetin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cmimeve</a:t>
            </a:r>
            <a:endParaRPr lang="en-US" altLang="it-IT" sz="1400" dirty="0" smtClean="0"/>
          </a:p>
          <a:p>
            <a:pPr lvl="1"/>
            <a:r>
              <a:rPr lang="en-US" altLang="it-IT" sz="1400" dirty="0" smtClean="0"/>
              <a:t>Kur </a:t>
            </a:r>
            <a:r>
              <a:rPr lang="en-US" altLang="it-IT" sz="1400" dirty="0" err="1" smtClean="0"/>
              <a:t>arrihet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mbajtja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stabilitetit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cmimeve</a:t>
            </a:r>
            <a:r>
              <a:rPr lang="en-US" altLang="it-IT" sz="1400" dirty="0" smtClean="0"/>
              <a:t> SEBQ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BQE </a:t>
            </a:r>
            <a:r>
              <a:rPr lang="en-US" altLang="it-IT" sz="1400" dirty="0" err="1" smtClean="0"/>
              <a:t>mund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perndjekin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objektiva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tjera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qellim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ndihmen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pilitiken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ekonomike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pergjithshme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BE </a:t>
            </a:r>
          </a:p>
          <a:p>
            <a:r>
              <a:rPr lang="en-US" altLang="it-IT" sz="2000" dirty="0" err="1" smtClean="0"/>
              <a:t>Detyrat</a:t>
            </a:r>
            <a:r>
              <a:rPr lang="en-US" altLang="it-IT" sz="2000" dirty="0" smtClean="0"/>
              <a:t> e BQE </a:t>
            </a:r>
            <a:endParaRPr lang="en-US" altLang="it-IT" sz="2000" dirty="0" smtClean="0"/>
          </a:p>
          <a:p>
            <a:pPr lvl="1"/>
            <a:r>
              <a:rPr lang="en-US" altLang="it-IT" sz="1200" dirty="0" err="1" smtClean="0"/>
              <a:t>Percakton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zbaton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politiken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monetare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BE</a:t>
            </a:r>
          </a:p>
          <a:p>
            <a:pPr lvl="1"/>
            <a:r>
              <a:rPr lang="en-US" altLang="it-IT" sz="1200" dirty="0" err="1" smtClean="0"/>
              <a:t>Kryen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veprimet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mbi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kembimin</a:t>
            </a:r>
            <a:r>
              <a:rPr lang="en-US" altLang="it-IT" sz="1200" dirty="0" smtClean="0"/>
              <a:t> </a:t>
            </a:r>
          </a:p>
          <a:p>
            <a:pPr lvl="1"/>
            <a:r>
              <a:rPr lang="en-US" altLang="it-IT" sz="1200" dirty="0" err="1" smtClean="0"/>
              <a:t>Mban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menaxhon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rezervat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valute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per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r>
              <a:rPr lang="en-US" altLang="it-IT" sz="1200" dirty="0" smtClean="0"/>
              <a:t> </a:t>
            </a:r>
          </a:p>
          <a:p>
            <a:pPr lvl="1"/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promovoje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funksionimin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rregullt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sistemit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pagesave</a:t>
            </a:r>
            <a:endParaRPr lang="en-US" altLang="it-IT" sz="1600" dirty="0"/>
          </a:p>
          <a:p>
            <a:pPr lvl="1"/>
            <a:r>
              <a:rPr lang="en-US" altLang="it-IT" sz="1200" dirty="0" err="1" smtClean="0"/>
              <a:t>Fuqi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konsultative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aktet</a:t>
            </a:r>
            <a:r>
              <a:rPr lang="en-US" altLang="it-IT" sz="1200" dirty="0" smtClean="0"/>
              <a:t> e BE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fushen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kompetencave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saj</a:t>
            </a:r>
            <a:r>
              <a:rPr lang="en-US" altLang="it-IT" sz="1200" dirty="0" smtClean="0"/>
              <a:t> (127.4 TFBE)</a:t>
            </a:r>
          </a:p>
          <a:p>
            <a:pPr lvl="2"/>
            <a:r>
              <a:rPr lang="en-US" altLang="it-IT" sz="800" dirty="0" smtClean="0"/>
              <a:t>C-11/00 </a:t>
            </a:r>
            <a:r>
              <a:rPr lang="en-US" altLang="it-IT" sz="800" dirty="0" err="1" smtClean="0"/>
              <a:t>Kom</a:t>
            </a:r>
            <a:r>
              <a:rPr lang="en-US" altLang="it-IT" sz="800" dirty="0" smtClean="0"/>
              <a:t>. vs. BQE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110</a:t>
            </a:r>
          </a:p>
          <a:p>
            <a:pPr lvl="2"/>
            <a:endParaRPr lang="en-US" altLang="it-IT" sz="800" dirty="0" smtClean="0"/>
          </a:p>
        </p:txBody>
      </p:sp>
    </p:spTree>
    <p:extLst>
      <p:ext uri="{BB962C8B-B14F-4D97-AF65-F5344CB8AC3E}">
        <p14:creationId xmlns:p14="http://schemas.microsoft.com/office/powerpoint/2010/main" val="345194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Politika Monetare </a:t>
            </a:r>
            <a:r>
              <a:rPr lang="it-IT" sz="4000" dirty="0" smtClean="0"/>
              <a:t>II   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5819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smtClean="0"/>
              <a:t>BQE</a:t>
            </a:r>
            <a:endParaRPr lang="en-US" altLang="it-IT" sz="2000" dirty="0" smtClean="0"/>
          </a:p>
          <a:p>
            <a:pPr lvl="1"/>
            <a:r>
              <a:rPr lang="en-US" altLang="it-IT" sz="1600" dirty="0" err="1" smtClean="0"/>
              <a:t>Fuqi</a:t>
            </a:r>
            <a:r>
              <a:rPr lang="en-US" altLang="it-IT" sz="1600" dirty="0" smtClean="0"/>
              <a:t> normative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132.1 TFBE)</a:t>
            </a:r>
          </a:p>
          <a:p>
            <a:pPr lvl="2"/>
            <a:r>
              <a:rPr lang="en-US" altLang="it-IT" sz="1200" dirty="0" err="1" smtClean="0"/>
              <a:t>Rregullore</a:t>
            </a:r>
            <a:r>
              <a:rPr lang="en-US" altLang="it-IT" sz="1200" dirty="0" smtClean="0"/>
              <a:t> ; </a:t>
            </a:r>
            <a:r>
              <a:rPr lang="en-US" altLang="it-IT" sz="1200" dirty="0" err="1" smtClean="0"/>
              <a:t>Vendime</a:t>
            </a:r>
            <a:r>
              <a:rPr lang="en-US" altLang="it-IT" sz="1200" dirty="0" smtClean="0"/>
              <a:t>; </a:t>
            </a:r>
            <a:r>
              <a:rPr lang="en-US" altLang="it-IT" sz="1200" dirty="0" err="1" smtClean="0"/>
              <a:t>Rakomandime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Mendime</a:t>
            </a:r>
            <a:r>
              <a:rPr lang="en-US" altLang="it-IT" sz="1200" dirty="0" smtClean="0"/>
              <a:t> </a:t>
            </a:r>
            <a:endParaRPr lang="en-US" altLang="it-IT" sz="1200" dirty="0" smtClean="0"/>
          </a:p>
          <a:p>
            <a:pPr lvl="1"/>
            <a:r>
              <a:rPr lang="en-US" altLang="it-IT" sz="1600" dirty="0" err="1" smtClean="0"/>
              <a:t>Fuqi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sanksionuese</a:t>
            </a:r>
            <a:r>
              <a:rPr lang="en-US" altLang="it-IT" sz="1600" dirty="0" smtClean="0"/>
              <a:t> (132.3 TFBE)</a:t>
            </a:r>
          </a:p>
          <a:p>
            <a:pPr lvl="2"/>
            <a:r>
              <a:rPr lang="en-US" altLang="it-IT" sz="1200" dirty="0" err="1" smtClean="0"/>
              <a:t>Gjoba</a:t>
            </a:r>
            <a:r>
              <a:rPr lang="en-US" altLang="it-IT" sz="1200" dirty="0" smtClean="0"/>
              <a:t> </a:t>
            </a:r>
          </a:p>
          <a:p>
            <a:pPr lvl="1"/>
            <a:r>
              <a:rPr lang="en-US" altLang="it-IT" sz="1600" dirty="0" err="1" smtClean="0"/>
              <a:t>Fuqi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drejtimi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14.3 </a:t>
            </a:r>
            <a:r>
              <a:rPr lang="en-US" altLang="it-IT" sz="1600" dirty="0" err="1" smtClean="0"/>
              <a:t>Statuti</a:t>
            </a:r>
            <a:r>
              <a:rPr lang="en-US" altLang="it-IT" sz="1600" dirty="0" smtClean="0"/>
              <a:t> SBQE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BQE)</a:t>
            </a:r>
          </a:p>
          <a:p>
            <a:pPr lvl="2"/>
            <a:r>
              <a:rPr lang="en-US" altLang="it-IT" sz="1200" dirty="0" smtClean="0"/>
              <a:t>I </a:t>
            </a:r>
            <a:r>
              <a:rPr lang="en-US" altLang="it-IT" sz="1200" dirty="0" err="1" smtClean="0"/>
              <a:t>dergon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Bankave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drejtime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instruksione</a:t>
            </a:r>
            <a:r>
              <a:rPr lang="en-US" altLang="it-IT" sz="1200" dirty="0" smtClean="0"/>
              <a:t> </a:t>
            </a:r>
          </a:p>
          <a:p>
            <a:pPr lvl="1"/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ekskluzive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autorizuar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emetimin</a:t>
            </a:r>
            <a:r>
              <a:rPr lang="en-US" altLang="it-IT" sz="1600" dirty="0" smtClean="0"/>
              <a:t> e euros (</a:t>
            </a:r>
            <a:r>
              <a:rPr lang="en-US" altLang="it-IT" sz="1600" dirty="0" err="1" smtClean="0"/>
              <a:t>nenet</a:t>
            </a:r>
            <a:r>
              <a:rPr lang="en-US" altLang="it-IT" sz="1600" dirty="0" smtClean="0"/>
              <a:t> 128.1 e 282.3 TFBE)</a:t>
            </a:r>
            <a:endParaRPr lang="en-US" altLang="it-IT" sz="1600" dirty="0"/>
          </a:p>
          <a:p>
            <a:pPr lvl="2"/>
            <a:r>
              <a:rPr lang="en-US" altLang="it-IT" sz="1200" dirty="0" err="1" smtClean="0"/>
              <a:t>Shiko</a:t>
            </a:r>
            <a:r>
              <a:rPr lang="en-US" altLang="it-IT" sz="1200" dirty="0" smtClean="0"/>
              <a:t> C-422/19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C-423/19 Dietrich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Haring)</a:t>
            </a:r>
            <a:endParaRPr lang="en-US" altLang="it-IT" sz="1200" dirty="0" smtClean="0"/>
          </a:p>
          <a:p>
            <a:r>
              <a:rPr lang="en-US" altLang="it-IT" sz="2000" dirty="0" err="1"/>
              <a:t>E</a:t>
            </a:r>
            <a:r>
              <a:rPr lang="en-US" altLang="it-IT" sz="2000" dirty="0" err="1" smtClean="0"/>
              <a:t>shte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subjekt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kontrollit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gjyqesor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GjD</a:t>
            </a:r>
            <a:endParaRPr lang="en-US" altLang="it-IT" sz="2000" dirty="0"/>
          </a:p>
          <a:p>
            <a:pPr lvl="1"/>
            <a:r>
              <a:rPr lang="en-US" altLang="it-IT" sz="1600" dirty="0" smtClean="0"/>
              <a:t>Me </a:t>
            </a:r>
            <a:r>
              <a:rPr lang="en-US" altLang="it-IT" sz="1600" dirty="0" err="1" smtClean="0"/>
              <a:t>procedurat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normale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parashikuara</a:t>
            </a:r>
            <a:r>
              <a:rPr lang="en-US" altLang="it-IT" sz="1600" dirty="0" smtClean="0"/>
              <a:t> </a:t>
            </a:r>
          </a:p>
          <a:p>
            <a:pPr lvl="1"/>
            <a:r>
              <a:rPr lang="en-US" altLang="it-IT" sz="1600" dirty="0" err="1" smtClean="0"/>
              <a:t>Procedura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pergjegjesi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jashtekontraktore</a:t>
            </a:r>
            <a:r>
              <a:rPr lang="en-US" altLang="it-IT" sz="1600" dirty="0" smtClean="0"/>
              <a:t> 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340.3 TFBE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35.3 </a:t>
            </a:r>
            <a:r>
              <a:rPr lang="en-US" altLang="it-IT" sz="1600" dirty="0" err="1" smtClean="0"/>
              <a:t>Statuti</a:t>
            </a:r>
            <a:r>
              <a:rPr lang="en-US" altLang="it-IT" sz="1600" dirty="0" smtClean="0"/>
              <a:t> SBQE e BQE)</a:t>
            </a:r>
          </a:p>
          <a:p>
            <a:pPr lvl="1"/>
            <a:r>
              <a:rPr lang="en-US" altLang="it-IT" sz="1600" dirty="0" err="1" smtClean="0"/>
              <a:t>Mund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jete</a:t>
            </a:r>
            <a:r>
              <a:rPr lang="en-US" altLang="it-IT" sz="1600" dirty="0" smtClean="0"/>
              <a:t> pale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nisur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procedure </a:t>
            </a:r>
            <a:r>
              <a:rPr lang="en-US" altLang="it-IT" sz="1600" dirty="0" err="1" smtClean="0"/>
              <a:t>shkeljeje</a:t>
            </a:r>
            <a:r>
              <a:rPr lang="en-US" altLang="it-IT" sz="1600" dirty="0" smtClean="0"/>
              <a:t> (infringement procedure)</a:t>
            </a:r>
          </a:p>
          <a:p>
            <a:pPr lvl="2"/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271 </a:t>
            </a:r>
            <a:r>
              <a:rPr lang="en-US" altLang="it-IT" sz="1200" dirty="0" err="1" smtClean="0"/>
              <a:t>ger.</a:t>
            </a:r>
            <a:r>
              <a:rPr lang="en-US" altLang="it-IT" sz="1200" dirty="0" smtClean="0"/>
              <a:t> d) TFBE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35.6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Statutit</a:t>
            </a:r>
            <a:endParaRPr lang="en-US" altLang="it-IT" sz="1200" dirty="0" smtClean="0"/>
          </a:p>
          <a:p>
            <a:pPr lvl="1"/>
            <a:r>
              <a:rPr lang="en-US" altLang="it-IT" sz="1600" dirty="0" err="1" smtClean="0"/>
              <a:t>Mund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jete</a:t>
            </a:r>
            <a:r>
              <a:rPr lang="en-US" altLang="it-IT" sz="1600" dirty="0" smtClean="0"/>
              <a:t> pale ne </a:t>
            </a:r>
            <a:r>
              <a:rPr lang="en-US" altLang="it-IT" sz="1600" dirty="0" err="1" smtClean="0"/>
              <a:t>GjD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garantuar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stabilitetin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pavaresine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Bankave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Kombetare</a:t>
            </a:r>
            <a:r>
              <a:rPr lang="en-US" altLang="it-IT" sz="1600" dirty="0" smtClean="0"/>
              <a:t> </a:t>
            </a:r>
          </a:p>
          <a:p>
            <a:pPr lvl="2"/>
            <a:r>
              <a:rPr lang="en-US" altLang="it-IT" sz="1200" dirty="0" smtClean="0"/>
              <a:t>Ne </a:t>
            </a:r>
            <a:r>
              <a:rPr lang="en-US" altLang="it-IT" sz="1200" dirty="0" err="1" smtClean="0"/>
              <a:t>rastin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shkarkimit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Guvernatori</a:t>
            </a:r>
            <a:r>
              <a:rPr lang="en-US" altLang="it-IT" sz="1200" dirty="0" smtClean="0"/>
              <a:t>  (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14.2 </a:t>
            </a:r>
            <a:r>
              <a:rPr lang="en-US" altLang="it-IT" sz="1200" dirty="0" err="1" smtClean="0"/>
              <a:t>Statuti</a:t>
            </a:r>
            <a:r>
              <a:rPr lang="en-US" altLang="it-IT" sz="1200" dirty="0" smtClean="0"/>
              <a:t> SBQE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BQE)</a:t>
            </a:r>
          </a:p>
          <a:p>
            <a:pPr lvl="2"/>
            <a:r>
              <a:rPr lang="en-US" altLang="it-IT" sz="1200" dirty="0" smtClean="0"/>
              <a:t>C-202/18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C-238/18 </a:t>
            </a:r>
            <a:r>
              <a:rPr lang="en-US" altLang="it-IT" sz="1200" dirty="0" err="1" smtClean="0"/>
              <a:t>Rimsevics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BQE vs. </a:t>
            </a:r>
            <a:r>
              <a:rPr lang="en-US" altLang="it-IT" sz="1200" dirty="0" err="1" smtClean="0"/>
              <a:t>Letoni</a:t>
            </a:r>
            <a:endParaRPr lang="en-US" altLang="it-IT" sz="1200" dirty="0"/>
          </a:p>
          <a:p>
            <a:r>
              <a:rPr lang="en-US" altLang="it-IT" sz="2000" dirty="0" err="1" smtClean="0"/>
              <a:t>Garanci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indipendence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efektive</a:t>
            </a:r>
            <a:r>
              <a:rPr lang="en-US" altLang="it-IT" sz="2000" dirty="0" smtClean="0"/>
              <a:t> (</a:t>
            </a:r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130 TFBE; </a:t>
            </a:r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7 </a:t>
            </a:r>
            <a:r>
              <a:rPr lang="en-US" altLang="it-IT" sz="2000" dirty="0" err="1" smtClean="0"/>
              <a:t>Statuti</a:t>
            </a:r>
            <a:r>
              <a:rPr lang="en-US" altLang="it-IT" sz="2000" dirty="0" smtClean="0"/>
              <a:t>)</a:t>
            </a:r>
          </a:p>
          <a:p>
            <a:pPr lvl="1"/>
            <a:r>
              <a:rPr lang="en-US" altLang="it-IT" sz="1600" dirty="0" smtClean="0"/>
              <a:t>C-11/00 </a:t>
            </a:r>
            <a:r>
              <a:rPr lang="en-US" altLang="it-IT" sz="1600" dirty="0" err="1" smtClean="0"/>
              <a:t>Kom</a:t>
            </a:r>
            <a:r>
              <a:rPr lang="en-US" altLang="it-IT" sz="1600" dirty="0" smtClean="0"/>
              <a:t>. vs. BCE – </a:t>
            </a:r>
            <a:r>
              <a:rPr lang="en-US" altLang="it-IT" sz="1600" dirty="0" err="1" smtClean="0"/>
              <a:t>garancite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pavaresise</a:t>
            </a:r>
            <a:r>
              <a:rPr lang="en-US" altLang="it-IT" sz="1600" dirty="0" smtClean="0"/>
              <a:t> jane </a:t>
            </a:r>
            <a:r>
              <a:rPr lang="en-US" altLang="it-IT" sz="1600" dirty="0" err="1" smtClean="0"/>
              <a:t>njohur</a:t>
            </a:r>
            <a:r>
              <a:rPr lang="en-US" altLang="it-IT" sz="1600" dirty="0" smtClean="0"/>
              <a:t> BQE </a:t>
            </a:r>
            <a:r>
              <a:rPr lang="en-US" altLang="it-IT" sz="1600" dirty="0" err="1" smtClean="0"/>
              <a:t>ashtu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institucioneve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tjera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BE </a:t>
            </a:r>
            <a:r>
              <a:rPr lang="en-US" altLang="it-IT" sz="1600" dirty="0" err="1" smtClean="0"/>
              <a:t>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kjo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do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thote</a:t>
            </a:r>
            <a:r>
              <a:rPr lang="en-US" altLang="it-IT" sz="1600" dirty="0" smtClean="0"/>
              <a:t> se jane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legjislacionin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miratur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rregullisht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pikat</a:t>
            </a:r>
            <a:r>
              <a:rPr lang="en-US" altLang="it-IT" sz="1600" dirty="0" smtClean="0"/>
              <a:t> 133-136) – </a:t>
            </a:r>
            <a:r>
              <a:rPr lang="en-US" altLang="it-IT" sz="1600" dirty="0" err="1" smtClean="0"/>
              <a:t>Rasti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OLAF </a:t>
            </a:r>
            <a:r>
              <a:rPr lang="en-US" altLang="it-IT" sz="1600" dirty="0" err="1" smtClean="0"/>
              <a:t>krijuar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Komisioni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luftuar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korrupsinin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mashtrimin</a:t>
            </a:r>
            <a:r>
              <a:rPr lang="en-US" altLang="it-IT" sz="1600" dirty="0" smtClean="0"/>
              <a:t> </a:t>
            </a:r>
          </a:p>
          <a:p>
            <a:pPr lvl="2"/>
            <a:endParaRPr lang="en-US" altLang="it-IT" sz="1200" dirty="0" smtClean="0"/>
          </a:p>
        </p:txBody>
      </p:sp>
    </p:spTree>
    <p:extLst>
      <p:ext uri="{BB962C8B-B14F-4D97-AF65-F5344CB8AC3E}">
        <p14:creationId xmlns:p14="http://schemas.microsoft.com/office/powerpoint/2010/main" val="252652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Politika Monetare </a:t>
            </a:r>
            <a:r>
              <a:rPr lang="it-IT" sz="4000" dirty="0" smtClean="0"/>
              <a:t>III   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5819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smtClean="0"/>
              <a:t>BQE </a:t>
            </a:r>
            <a:r>
              <a:rPr lang="en-US" altLang="it-IT" sz="2000" dirty="0" err="1" smtClean="0"/>
              <a:t>zbaton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perndjek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politiken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monetare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duhur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kushte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pavaresie</a:t>
            </a:r>
            <a:r>
              <a:rPr lang="en-US" altLang="it-IT" sz="2000" dirty="0" smtClean="0"/>
              <a:t> </a:t>
            </a:r>
          </a:p>
          <a:p>
            <a:r>
              <a:rPr lang="en-US" altLang="it-IT" sz="2000" dirty="0" err="1" smtClean="0"/>
              <a:t>Kufizime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kompentencat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masat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mund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marre</a:t>
            </a:r>
            <a:r>
              <a:rPr lang="en-US" altLang="it-IT" sz="2000" dirty="0" smtClean="0"/>
              <a:t> BQE </a:t>
            </a:r>
            <a:r>
              <a:rPr lang="en-US" altLang="it-IT" sz="2000" dirty="0" err="1" smtClean="0"/>
              <a:t>analizuar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GjD</a:t>
            </a:r>
            <a:endParaRPr lang="en-US" altLang="it-IT" sz="2000" dirty="0" smtClean="0"/>
          </a:p>
          <a:p>
            <a:pPr lvl="1"/>
            <a:r>
              <a:rPr lang="en-US" altLang="it-IT" sz="1600" dirty="0" smtClean="0"/>
              <a:t>C-62/14 </a:t>
            </a:r>
            <a:r>
              <a:rPr lang="en-US" altLang="it-IT" sz="1600" dirty="0" err="1" smtClean="0"/>
              <a:t>Gauweiler</a:t>
            </a:r>
            <a:r>
              <a:rPr lang="en-US" altLang="it-IT" sz="1600" dirty="0" smtClean="0"/>
              <a:t> – 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legjitimitetin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programit</a:t>
            </a:r>
            <a:r>
              <a:rPr lang="en-US" altLang="it-IT" sz="1600" dirty="0" smtClean="0"/>
              <a:t> Outright Monetary Transactions</a:t>
            </a:r>
          </a:p>
          <a:p>
            <a:pPr lvl="2"/>
            <a:r>
              <a:rPr lang="en-US" altLang="it-IT" sz="1200" dirty="0" err="1" smtClean="0"/>
              <a:t>Ky</a:t>
            </a:r>
            <a:r>
              <a:rPr lang="en-US" altLang="it-IT" sz="1200" dirty="0" smtClean="0"/>
              <a:t> program OMT </a:t>
            </a:r>
            <a:r>
              <a:rPr lang="en-US" altLang="it-IT" sz="1200" dirty="0" err="1" smtClean="0"/>
              <a:t>kishte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synim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ndihmen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ndaj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krizes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financiare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kishin</a:t>
            </a:r>
            <a:r>
              <a:rPr lang="en-US" altLang="it-IT" sz="1200" dirty="0" smtClean="0"/>
              <a:t> problem per </a:t>
            </a:r>
            <a:r>
              <a:rPr lang="en-US" altLang="it-IT" sz="1200" dirty="0" err="1" smtClean="0"/>
              <a:t>tu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financuar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tregjet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kapitaleve</a:t>
            </a:r>
            <a:r>
              <a:rPr lang="en-US" altLang="it-IT" sz="1200" dirty="0" smtClean="0"/>
              <a:t>. </a:t>
            </a:r>
          </a:p>
          <a:p>
            <a:pPr lvl="2"/>
            <a:r>
              <a:rPr lang="en-US" altLang="it-IT" sz="1200" dirty="0" err="1" smtClean="0"/>
              <a:t>Parashikon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BQE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bleje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tituj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shteteve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veshiresi</a:t>
            </a:r>
            <a:r>
              <a:rPr lang="en-US" altLang="it-IT" sz="1200" dirty="0" smtClean="0"/>
              <a:t> </a:t>
            </a:r>
          </a:p>
          <a:p>
            <a:pPr lvl="2"/>
            <a:r>
              <a:rPr lang="en-US" altLang="it-IT" sz="1200" dirty="0" err="1" smtClean="0"/>
              <a:t>Gjykata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Kushtetuese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gjermane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konsideron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programinne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shkelje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normave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Traktatit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vecanerisht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nenit</a:t>
            </a:r>
            <a:r>
              <a:rPr lang="en-US" altLang="it-IT" sz="1200" dirty="0" smtClean="0"/>
              <a:t> 123 TFBE</a:t>
            </a:r>
          </a:p>
          <a:p>
            <a:pPr lvl="2"/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shprehet</a:t>
            </a:r>
            <a:r>
              <a:rPr lang="en-US" altLang="it-IT" sz="1200" dirty="0" smtClean="0"/>
              <a:t> se OMT </a:t>
            </a:r>
            <a:r>
              <a:rPr lang="en-US" altLang="it-IT" sz="1200" dirty="0" err="1" smtClean="0"/>
              <a:t>perben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perfshihet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politiken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monetare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jo ne </a:t>
            </a:r>
            <a:r>
              <a:rPr lang="en-US" altLang="it-IT" sz="1200" dirty="0" err="1" smtClean="0"/>
              <a:t>politike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ekonomike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kryer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BQE e </a:t>
            </a:r>
            <a:r>
              <a:rPr lang="en-US" altLang="it-IT" sz="1200" dirty="0" err="1" smtClean="0"/>
              <a:t>cila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nepermjet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programit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realizon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objektivin</a:t>
            </a:r>
            <a:r>
              <a:rPr lang="en-US" altLang="it-IT" sz="1200" dirty="0" smtClean="0"/>
              <a:t> e vet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mbajtur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stabilitetin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monedhes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cmimeve</a:t>
            </a:r>
            <a:r>
              <a:rPr lang="en-US" altLang="it-IT" sz="1200" dirty="0" smtClean="0"/>
              <a:t>  (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48/49)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njekohesisht</a:t>
            </a:r>
            <a:r>
              <a:rPr lang="en-US" altLang="it-IT" sz="1200" dirty="0" smtClean="0"/>
              <a:t> BQE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objektiv,njehere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arritur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stabilitetin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cmimeve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ndihmon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arritjen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objektivit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tjeter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BE, ate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politikes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ekonomike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pikat</a:t>
            </a:r>
            <a:r>
              <a:rPr lang="en-US" altLang="it-IT" sz="1200" dirty="0" smtClean="0"/>
              <a:t> 59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61)</a:t>
            </a:r>
          </a:p>
          <a:p>
            <a:pPr lvl="1"/>
            <a:r>
              <a:rPr lang="en-US" altLang="it-IT" sz="1600" dirty="0" smtClean="0"/>
              <a:t>C-493/17 Weiss – 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Public Sector Purchase </a:t>
            </a:r>
            <a:r>
              <a:rPr lang="en-US" altLang="it-IT" sz="1600" dirty="0" err="1" smtClean="0"/>
              <a:t>Programme</a:t>
            </a:r>
            <a:r>
              <a:rPr lang="en-US" altLang="it-IT" sz="1600" dirty="0" smtClean="0"/>
              <a:t> </a:t>
            </a:r>
          </a:p>
          <a:p>
            <a:pPr lvl="2"/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gjen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program ne </a:t>
            </a:r>
            <a:r>
              <a:rPr lang="en-US" altLang="it-IT" sz="1200" dirty="0" err="1" smtClean="0"/>
              <a:t>perputhje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legjislacionin</a:t>
            </a:r>
            <a:r>
              <a:rPr lang="en-US" altLang="it-IT" sz="1200" dirty="0" smtClean="0"/>
              <a:t> e BE</a:t>
            </a:r>
          </a:p>
          <a:p>
            <a:pPr lvl="2"/>
            <a:r>
              <a:rPr lang="en-US" altLang="it-IT" sz="1200" dirty="0" smtClean="0"/>
              <a:t>E </a:t>
            </a:r>
            <a:r>
              <a:rPr lang="en-US" altLang="it-IT" sz="1200" dirty="0" err="1" smtClean="0"/>
              <a:t>mendimit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kundert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Gjykata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Kushtetuese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gjermane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ngritur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ceshtjen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merr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vendim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krah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kundert</a:t>
            </a:r>
            <a:r>
              <a:rPr lang="en-US" altLang="it-IT" sz="1200" dirty="0" smtClean="0"/>
              <a:t> duke e </a:t>
            </a:r>
            <a:r>
              <a:rPr lang="en-US" altLang="it-IT" sz="1200" dirty="0" err="1" smtClean="0"/>
              <a:t>konsideruar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programin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akt</a:t>
            </a:r>
            <a:r>
              <a:rPr lang="en-US" altLang="it-IT" sz="1200" dirty="0" smtClean="0"/>
              <a:t> ultra vires </a:t>
            </a:r>
          </a:p>
          <a:p>
            <a:pPr lvl="2"/>
            <a:r>
              <a:rPr lang="en-US" altLang="it-IT" sz="1200" dirty="0" err="1" smtClean="0"/>
              <a:t>Ceshtja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zgjidhet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informacionet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ofruara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BQE per </a:t>
            </a:r>
            <a:r>
              <a:rPr lang="en-US" altLang="it-IT" sz="1200" dirty="0" err="1" smtClean="0"/>
              <a:t>Gj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Kushtetuese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gjermane</a:t>
            </a:r>
            <a:endParaRPr lang="en-US" altLang="it-IT" sz="1200" dirty="0" smtClean="0"/>
          </a:p>
        </p:txBody>
      </p:sp>
    </p:spTree>
    <p:extLst>
      <p:ext uri="{BB962C8B-B14F-4D97-AF65-F5344CB8AC3E}">
        <p14:creationId xmlns:p14="http://schemas.microsoft.com/office/powerpoint/2010/main" val="343318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BME pergjate krizes financiare dhe ne  kushtet e Covid-19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755576" y="14478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Kriza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vitit</a:t>
            </a:r>
            <a:r>
              <a:rPr lang="en-US" altLang="it-IT" sz="2000" dirty="0" smtClean="0"/>
              <a:t> 2008</a:t>
            </a:r>
          </a:p>
          <a:p>
            <a:pPr lvl="1"/>
            <a:r>
              <a:rPr lang="en-US" altLang="it-IT" sz="1600" dirty="0" err="1" smtClean="0"/>
              <a:t>Solli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mundesine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renies</a:t>
            </a:r>
            <a:r>
              <a:rPr lang="en-US" altLang="it-IT" sz="1600" dirty="0" smtClean="0"/>
              <a:t> ne default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eurozones</a:t>
            </a:r>
            <a:r>
              <a:rPr lang="en-US" altLang="it-IT" sz="1600" dirty="0" smtClean="0"/>
              <a:t> </a:t>
            </a:r>
          </a:p>
          <a:p>
            <a:r>
              <a:rPr lang="en-US" altLang="it-IT" sz="2000" dirty="0" err="1" smtClean="0"/>
              <a:t>Sfide</a:t>
            </a:r>
            <a:r>
              <a:rPr lang="en-US" altLang="it-IT" sz="2000" dirty="0" smtClean="0"/>
              <a:t> e re e BE </a:t>
            </a:r>
          </a:p>
          <a:p>
            <a:pPr lvl="1"/>
            <a:r>
              <a:rPr lang="en-US" altLang="it-IT" sz="1600" dirty="0" err="1" smtClean="0"/>
              <a:t>Mbrojtja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stabilitetit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financiar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Eurozones</a:t>
            </a:r>
            <a:r>
              <a:rPr lang="en-US" altLang="it-IT" sz="1600" dirty="0" smtClean="0"/>
              <a:t> </a:t>
            </a:r>
          </a:p>
          <a:p>
            <a:pPr lvl="1"/>
            <a:r>
              <a:rPr lang="en-US" altLang="it-IT" sz="1600" dirty="0" err="1" smtClean="0"/>
              <a:t>Vendimi</a:t>
            </a:r>
            <a:r>
              <a:rPr lang="en-US" altLang="it-IT" sz="1600" dirty="0" smtClean="0"/>
              <a:t> 199/2011 e </a:t>
            </a:r>
            <a:r>
              <a:rPr lang="en-US" altLang="it-IT" sz="1600" dirty="0" err="1" smtClean="0"/>
              <a:t>Keshillit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</a:t>
            </a:r>
            <a:r>
              <a:rPr lang="en-US" altLang="it-IT" sz="1600" dirty="0" smtClean="0"/>
              <a:t> </a:t>
            </a:r>
          </a:p>
          <a:p>
            <a:pPr lvl="1"/>
            <a:r>
              <a:rPr lang="en-US" altLang="it-IT" sz="1600" dirty="0" err="1" smtClean="0"/>
              <a:t>Perfshire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paragrafin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ri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nenit</a:t>
            </a:r>
            <a:r>
              <a:rPr lang="en-US" altLang="it-IT" sz="1600" dirty="0" smtClean="0"/>
              <a:t> 136</a:t>
            </a:r>
          </a:p>
          <a:p>
            <a:pPr lvl="2"/>
            <a:r>
              <a:rPr lang="en-US" altLang="it-IT" sz="1200" dirty="0" err="1" smtClean="0"/>
              <a:t>Mundesi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krijimin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mekanizmi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stabiliteti</a:t>
            </a:r>
            <a:r>
              <a:rPr lang="en-US" altLang="it-IT" sz="1200" dirty="0" smtClean="0"/>
              <a:t> .. I </a:t>
            </a:r>
            <a:r>
              <a:rPr lang="en-US" altLang="it-IT" sz="1200" dirty="0" err="1" smtClean="0"/>
              <a:t>rendesishem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mbrojtur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stabilitetin</a:t>
            </a:r>
            <a:r>
              <a:rPr lang="en-US" altLang="it-IT" sz="1200" dirty="0" smtClean="0"/>
              <a:t> e </a:t>
            </a:r>
            <a:r>
              <a:rPr lang="en-US" altLang="it-IT" sz="1200" dirty="0" smtClean="0"/>
              <a:t>zones euro </a:t>
            </a:r>
          </a:p>
          <a:p>
            <a:r>
              <a:rPr lang="en-US" altLang="it-IT" sz="2000" dirty="0" err="1" smtClean="0"/>
              <a:t>Krijimi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Bashkimi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tregut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kapitaleve</a:t>
            </a:r>
            <a:r>
              <a:rPr lang="en-US" altLang="it-IT" sz="2000" dirty="0" smtClean="0"/>
              <a:t> </a:t>
            </a:r>
          </a:p>
          <a:p>
            <a:pPr lvl="1"/>
            <a:r>
              <a:rPr lang="en-US" altLang="it-IT" sz="1600" dirty="0" err="1" smtClean="0"/>
              <a:t>Shiko</a:t>
            </a:r>
            <a:r>
              <a:rPr lang="en-US" altLang="it-IT" sz="1600" dirty="0" smtClean="0"/>
              <a:t> Com (767) 2018 final </a:t>
            </a:r>
          </a:p>
          <a:p>
            <a:pPr lvl="1"/>
            <a:endParaRPr lang="en-US" altLang="it-IT" sz="1600" dirty="0"/>
          </a:p>
          <a:p>
            <a:r>
              <a:rPr lang="en-US" altLang="it-IT" sz="2000" dirty="0" smtClean="0"/>
              <a:t>Covid-19 </a:t>
            </a:r>
          </a:p>
          <a:p>
            <a:pPr lvl="1"/>
            <a:r>
              <a:rPr lang="en-US" altLang="it-IT" sz="1600" dirty="0" err="1" smtClean="0"/>
              <a:t>Momenti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politike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ekonomike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Bashkimit</a:t>
            </a:r>
            <a:r>
              <a:rPr lang="en-US" altLang="it-IT" sz="1600" dirty="0" smtClean="0"/>
              <a:t> </a:t>
            </a:r>
          </a:p>
          <a:p>
            <a:pPr lvl="1"/>
            <a:r>
              <a:rPr lang="en-US" altLang="it-IT" sz="1600" dirty="0" err="1" smtClean="0"/>
              <a:t>Rol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rendesishem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BQE ne </a:t>
            </a:r>
            <a:r>
              <a:rPr lang="en-US" altLang="it-IT" sz="1600" dirty="0" err="1" smtClean="0"/>
              <a:t>kuader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politikes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ekonomike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njehere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kryer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stabilitetin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cmimeve</a:t>
            </a:r>
            <a:r>
              <a:rPr lang="en-US" altLang="it-IT" sz="1600" dirty="0" smtClean="0"/>
              <a:t> </a:t>
            </a:r>
          </a:p>
          <a:p>
            <a:pPr lvl="1"/>
            <a:r>
              <a:rPr lang="en-US" altLang="it-IT" sz="1600" dirty="0" err="1" smtClean="0"/>
              <a:t>Baza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bashkepunimi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sinqerte</a:t>
            </a:r>
            <a:r>
              <a:rPr lang="en-US" altLang="it-IT" sz="1600" dirty="0" smtClean="0"/>
              <a:t> midis </a:t>
            </a:r>
            <a:r>
              <a:rPr lang="en-US" altLang="it-IT" sz="1600" dirty="0" err="1" smtClean="0"/>
              <a:t>institucioneve</a:t>
            </a:r>
            <a:r>
              <a:rPr lang="en-US" altLang="it-IT" sz="1600" dirty="0" smtClean="0"/>
              <a:t> BE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patur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funksionim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korrekt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BME </a:t>
            </a:r>
          </a:p>
          <a:p>
            <a:pPr lvl="2"/>
            <a:r>
              <a:rPr lang="en-US" altLang="it-IT" sz="1200" dirty="0" smtClean="0"/>
              <a:t>Ne </a:t>
            </a:r>
            <a:r>
              <a:rPr lang="en-US" altLang="it-IT" sz="1200" dirty="0" err="1" smtClean="0"/>
              <a:t>frymen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nenit</a:t>
            </a:r>
            <a:r>
              <a:rPr lang="en-US" altLang="it-IT" sz="1200" dirty="0" smtClean="0"/>
              <a:t> 4.3 TFBE</a:t>
            </a:r>
            <a:endParaRPr lang="en-US" altLang="it-IT" sz="1200" dirty="0" smtClean="0"/>
          </a:p>
          <a:p>
            <a:pPr lvl="1"/>
            <a:endParaRPr lang="en-US" altLang="it-IT" sz="800" dirty="0" smtClean="0"/>
          </a:p>
        </p:txBody>
      </p:sp>
    </p:spTree>
    <p:extLst>
      <p:ext uri="{BB962C8B-B14F-4D97-AF65-F5344CB8AC3E}">
        <p14:creationId xmlns:p14="http://schemas.microsoft.com/office/powerpoint/2010/main" val="241313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(X</a:t>
            </a:r>
            <a:r>
              <a:rPr lang="en-US" dirty="0" smtClean="0">
                <a:solidFill>
                  <a:srgbClr val="2F2B20"/>
                </a:solidFill>
              </a:rPr>
              <a:t>)</a:t>
            </a:r>
          </a:p>
          <a:p>
            <a:pPr marL="868680" lvl="1" indent="-457200">
              <a:buClr>
                <a:srgbClr val="9CBEBD"/>
              </a:buClr>
            </a:pPr>
            <a:r>
              <a:rPr lang="en-US" dirty="0" err="1" smtClean="0"/>
              <a:t>Bashkimi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Monetar</a:t>
            </a:r>
            <a:endParaRPr lang="en-US" dirty="0" smtClean="0"/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Bashkimi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Ekonomik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Monetar</a:t>
            </a:r>
            <a:endParaRPr lang="en-US" dirty="0" smtClean="0">
              <a:solidFill>
                <a:srgbClr val="FF0000"/>
              </a:solidFill>
            </a:endParaRPr>
          </a:p>
          <a:p>
            <a:pPr marL="411480" lvl="2" indent="0">
              <a:buClr>
                <a:srgbClr val="9CBEBD"/>
              </a:buClr>
              <a:buNone/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16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 smtClean="0"/>
              <a:t>Perqasje historike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124744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smtClean="0"/>
              <a:t>Ne TKE </a:t>
            </a:r>
            <a:r>
              <a:rPr lang="en-US" altLang="it-IT" sz="2000" dirty="0" err="1" smtClean="0"/>
              <a:t>vendosej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qellim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objektivi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afrim</a:t>
            </a:r>
            <a:r>
              <a:rPr lang="en-US" altLang="it-IT" sz="2000" dirty="0" smtClean="0"/>
              <a:t> gradual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politikave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ekonomike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antare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Mungonin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instrumentat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primare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Jashte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kornizes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Traktateve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Gjarpri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ekonomik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Sistemi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Monetar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</a:t>
            </a:r>
            <a:r>
              <a:rPr lang="en-US" altLang="it-IT" sz="1200" dirty="0" smtClean="0"/>
              <a:t> (SME)</a:t>
            </a:r>
          </a:p>
          <a:p>
            <a:pPr lvl="2" algn="just"/>
            <a:r>
              <a:rPr lang="en-US" altLang="it-IT" sz="1200" dirty="0" err="1" smtClean="0"/>
              <a:t>Krijimi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njesise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monedhes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europiane</a:t>
            </a:r>
            <a:r>
              <a:rPr lang="en-US" altLang="it-IT" sz="1200" dirty="0" smtClean="0"/>
              <a:t> (European Currency Unit ECU)</a:t>
            </a:r>
          </a:p>
          <a:p>
            <a:pPr algn="just"/>
            <a:r>
              <a:rPr lang="en-US" altLang="it-IT" sz="2000" dirty="0" err="1" smtClean="0"/>
              <a:t>Fillimi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krijimit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bashkimi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ekonomik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monetar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vitet</a:t>
            </a:r>
            <a:r>
              <a:rPr lang="en-US" altLang="it-IT" sz="1600" dirty="0" smtClean="0"/>
              <a:t> ‘80 me </a:t>
            </a:r>
            <a:r>
              <a:rPr lang="en-US" altLang="it-IT" sz="1600" dirty="0" err="1" smtClean="0"/>
              <a:t>realizimin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lirise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qarkullimit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kapitaleve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smtClean="0"/>
              <a:t>Dir. 88/361/KEE</a:t>
            </a:r>
          </a:p>
          <a:p>
            <a:pPr lvl="2" algn="just"/>
            <a:r>
              <a:rPr lang="en-US" altLang="it-IT" sz="1200" dirty="0" err="1" smtClean="0"/>
              <a:t>Nevoja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mos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ekzistonte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risku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kursit</a:t>
            </a:r>
            <a:r>
              <a:rPr lang="en-US" altLang="it-IT" sz="1200" dirty="0" smtClean="0"/>
              <a:t> valuator </a:t>
            </a:r>
            <a:r>
              <a:rPr lang="en-US" altLang="it-IT" sz="1200" dirty="0" err="1" smtClean="0"/>
              <a:t>brenda</a:t>
            </a:r>
            <a:r>
              <a:rPr lang="en-US" altLang="it-IT" sz="1200" dirty="0" smtClean="0"/>
              <a:t> BE </a:t>
            </a:r>
          </a:p>
          <a:p>
            <a:pPr lvl="1" algn="just"/>
            <a:r>
              <a:rPr lang="en-US" altLang="it-IT" sz="1600" dirty="0" err="1" smtClean="0"/>
              <a:t>Raporti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Delors</a:t>
            </a:r>
            <a:r>
              <a:rPr lang="en-US" altLang="it-IT" sz="1600" dirty="0" smtClean="0"/>
              <a:t> – project per </a:t>
            </a:r>
            <a:r>
              <a:rPr lang="en-US" altLang="it-IT" sz="1600" dirty="0" err="1" smtClean="0"/>
              <a:t>krijimin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Unionit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Ekonomik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Monetar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Kurorezohet</a:t>
            </a:r>
            <a:r>
              <a:rPr lang="en-US" altLang="it-IT" sz="1200" dirty="0" smtClean="0"/>
              <a:t> ne Maastricht </a:t>
            </a:r>
          </a:p>
          <a:p>
            <a:pPr lvl="2" algn="just"/>
            <a:r>
              <a:rPr lang="en-US" altLang="it-IT" sz="1200" dirty="0" smtClean="0"/>
              <a:t>Sot Tituli VIII TFBE </a:t>
            </a:r>
          </a:p>
          <a:p>
            <a:pPr lvl="1" algn="just"/>
            <a:r>
              <a:rPr lang="en-US" altLang="it-IT" sz="1600" dirty="0" smtClean="0"/>
              <a:t>3 </a:t>
            </a:r>
            <a:r>
              <a:rPr lang="en-US" altLang="it-IT" sz="1600" dirty="0" err="1" smtClean="0"/>
              <a:t>faza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krijimin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bashkimit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ekonomik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monetar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Operativitet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mekanizmave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ekzistues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Krijimi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institute monetary </a:t>
            </a:r>
            <a:r>
              <a:rPr lang="en-US" altLang="it-IT" sz="1200" dirty="0" err="1" smtClean="0"/>
              <a:t>europian</a:t>
            </a:r>
            <a:r>
              <a:rPr lang="en-US" altLang="it-IT" sz="1200" dirty="0" smtClean="0"/>
              <a:t> (EMI) sot Banka </a:t>
            </a:r>
            <a:r>
              <a:rPr lang="en-US" altLang="it-IT" sz="1200" dirty="0" err="1" smtClean="0"/>
              <a:t>Qendrore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Europiane</a:t>
            </a:r>
            <a:endParaRPr lang="en-US" altLang="it-IT" sz="1200" dirty="0" smtClean="0"/>
          </a:p>
          <a:p>
            <a:pPr lvl="2" algn="just"/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Kompetenca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sovrane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nivel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ceshtjet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monedhes</a:t>
            </a:r>
            <a:r>
              <a:rPr lang="en-US" altLang="it-IT" sz="1200" dirty="0" smtClean="0"/>
              <a:t> per BQE </a:t>
            </a:r>
          </a:p>
          <a:p>
            <a:pPr lvl="3" algn="just"/>
            <a:r>
              <a:rPr lang="en-US" altLang="it-IT" sz="800" dirty="0" err="1" smtClean="0"/>
              <a:t>Fillimi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euros </a:t>
            </a:r>
          </a:p>
          <a:p>
            <a:pPr lvl="4" algn="just"/>
            <a:r>
              <a:rPr lang="en-US" altLang="it-IT" sz="800" dirty="0" smtClean="0"/>
              <a:t>1999 </a:t>
            </a:r>
            <a:r>
              <a:rPr lang="en-US" altLang="it-IT" sz="800" dirty="0" err="1" smtClean="0"/>
              <a:t>elektronikisht</a:t>
            </a:r>
            <a:r>
              <a:rPr lang="en-US" altLang="it-IT" sz="800" dirty="0" smtClean="0"/>
              <a:t> </a:t>
            </a:r>
          </a:p>
          <a:p>
            <a:pPr lvl="4" algn="just"/>
            <a:r>
              <a:rPr lang="en-US" altLang="it-IT" sz="800" dirty="0" smtClean="0"/>
              <a:t>2002 </a:t>
            </a:r>
            <a:r>
              <a:rPr lang="en-US" altLang="it-IT" sz="800" dirty="0" err="1" smtClean="0"/>
              <a:t>monedhat</a:t>
            </a:r>
            <a:r>
              <a:rPr lang="en-US" altLang="it-IT" sz="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 smtClean="0"/>
              <a:t>Kuadri ligjor i BME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Rregullimi</a:t>
            </a:r>
            <a:r>
              <a:rPr lang="en-US" altLang="it-IT" sz="2000" dirty="0" smtClean="0"/>
              <a:t> ne TFBE </a:t>
            </a:r>
            <a:r>
              <a:rPr lang="en-US" altLang="it-IT" sz="2000" dirty="0" err="1" smtClean="0"/>
              <a:t>Titullit</a:t>
            </a:r>
            <a:r>
              <a:rPr lang="en-US" altLang="it-IT" sz="2000" dirty="0" smtClean="0"/>
              <a:t> VIII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Pjeses</a:t>
            </a:r>
            <a:r>
              <a:rPr lang="en-US" altLang="it-IT" sz="2000" dirty="0" smtClean="0"/>
              <a:t> se III</a:t>
            </a:r>
          </a:p>
          <a:p>
            <a:pPr lvl="1" algn="just"/>
            <a:r>
              <a:rPr lang="en-US" altLang="it-IT" sz="1200" dirty="0" err="1" smtClean="0"/>
              <a:t>Politika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ekonomike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monetare</a:t>
            </a:r>
            <a:endParaRPr lang="en-US" altLang="it-IT" sz="1200" dirty="0" smtClean="0"/>
          </a:p>
          <a:p>
            <a:pPr lvl="1" algn="just"/>
            <a:r>
              <a:rPr lang="en-US" altLang="it-IT" sz="1200" dirty="0" smtClean="0"/>
              <a:t>25 </a:t>
            </a:r>
            <a:r>
              <a:rPr lang="en-US" altLang="it-IT" sz="1200" dirty="0" err="1" smtClean="0"/>
              <a:t>nene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strukture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komplekse</a:t>
            </a:r>
            <a:r>
              <a:rPr lang="en-US" altLang="it-IT" sz="1200" dirty="0" smtClean="0"/>
              <a:t>, 5 </a:t>
            </a:r>
            <a:r>
              <a:rPr lang="en-US" altLang="it-IT" sz="1200" dirty="0" err="1" smtClean="0"/>
              <a:t>Krere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Protokolli</a:t>
            </a:r>
            <a:r>
              <a:rPr lang="en-US" altLang="it-IT" sz="1200" dirty="0" smtClean="0"/>
              <a:t> 4 – </a:t>
            </a:r>
            <a:r>
              <a:rPr lang="en-US" altLang="it-IT" sz="1200" dirty="0" err="1" smtClean="0"/>
              <a:t>Statuti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SBQE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BQE; </a:t>
            </a:r>
            <a:r>
              <a:rPr lang="en-US" altLang="it-IT" sz="1200" dirty="0" err="1" smtClean="0"/>
              <a:t>Protokolli</a:t>
            </a:r>
            <a:r>
              <a:rPr lang="en-US" altLang="it-IT" sz="1200" dirty="0" smtClean="0"/>
              <a:t> 12 – </a:t>
            </a:r>
            <a:r>
              <a:rPr lang="en-US" altLang="it-IT" sz="1200" dirty="0" err="1" smtClean="0"/>
              <a:t>procedura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deficitin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larte</a:t>
            </a:r>
            <a:r>
              <a:rPr lang="en-US" altLang="it-IT" sz="1200" dirty="0" smtClean="0"/>
              <a:t>; </a:t>
            </a:r>
            <a:r>
              <a:rPr lang="en-US" altLang="it-IT" sz="1200" dirty="0" err="1" smtClean="0"/>
              <a:t>Protokolli</a:t>
            </a:r>
            <a:r>
              <a:rPr lang="en-US" altLang="it-IT" sz="1200" dirty="0" smtClean="0"/>
              <a:t> 13 – </a:t>
            </a:r>
            <a:r>
              <a:rPr lang="en-US" altLang="it-IT" sz="1200" dirty="0" err="1" smtClean="0"/>
              <a:t>kriteret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ekonvergjences</a:t>
            </a:r>
            <a:r>
              <a:rPr lang="en-US" altLang="it-IT" sz="1200" dirty="0" smtClean="0"/>
              <a:t>; </a:t>
            </a:r>
            <a:r>
              <a:rPr lang="en-US" altLang="it-IT" sz="1200" dirty="0" err="1" smtClean="0"/>
              <a:t>Protokolli</a:t>
            </a:r>
            <a:r>
              <a:rPr lang="en-US" altLang="it-IT" sz="1200" dirty="0" smtClean="0"/>
              <a:t> 14 – </a:t>
            </a:r>
            <a:r>
              <a:rPr lang="en-US" altLang="it-IT" sz="1200" dirty="0" err="1" smtClean="0"/>
              <a:t>mbi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Eurogrupin</a:t>
            </a:r>
            <a:r>
              <a:rPr lang="en-US" altLang="it-IT" sz="1200" dirty="0" smtClean="0"/>
              <a:t>; </a:t>
            </a:r>
            <a:r>
              <a:rPr lang="en-US" altLang="it-IT" sz="1200" dirty="0" err="1" smtClean="0"/>
              <a:t>Protokolli</a:t>
            </a:r>
            <a:r>
              <a:rPr lang="en-US" altLang="it-IT" sz="1200" dirty="0" smtClean="0"/>
              <a:t> 16 – </a:t>
            </a:r>
            <a:r>
              <a:rPr lang="en-US" altLang="it-IT" sz="1200" dirty="0" err="1" smtClean="0"/>
              <a:t>mbi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disa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dispozita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lidhje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Danimarken</a:t>
            </a:r>
            <a:r>
              <a:rPr lang="en-US" altLang="it-IT" sz="1200" dirty="0" smtClean="0"/>
              <a:t>; </a:t>
            </a:r>
            <a:r>
              <a:rPr lang="en-US" altLang="it-IT" sz="1200" dirty="0" err="1" smtClean="0"/>
              <a:t>Protokolli</a:t>
            </a:r>
            <a:r>
              <a:rPr lang="en-US" altLang="it-IT" sz="1200" dirty="0" smtClean="0"/>
              <a:t> 17 – </a:t>
            </a:r>
            <a:r>
              <a:rPr lang="en-US" altLang="it-IT" sz="1200" dirty="0" err="1" smtClean="0"/>
              <a:t>Mbi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Danimarken</a:t>
            </a:r>
            <a:r>
              <a:rPr lang="en-US" altLang="it-IT" sz="1200" dirty="0" smtClean="0"/>
              <a:t>;</a:t>
            </a:r>
          </a:p>
          <a:p>
            <a:pPr lvl="1" algn="just"/>
            <a:r>
              <a:rPr lang="en-US" altLang="it-IT" sz="1200" dirty="0" err="1" smtClean="0"/>
              <a:t>Strukture</a:t>
            </a:r>
            <a:r>
              <a:rPr lang="en-US" altLang="it-IT" sz="1200" dirty="0" smtClean="0"/>
              <a:t> normative e </a:t>
            </a:r>
            <a:r>
              <a:rPr lang="en-US" altLang="it-IT" sz="1200" dirty="0" err="1" smtClean="0"/>
              <a:t>thjeshte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Disa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rregullime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vetem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Shtetet</a:t>
            </a:r>
            <a:r>
              <a:rPr lang="en-US" altLang="it-IT" sz="1200" dirty="0" smtClean="0"/>
              <a:t> euro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tjera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quhen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perjashtim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rregullohen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perjashtimet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nenin</a:t>
            </a:r>
            <a:r>
              <a:rPr lang="en-US" altLang="it-IT" sz="1200" dirty="0" smtClean="0"/>
              <a:t> 139.2 TFBE)</a:t>
            </a:r>
            <a:endParaRPr lang="en-US" altLang="it-IT" sz="1200" dirty="0"/>
          </a:p>
          <a:p>
            <a:pPr algn="just"/>
            <a:r>
              <a:rPr lang="en-US" altLang="it-IT" sz="2000" dirty="0" err="1" smtClean="0"/>
              <a:t>Normat</a:t>
            </a:r>
            <a:r>
              <a:rPr lang="en-US" altLang="it-IT" sz="2000" dirty="0" smtClean="0"/>
              <a:t> ne TFBE </a:t>
            </a:r>
            <a:r>
              <a:rPr lang="en-US" altLang="it-IT" sz="2000" dirty="0" err="1" smtClean="0"/>
              <a:t>percaktojne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bazen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juridike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nxjerre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akte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drejtes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derivuar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400" dirty="0" err="1" smtClean="0"/>
              <a:t>Psh</a:t>
            </a:r>
            <a:r>
              <a:rPr lang="en-US" altLang="it-IT" sz="1400" dirty="0" smtClean="0"/>
              <a:t>. </a:t>
            </a:r>
            <a:r>
              <a:rPr lang="en-US" altLang="it-IT" sz="1400" dirty="0" err="1" smtClean="0"/>
              <a:t>Vendimet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do </a:t>
            </a:r>
            <a:r>
              <a:rPr lang="en-US" altLang="it-IT" sz="1400" dirty="0" err="1" smtClean="0"/>
              <a:t>pranojne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Shtetet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perjashtuara</a:t>
            </a:r>
            <a:r>
              <a:rPr lang="en-US" altLang="it-IT" sz="1400" dirty="0" smtClean="0"/>
              <a:t> ne Euro (</a:t>
            </a:r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140.2); </a:t>
            </a:r>
            <a:r>
              <a:rPr lang="en-US" altLang="it-IT" sz="1400" dirty="0" err="1" smtClean="0"/>
              <a:t>legjislacion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zbatues</a:t>
            </a:r>
            <a:r>
              <a:rPr lang="en-US" altLang="it-IT" sz="1400" dirty="0" smtClean="0"/>
              <a:t> (</a:t>
            </a:r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133 </a:t>
            </a:r>
            <a:r>
              <a:rPr lang="en-US" altLang="it-IT" sz="1400" dirty="0" err="1" smtClean="0"/>
              <a:t>masat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duhen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zbatuar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Euron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monedhe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perbashket</a:t>
            </a:r>
            <a:r>
              <a:rPr lang="en-US" altLang="it-IT" sz="1400" dirty="0" smtClean="0"/>
              <a:t>); </a:t>
            </a:r>
            <a:r>
              <a:rPr lang="en-US" altLang="it-IT" sz="1400" dirty="0" err="1" smtClean="0"/>
              <a:t>zevendesimi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drejtes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primare</a:t>
            </a:r>
            <a:r>
              <a:rPr lang="en-US" altLang="it-IT" sz="1400" dirty="0" smtClean="0"/>
              <a:t> (</a:t>
            </a:r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126.14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parashikon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marrjen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masave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nevojshme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ndryshuar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Protokollin</a:t>
            </a:r>
            <a:r>
              <a:rPr lang="en-US" altLang="it-IT" sz="1400" dirty="0" smtClean="0"/>
              <a:t> 12 per </a:t>
            </a:r>
            <a:r>
              <a:rPr lang="en-US" altLang="it-IT" sz="1400" dirty="0" err="1" smtClean="0"/>
              <a:t>percaktimin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deficitit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larte</a:t>
            </a:r>
            <a:r>
              <a:rPr lang="en-US" altLang="it-IT" sz="1400" dirty="0" smtClean="0"/>
              <a:t>)</a:t>
            </a:r>
          </a:p>
          <a:p>
            <a:pPr algn="just"/>
            <a:r>
              <a:rPr lang="en-US" altLang="it-IT" sz="2000" dirty="0" err="1" smtClean="0"/>
              <a:t>Akte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jashte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Traktateve</a:t>
            </a:r>
            <a:r>
              <a:rPr lang="en-US" altLang="it-IT" sz="2000" dirty="0" smtClean="0"/>
              <a:t> – me </a:t>
            </a:r>
            <a:r>
              <a:rPr lang="en-US" altLang="it-IT" sz="2000" dirty="0" err="1" smtClean="0"/>
              <a:t>rendesi</a:t>
            </a:r>
            <a:r>
              <a:rPr lang="en-US" altLang="it-IT" sz="2000" dirty="0" smtClean="0"/>
              <a:t> per BME</a:t>
            </a:r>
          </a:p>
          <a:p>
            <a:pPr lvl="1" algn="just"/>
            <a:r>
              <a:rPr lang="en-US" altLang="it-IT" sz="1600" dirty="0" err="1" smtClean="0"/>
              <a:t>Traktati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Mekanizmit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Stabilitetit</a:t>
            </a:r>
            <a:r>
              <a:rPr lang="en-US" altLang="it-IT" sz="1600" dirty="0" smtClean="0"/>
              <a:t> (ESM) 2012</a:t>
            </a:r>
          </a:p>
          <a:p>
            <a:pPr lvl="1" algn="just"/>
            <a:r>
              <a:rPr lang="en-US" altLang="it-IT" sz="1600" dirty="0" err="1" smtClean="0"/>
              <a:t>Traktati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Stabilitetin</a:t>
            </a:r>
            <a:r>
              <a:rPr lang="en-US" altLang="it-IT" sz="1600" dirty="0" smtClean="0"/>
              <a:t>, </a:t>
            </a:r>
            <a:r>
              <a:rPr lang="en-US" altLang="it-IT" sz="1600" dirty="0" err="1" smtClean="0"/>
              <a:t>Koordinimin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Governance (Fiscal Compact) 2012</a:t>
            </a:r>
          </a:p>
          <a:p>
            <a:pPr lvl="1" algn="just"/>
            <a:r>
              <a:rPr lang="en-US" altLang="it-IT" sz="1600" dirty="0" err="1" smtClean="0"/>
              <a:t>Marreveshja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transferimin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dhenien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kontributeve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Fondit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unik</a:t>
            </a:r>
            <a:r>
              <a:rPr lang="en-US" altLang="it-IT" sz="1600" dirty="0" smtClean="0"/>
              <a:t> – 2014 – per </a:t>
            </a:r>
            <a:r>
              <a:rPr lang="en-US" altLang="it-IT" sz="1600" dirty="0" err="1" smtClean="0"/>
              <a:t>bankat</a:t>
            </a:r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3221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Kuadri ligjor BME II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196752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smtClean="0"/>
              <a:t>BME ne </a:t>
            </a:r>
            <a:r>
              <a:rPr lang="en-US" altLang="it-IT" sz="2000" dirty="0" err="1" smtClean="0"/>
              <a:t>dy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drejtime</a:t>
            </a:r>
            <a:r>
              <a:rPr lang="en-US" altLang="it-IT" sz="2000" dirty="0" smtClean="0"/>
              <a:t> </a:t>
            </a:r>
          </a:p>
          <a:p>
            <a:pPr lvl="1"/>
            <a:r>
              <a:rPr lang="en-US" altLang="it-IT" sz="2000" dirty="0" err="1" smtClean="0"/>
              <a:t>Politika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ekonomike</a:t>
            </a:r>
            <a:r>
              <a:rPr lang="en-US" altLang="it-IT" sz="2000" dirty="0" smtClean="0"/>
              <a:t> (119.1 TFBE)</a:t>
            </a:r>
          </a:p>
          <a:p>
            <a:pPr lvl="2"/>
            <a:r>
              <a:rPr lang="en-US" altLang="it-IT" sz="1600" dirty="0" smtClean="0"/>
              <a:t>I </a:t>
            </a:r>
            <a:r>
              <a:rPr lang="en-US" altLang="it-IT" sz="1600" dirty="0" err="1" smtClean="0"/>
              <a:t>perket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kompetences</a:t>
            </a:r>
            <a:r>
              <a:rPr lang="en-US" altLang="it-IT" sz="1600" dirty="0" smtClean="0"/>
              <a:t>  se </a:t>
            </a:r>
            <a:r>
              <a:rPr lang="en-US" altLang="it-IT" sz="1600" dirty="0" err="1" smtClean="0"/>
              <a:t>Shteteve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e BE</a:t>
            </a:r>
          </a:p>
          <a:p>
            <a:pPr lvl="2"/>
            <a:r>
              <a:rPr lang="en-US" altLang="it-IT" sz="1600" dirty="0" smtClean="0"/>
              <a:t>3 </a:t>
            </a:r>
            <a:r>
              <a:rPr lang="en-US" altLang="it-IT" sz="1600" dirty="0" err="1" smtClean="0"/>
              <a:t>Objektiva</a:t>
            </a:r>
            <a:r>
              <a:rPr lang="en-US" altLang="it-IT" sz="1600" dirty="0" smtClean="0"/>
              <a:t> </a:t>
            </a:r>
          </a:p>
          <a:p>
            <a:pPr lvl="3"/>
            <a:r>
              <a:rPr lang="en-US" altLang="it-IT" sz="1200" dirty="0" err="1" smtClean="0"/>
              <a:t>Koordinim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politikave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ekonomike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endParaRPr lang="en-US" altLang="it-IT" sz="1200" dirty="0" smtClean="0"/>
          </a:p>
          <a:p>
            <a:pPr lvl="3"/>
            <a:r>
              <a:rPr lang="en-US" altLang="it-IT" sz="1200" dirty="0" err="1" smtClean="0"/>
              <a:t>Tregu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brendshem</a:t>
            </a:r>
            <a:r>
              <a:rPr lang="en-US" altLang="it-IT" sz="1200" dirty="0" smtClean="0"/>
              <a:t> </a:t>
            </a:r>
          </a:p>
          <a:p>
            <a:pPr lvl="3"/>
            <a:r>
              <a:rPr lang="en-US" altLang="it-IT" sz="1200" dirty="0" err="1" smtClean="0"/>
              <a:t>Percaktimi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objektivave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perbashket</a:t>
            </a:r>
            <a:r>
              <a:rPr lang="en-US" altLang="it-IT" sz="1200" dirty="0" smtClean="0"/>
              <a:t> </a:t>
            </a:r>
          </a:p>
          <a:p>
            <a:pPr lvl="2"/>
            <a:r>
              <a:rPr lang="en-US" altLang="it-IT" sz="1600" dirty="0" err="1" smtClean="0"/>
              <a:t>Konform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parimin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ekonomise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tregut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konkurences</a:t>
            </a:r>
            <a:r>
              <a:rPr lang="en-US" altLang="it-IT" sz="1600" dirty="0" smtClean="0"/>
              <a:t> se lire </a:t>
            </a:r>
          </a:p>
          <a:p>
            <a:pPr lvl="1"/>
            <a:r>
              <a:rPr lang="en-US" altLang="it-IT" sz="2000" dirty="0" err="1" smtClean="0"/>
              <a:t>Politika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monetare</a:t>
            </a:r>
            <a:r>
              <a:rPr lang="en-US" altLang="it-IT" sz="2000" dirty="0" smtClean="0"/>
              <a:t> (119.2)</a:t>
            </a:r>
          </a:p>
          <a:p>
            <a:pPr lvl="2"/>
            <a:r>
              <a:rPr lang="en-US" altLang="it-IT" sz="1600" dirty="0" err="1" smtClean="0"/>
              <a:t>Monedhe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perbashket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politike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kursit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kembimit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perbashket</a:t>
            </a:r>
            <a:r>
              <a:rPr lang="en-US" altLang="it-IT" sz="1600" dirty="0" smtClean="0"/>
              <a:t> </a:t>
            </a:r>
          </a:p>
          <a:p>
            <a:pPr lvl="2"/>
            <a:r>
              <a:rPr lang="en-US" altLang="it-IT" sz="1600" dirty="0" err="1" smtClean="0"/>
              <a:t>Objektivi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stabilitetit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cmimeve</a:t>
            </a:r>
            <a:endParaRPr lang="en-US" altLang="it-IT" sz="1600" dirty="0" smtClean="0"/>
          </a:p>
          <a:p>
            <a:pPr lvl="2"/>
            <a:r>
              <a:rPr lang="en-US" altLang="it-IT" sz="1600" dirty="0" err="1"/>
              <a:t>Konform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parimin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ekonomise</a:t>
            </a:r>
            <a:r>
              <a:rPr lang="en-US" altLang="it-IT" sz="1600" dirty="0"/>
              <a:t> se </a:t>
            </a:r>
            <a:r>
              <a:rPr lang="en-US" altLang="it-IT" sz="1600" dirty="0" err="1"/>
              <a:t>tregut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konkurences</a:t>
            </a:r>
            <a:r>
              <a:rPr lang="en-US" altLang="it-IT" sz="1600" dirty="0"/>
              <a:t> se lire </a:t>
            </a:r>
            <a:endParaRPr lang="en-US" altLang="it-IT" sz="1600" dirty="0" smtClean="0"/>
          </a:p>
          <a:p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119 TFBE </a:t>
            </a:r>
          </a:p>
          <a:p>
            <a:pPr lvl="1" algn="just"/>
            <a:r>
              <a:rPr lang="en-US" altLang="it-IT" sz="1000" dirty="0"/>
              <a:t>1. </a:t>
            </a:r>
            <a:r>
              <a:rPr lang="en-US" altLang="it-IT" sz="1000" dirty="0" err="1"/>
              <a:t>Për</a:t>
            </a:r>
            <a:r>
              <a:rPr lang="en-US" altLang="it-IT" sz="1000" dirty="0"/>
              <a:t> </a:t>
            </a:r>
            <a:r>
              <a:rPr lang="en-US" altLang="it-IT" sz="1000" dirty="0" err="1"/>
              <a:t>qëllimet</a:t>
            </a:r>
            <a:r>
              <a:rPr lang="en-US" altLang="it-IT" sz="1000" dirty="0"/>
              <a:t> e </a:t>
            </a:r>
            <a:r>
              <a:rPr lang="en-US" altLang="it-IT" sz="1000" dirty="0" err="1"/>
              <a:t>parashikuara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nenin</a:t>
            </a:r>
            <a:r>
              <a:rPr lang="en-US" altLang="it-IT" sz="1000" dirty="0"/>
              <a:t> 3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Traktatit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për</a:t>
            </a:r>
            <a:r>
              <a:rPr lang="en-US" altLang="it-IT" sz="1000" dirty="0"/>
              <a:t> </a:t>
            </a:r>
            <a:r>
              <a:rPr lang="en-US" altLang="it-IT" sz="1000" dirty="0" err="1"/>
              <a:t>Bashkimin</a:t>
            </a:r>
            <a:r>
              <a:rPr lang="en-US" altLang="it-IT" sz="1000" dirty="0"/>
              <a:t> </a:t>
            </a:r>
            <a:r>
              <a:rPr lang="en-US" altLang="it-IT" sz="1000" dirty="0" err="1"/>
              <a:t>Europian</a:t>
            </a:r>
            <a:r>
              <a:rPr lang="en-US" altLang="it-IT" sz="1000" dirty="0"/>
              <a:t>, </a:t>
            </a:r>
            <a:r>
              <a:rPr lang="en-US" altLang="it-IT" sz="1000" dirty="0" err="1" smtClean="0"/>
              <a:t>aktivitetet</a:t>
            </a:r>
            <a:r>
              <a:rPr lang="en-US" altLang="it-IT" sz="1000" dirty="0" smtClean="0"/>
              <a:t> e </a:t>
            </a:r>
            <a:r>
              <a:rPr lang="en-US" altLang="it-IT" sz="1000" dirty="0" err="1"/>
              <a:t>Shteteve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Anëtare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dhe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Bashkimit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përfshijnë</a:t>
            </a:r>
            <a:r>
              <a:rPr lang="en-US" altLang="it-IT" sz="1000" dirty="0"/>
              <a:t>, </a:t>
            </a:r>
            <a:r>
              <a:rPr lang="en-US" altLang="it-IT" sz="1000" dirty="0" err="1"/>
              <a:t>sikurse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parashikohet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nga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Traktatet</a:t>
            </a:r>
            <a:r>
              <a:rPr lang="en-US" altLang="it-IT" sz="1000" dirty="0"/>
              <a:t>, </a:t>
            </a:r>
            <a:r>
              <a:rPr lang="en-US" altLang="it-IT" sz="1000" dirty="0" err="1"/>
              <a:t>miratimin</a:t>
            </a:r>
            <a:r>
              <a:rPr lang="en-US" altLang="it-IT" sz="1000" dirty="0"/>
              <a:t> e </a:t>
            </a:r>
            <a:r>
              <a:rPr lang="en-US" altLang="it-IT" sz="1000" dirty="0" err="1" smtClean="0"/>
              <a:t>një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politike</a:t>
            </a:r>
            <a:r>
              <a:rPr lang="en-US" altLang="it-IT" sz="1000" dirty="0" smtClean="0"/>
              <a:t> </a:t>
            </a:r>
            <a:r>
              <a:rPr lang="en-US" altLang="it-IT" sz="1000" dirty="0" err="1"/>
              <a:t>ekonomike</a:t>
            </a:r>
            <a:r>
              <a:rPr lang="en-US" altLang="it-IT" sz="1000" dirty="0"/>
              <a:t>, e </a:t>
            </a:r>
            <a:r>
              <a:rPr lang="en-US" altLang="it-IT" sz="1000" dirty="0" err="1"/>
              <a:t>cila</a:t>
            </a:r>
            <a:r>
              <a:rPr lang="en-US" altLang="it-IT" sz="1000" dirty="0"/>
              <a:t> </a:t>
            </a:r>
            <a:r>
              <a:rPr lang="en-US" altLang="it-IT" sz="1000" dirty="0" err="1"/>
              <a:t>mbështetet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bashkërendimin</a:t>
            </a:r>
            <a:r>
              <a:rPr lang="en-US" altLang="it-IT" sz="1000" dirty="0"/>
              <a:t> e </a:t>
            </a:r>
            <a:r>
              <a:rPr lang="en-US" altLang="it-IT" sz="1000" dirty="0" err="1"/>
              <a:t>ngushtë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politikave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ekonomike</a:t>
            </a:r>
            <a:r>
              <a:rPr lang="en-US" altLang="it-IT" sz="1000" dirty="0"/>
              <a:t> </a:t>
            </a:r>
            <a:r>
              <a:rPr lang="en-US" altLang="it-IT" sz="1000" dirty="0" err="1" smtClean="0"/>
              <a:t>të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Shteteve</a:t>
            </a:r>
            <a:r>
              <a:rPr lang="en-US" altLang="it-IT" sz="1000" dirty="0" smtClean="0"/>
              <a:t> </a:t>
            </a:r>
            <a:r>
              <a:rPr lang="en-US" altLang="it-IT" sz="1000" dirty="0" err="1"/>
              <a:t>Anëtare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tregun</a:t>
            </a:r>
            <a:r>
              <a:rPr lang="en-US" altLang="it-IT" sz="1000" dirty="0"/>
              <a:t> e </a:t>
            </a:r>
            <a:r>
              <a:rPr lang="en-US" altLang="it-IT" sz="1000" dirty="0" err="1"/>
              <a:t>brendshëm</a:t>
            </a:r>
            <a:r>
              <a:rPr lang="en-US" altLang="it-IT" sz="1000" dirty="0"/>
              <a:t> </a:t>
            </a:r>
            <a:r>
              <a:rPr lang="en-US" altLang="it-IT" sz="1000" dirty="0" err="1"/>
              <a:t>dhe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përcaktimin</a:t>
            </a:r>
            <a:r>
              <a:rPr lang="en-US" altLang="it-IT" sz="1000" dirty="0"/>
              <a:t> e </a:t>
            </a:r>
            <a:r>
              <a:rPr lang="en-US" altLang="it-IT" sz="1000" dirty="0" err="1"/>
              <a:t>objektivave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përbashkëta</a:t>
            </a:r>
            <a:r>
              <a:rPr lang="en-US" altLang="it-IT" sz="1000" dirty="0"/>
              <a:t> </a:t>
            </a:r>
            <a:r>
              <a:rPr lang="en-US" altLang="it-IT" sz="1000" dirty="0" err="1"/>
              <a:t>dhe</a:t>
            </a:r>
            <a:r>
              <a:rPr lang="en-US" altLang="it-IT" sz="1000" dirty="0"/>
              <a:t> e </a:t>
            </a:r>
            <a:r>
              <a:rPr lang="en-US" altLang="it-IT" sz="1000" dirty="0" err="1" smtClean="0"/>
              <a:t>cila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zhvillohet</a:t>
            </a:r>
            <a:r>
              <a:rPr lang="en-US" altLang="it-IT" sz="1000" dirty="0" smtClean="0"/>
              <a:t> </a:t>
            </a:r>
            <a:r>
              <a:rPr lang="en-US" altLang="it-IT" sz="1000" dirty="0" err="1"/>
              <a:t>në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përputhje</a:t>
            </a:r>
            <a:r>
              <a:rPr lang="en-US" altLang="it-IT" sz="1000" dirty="0"/>
              <a:t> me </a:t>
            </a:r>
            <a:r>
              <a:rPr lang="en-US" altLang="it-IT" sz="1000" dirty="0" err="1"/>
              <a:t>parimin</a:t>
            </a:r>
            <a:r>
              <a:rPr lang="en-US" altLang="it-IT" sz="1000" dirty="0"/>
              <a:t> e </a:t>
            </a:r>
            <a:r>
              <a:rPr lang="en-US" altLang="it-IT" sz="1000" dirty="0" err="1"/>
              <a:t>një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ekonomie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tregu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hapur</a:t>
            </a:r>
            <a:r>
              <a:rPr lang="en-US" altLang="it-IT" sz="1000" dirty="0"/>
              <a:t> me </a:t>
            </a:r>
            <a:r>
              <a:rPr lang="en-US" altLang="it-IT" sz="1000" dirty="0" err="1"/>
              <a:t>konkurrencë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 smtClean="0"/>
              <a:t>lirë</a:t>
            </a:r>
            <a:r>
              <a:rPr lang="en-US" altLang="it-IT" sz="1000" dirty="0" smtClean="0"/>
              <a:t>. </a:t>
            </a:r>
          </a:p>
          <a:p>
            <a:pPr lvl="1" algn="just"/>
            <a:r>
              <a:rPr lang="en-US" altLang="it-IT" sz="1000" dirty="0" smtClean="0"/>
              <a:t>2</a:t>
            </a:r>
            <a:r>
              <a:rPr lang="en-US" altLang="it-IT" sz="1000" dirty="0"/>
              <a:t>. </a:t>
            </a:r>
            <a:r>
              <a:rPr lang="en-US" altLang="it-IT" sz="1000" dirty="0" err="1"/>
              <a:t>Krahas</a:t>
            </a:r>
            <a:r>
              <a:rPr lang="en-US" altLang="it-IT" sz="1000" dirty="0"/>
              <a:t>, </a:t>
            </a:r>
            <a:r>
              <a:rPr lang="en-US" altLang="it-IT" sz="1000" dirty="0" err="1"/>
              <a:t>sa</a:t>
            </a:r>
            <a:r>
              <a:rPr lang="en-US" altLang="it-IT" sz="1000" dirty="0"/>
              <a:t> </a:t>
            </a:r>
            <a:r>
              <a:rPr lang="en-US" altLang="it-IT" sz="1000" dirty="0" err="1"/>
              <a:t>më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lart</a:t>
            </a:r>
            <a:r>
              <a:rPr lang="en-US" altLang="it-IT" sz="1000" dirty="0"/>
              <a:t> </a:t>
            </a:r>
            <a:r>
              <a:rPr lang="en-US" altLang="it-IT" sz="1000" dirty="0" err="1"/>
              <a:t>dhe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sikurse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parashikohet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nga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Traktatet</a:t>
            </a:r>
            <a:r>
              <a:rPr lang="en-US" altLang="it-IT" sz="1000" dirty="0"/>
              <a:t> </a:t>
            </a:r>
            <a:r>
              <a:rPr lang="en-US" altLang="it-IT" sz="1000" dirty="0" err="1"/>
              <a:t>si</a:t>
            </a:r>
            <a:r>
              <a:rPr lang="en-US" altLang="it-IT" sz="1000" dirty="0"/>
              <a:t> </a:t>
            </a:r>
            <a:r>
              <a:rPr lang="en-US" altLang="it-IT" sz="1000" dirty="0" err="1"/>
              <a:t>dhe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përputhje</a:t>
            </a:r>
            <a:r>
              <a:rPr lang="en-US" altLang="it-IT" sz="1000" dirty="0"/>
              <a:t> </a:t>
            </a:r>
            <a:r>
              <a:rPr lang="en-US" altLang="it-IT" sz="1000" dirty="0" smtClean="0"/>
              <a:t>me </a:t>
            </a:r>
            <a:r>
              <a:rPr lang="en-US" altLang="it-IT" sz="1000" dirty="0" err="1" smtClean="0"/>
              <a:t>procedurat</a:t>
            </a:r>
            <a:r>
              <a:rPr lang="en-US" altLang="it-IT" sz="1000" dirty="0" smtClean="0"/>
              <a:t> </a:t>
            </a:r>
            <a:r>
              <a:rPr lang="en-US" altLang="it-IT" sz="1000" dirty="0"/>
              <a:t>e </a:t>
            </a:r>
            <a:r>
              <a:rPr lang="en-US" altLang="it-IT" sz="1000" dirty="0" err="1"/>
              <a:t>parashikuara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në</a:t>
            </a:r>
            <a:r>
              <a:rPr lang="en-US" altLang="it-IT" sz="1000" dirty="0"/>
              <a:t> to, </a:t>
            </a:r>
            <a:r>
              <a:rPr lang="en-US" altLang="it-IT" sz="1000" dirty="0" err="1"/>
              <a:t>këto</a:t>
            </a:r>
            <a:r>
              <a:rPr lang="en-US" altLang="it-IT" sz="1000" dirty="0"/>
              <a:t> </a:t>
            </a:r>
            <a:r>
              <a:rPr lang="en-US" altLang="it-IT" sz="1000" dirty="0" err="1"/>
              <a:t>aktivitete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përfshijnë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një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monedhë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vetme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euron</a:t>
            </a:r>
            <a:r>
              <a:rPr lang="en-US" altLang="it-IT" sz="1000" dirty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përcaktimin</a:t>
            </a:r>
            <a:r>
              <a:rPr lang="en-US" altLang="it-IT" sz="1000" dirty="0" smtClean="0"/>
              <a:t> </a:t>
            </a:r>
            <a:r>
              <a:rPr lang="en-US" altLang="it-IT" sz="1000" dirty="0"/>
              <a:t>e </a:t>
            </a:r>
            <a:r>
              <a:rPr lang="en-US" altLang="it-IT" sz="1000" dirty="0" err="1"/>
              <a:t>realizimin</a:t>
            </a:r>
            <a:r>
              <a:rPr lang="en-US" altLang="it-IT" sz="1000" dirty="0"/>
              <a:t> e </a:t>
            </a:r>
            <a:r>
              <a:rPr lang="en-US" altLang="it-IT" sz="1000" dirty="0" err="1"/>
              <a:t>një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politike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vetme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monetare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dhe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një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politike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vetme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për</a:t>
            </a:r>
            <a:r>
              <a:rPr lang="en-US" altLang="it-IT" sz="1000" dirty="0"/>
              <a:t> </a:t>
            </a:r>
            <a:r>
              <a:rPr lang="en-US" altLang="it-IT" sz="1000" dirty="0" err="1"/>
              <a:t>kurset</a:t>
            </a:r>
            <a:r>
              <a:rPr lang="en-US" altLang="it-IT" sz="1000" dirty="0"/>
              <a:t> </a:t>
            </a:r>
            <a:r>
              <a:rPr lang="en-US" altLang="it-IT" sz="1000" dirty="0" smtClean="0"/>
              <a:t>e </a:t>
            </a:r>
            <a:r>
              <a:rPr lang="en-US" altLang="it-IT" sz="1000" dirty="0" err="1" smtClean="0"/>
              <a:t>këmbimit</a:t>
            </a:r>
            <a:r>
              <a:rPr lang="en-US" altLang="it-IT" sz="1000" dirty="0"/>
              <a:t>, </a:t>
            </a:r>
            <a:r>
              <a:rPr lang="en-US" altLang="it-IT" sz="1000" dirty="0" err="1"/>
              <a:t>objektivi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parësor</a:t>
            </a:r>
            <a:r>
              <a:rPr lang="en-US" altLang="it-IT" sz="1000" dirty="0"/>
              <a:t> </a:t>
            </a:r>
            <a:r>
              <a:rPr lang="en-US" altLang="it-IT" sz="1000" dirty="0" err="1"/>
              <a:t>i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cilave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është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ruajtja</a:t>
            </a:r>
            <a:r>
              <a:rPr lang="en-US" altLang="it-IT" sz="1000" dirty="0"/>
              <a:t> e </a:t>
            </a:r>
            <a:r>
              <a:rPr lang="en-US" altLang="it-IT" sz="1000" dirty="0" err="1"/>
              <a:t>stabilitetit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çmimeve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dhe</a:t>
            </a:r>
            <a:r>
              <a:rPr lang="en-US" altLang="it-IT" sz="1000" dirty="0"/>
              <a:t>, pa e </a:t>
            </a:r>
            <a:r>
              <a:rPr lang="en-US" altLang="it-IT" sz="1000" dirty="0" err="1"/>
              <a:t>cenuar</a:t>
            </a:r>
            <a:r>
              <a:rPr lang="en-US" altLang="it-IT" sz="1000" dirty="0"/>
              <a:t> </a:t>
            </a:r>
            <a:r>
              <a:rPr lang="en-US" altLang="it-IT" sz="1000" dirty="0" err="1" smtClean="0"/>
              <a:t>këtë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objektiv</a:t>
            </a:r>
            <a:r>
              <a:rPr lang="en-US" altLang="it-IT" sz="1000" dirty="0"/>
              <a:t>, </a:t>
            </a:r>
            <a:r>
              <a:rPr lang="en-US" altLang="it-IT" sz="1000" dirty="0" err="1"/>
              <a:t>mbështetja</a:t>
            </a:r>
            <a:r>
              <a:rPr lang="en-US" altLang="it-IT" sz="1000" dirty="0"/>
              <a:t> e </a:t>
            </a:r>
            <a:r>
              <a:rPr lang="en-US" altLang="it-IT" sz="1000" dirty="0" err="1"/>
              <a:t>politikave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përgjithshme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ekonomike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Bashkimit</a:t>
            </a:r>
            <a:r>
              <a:rPr lang="en-US" altLang="it-IT" sz="1000" dirty="0"/>
              <a:t>, </a:t>
            </a:r>
            <a:r>
              <a:rPr lang="en-US" altLang="it-IT" sz="1000" dirty="0" err="1"/>
              <a:t>në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përputhje</a:t>
            </a:r>
            <a:r>
              <a:rPr lang="en-US" altLang="it-IT" sz="1000" dirty="0"/>
              <a:t> me </a:t>
            </a:r>
            <a:r>
              <a:rPr lang="en-US" altLang="it-IT" sz="1000" dirty="0" err="1" smtClean="0"/>
              <a:t>parimin</a:t>
            </a:r>
            <a:r>
              <a:rPr lang="en-US" altLang="it-IT" sz="1000" dirty="0" smtClean="0"/>
              <a:t> e </a:t>
            </a:r>
            <a:r>
              <a:rPr lang="en-US" altLang="it-IT" sz="1000" dirty="0" err="1"/>
              <a:t>një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ekonomie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tregu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hapur</a:t>
            </a:r>
            <a:r>
              <a:rPr lang="en-US" altLang="it-IT" sz="1000" dirty="0"/>
              <a:t> me </a:t>
            </a:r>
            <a:r>
              <a:rPr lang="en-US" altLang="it-IT" sz="1000" dirty="0" err="1"/>
              <a:t>konkurrencë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lirë</a:t>
            </a:r>
            <a:r>
              <a:rPr lang="en-US" altLang="it-IT" sz="1000" dirty="0"/>
              <a:t>.</a:t>
            </a:r>
          </a:p>
          <a:p>
            <a:pPr lvl="1" algn="just"/>
            <a:r>
              <a:rPr lang="en-US" altLang="it-IT" sz="1000" dirty="0"/>
              <a:t>3. </a:t>
            </a:r>
            <a:r>
              <a:rPr lang="en-US" altLang="it-IT" sz="1000" dirty="0" err="1"/>
              <a:t>Këto</a:t>
            </a:r>
            <a:r>
              <a:rPr lang="en-US" altLang="it-IT" sz="1000" dirty="0"/>
              <a:t> </a:t>
            </a:r>
            <a:r>
              <a:rPr lang="en-US" altLang="it-IT" sz="1000" dirty="0" err="1"/>
              <a:t>aktivitete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Shteteve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Anëtare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dhe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Bashkimit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përfshijnë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respektimin</a:t>
            </a:r>
            <a:r>
              <a:rPr lang="en-US" altLang="it-IT" sz="1000" dirty="0"/>
              <a:t> e </a:t>
            </a:r>
            <a:r>
              <a:rPr lang="en-US" altLang="it-IT" sz="1000" dirty="0" err="1" smtClean="0"/>
              <a:t>këtyre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parimeve</a:t>
            </a:r>
            <a:r>
              <a:rPr lang="en-US" altLang="it-IT" sz="1000" dirty="0" smtClean="0"/>
              <a:t> </a:t>
            </a:r>
            <a:r>
              <a:rPr lang="en-US" altLang="it-IT" sz="1000" dirty="0" err="1"/>
              <a:t>orientuese</a:t>
            </a:r>
            <a:r>
              <a:rPr lang="en-US" altLang="it-IT" sz="1000" dirty="0"/>
              <a:t>: </a:t>
            </a:r>
            <a:r>
              <a:rPr lang="en-US" altLang="it-IT" sz="1000" dirty="0" err="1"/>
              <a:t>çmime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qëndrueshme</a:t>
            </a:r>
            <a:r>
              <a:rPr lang="en-US" altLang="it-IT" sz="1000" dirty="0"/>
              <a:t>, </a:t>
            </a:r>
            <a:r>
              <a:rPr lang="en-US" altLang="it-IT" sz="1000" dirty="0" err="1"/>
              <a:t>financa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publike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dhe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kushte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monetare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 smtClean="0"/>
              <a:t>qëndrueshme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si</a:t>
            </a:r>
            <a:r>
              <a:rPr lang="en-US" altLang="it-IT" sz="1000" dirty="0" smtClean="0"/>
              <a:t> </a:t>
            </a:r>
            <a:r>
              <a:rPr lang="en-US" altLang="it-IT" sz="1000" dirty="0" err="1"/>
              <a:t>dhe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një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bilanc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qëndrueshëm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pagesash</a:t>
            </a:r>
            <a:r>
              <a:rPr lang="en-US" altLang="it-IT" sz="1000" dirty="0" smtClean="0"/>
              <a:t>.</a:t>
            </a:r>
            <a:endParaRPr lang="en-US" altLang="it-IT" sz="1600" dirty="0" smtClean="0"/>
          </a:p>
          <a:p>
            <a:pPr lvl="1"/>
            <a:endParaRPr lang="en-US" altLang="it-IT" sz="1600" dirty="0" smtClean="0"/>
          </a:p>
          <a:p>
            <a:pPr lvl="1"/>
            <a:endParaRPr lang="en-US" altLang="it-IT" sz="1600" dirty="0" smtClean="0"/>
          </a:p>
          <a:p>
            <a:pPr lvl="1"/>
            <a:endParaRPr lang="en-US" altLang="it-IT" sz="1600" dirty="0"/>
          </a:p>
        </p:txBody>
      </p:sp>
    </p:spTree>
    <p:extLst>
      <p:ext uri="{BB962C8B-B14F-4D97-AF65-F5344CB8AC3E}">
        <p14:creationId xmlns:p14="http://schemas.microsoft.com/office/powerpoint/2010/main" val="426936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Kuadri ligjor BME III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196752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Parime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perbashketa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dyja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komponentet</a:t>
            </a:r>
            <a:r>
              <a:rPr lang="en-US" altLang="it-IT" sz="2000" dirty="0" smtClean="0"/>
              <a:t> </a:t>
            </a:r>
          </a:p>
          <a:p>
            <a:pPr lvl="1"/>
            <a:r>
              <a:rPr lang="en-US" altLang="it-IT" sz="1600" dirty="0" err="1" smtClean="0"/>
              <a:t>Cmime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stabilizuara</a:t>
            </a:r>
            <a:endParaRPr lang="en-US" altLang="it-IT" sz="1600" dirty="0" smtClean="0"/>
          </a:p>
          <a:p>
            <a:pPr lvl="1"/>
            <a:r>
              <a:rPr lang="en-US" altLang="it-IT" sz="1600" dirty="0" err="1" smtClean="0"/>
              <a:t>Financat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publike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monetare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shendetshme</a:t>
            </a:r>
            <a:r>
              <a:rPr lang="en-US" altLang="it-IT" sz="1600" dirty="0" smtClean="0"/>
              <a:t> </a:t>
            </a:r>
          </a:p>
          <a:p>
            <a:pPr lvl="1"/>
            <a:r>
              <a:rPr lang="en-US" altLang="it-IT" sz="1600" dirty="0" err="1" smtClean="0"/>
              <a:t>Bilanci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pagesave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qendrueshem</a:t>
            </a:r>
            <a:endParaRPr lang="en-US" altLang="it-IT" sz="1600" dirty="0" smtClean="0"/>
          </a:p>
          <a:p>
            <a:r>
              <a:rPr lang="en-US" altLang="it-IT" sz="2000" dirty="0" err="1" smtClean="0"/>
              <a:t>Kompetencat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fushen</a:t>
            </a:r>
            <a:r>
              <a:rPr lang="en-US" altLang="it-IT" sz="2000" dirty="0" smtClean="0"/>
              <a:t> BME </a:t>
            </a:r>
          </a:p>
          <a:p>
            <a:pPr lvl="1"/>
            <a:r>
              <a:rPr lang="en-US" altLang="it-IT" sz="1800" dirty="0" smtClean="0"/>
              <a:t>Me </a:t>
            </a:r>
            <a:r>
              <a:rPr lang="en-US" altLang="it-IT" sz="1800" dirty="0" err="1" smtClean="0"/>
              <a:t>shume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kompetenca</a:t>
            </a:r>
            <a:r>
              <a:rPr lang="en-US" altLang="it-IT" sz="1800" dirty="0" smtClean="0"/>
              <a:t> per BE ne </a:t>
            </a:r>
            <a:r>
              <a:rPr lang="en-US" altLang="it-IT" sz="1800" dirty="0" err="1" smtClean="0"/>
              <a:t>fushen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politikes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monetare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sesa</a:t>
            </a:r>
            <a:r>
              <a:rPr lang="en-US" altLang="it-IT" sz="1800" dirty="0" smtClean="0"/>
              <a:t> ate </a:t>
            </a:r>
            <a:r>
              <a:rPr lang="en-US" altLang="it-IT" sz="1800" dirty="0" err="1" smtClean="0"/>
              <a:t>ekonomike</a:t>
            </a:r>
            <a:r>
              <a:rPr lang="en-US" altLang="it-IT" sz="1800" dirty="0" smtClean="0"/>
              <a:t> </a:t>
            </a:r>
          </a:p>
          <a:p>
            <a:pPr lvl="1"/>
            <a:r>
              <a:rPr lang="en-US" altLang="it-IT" sz="1800" dirty="0" err="1" smtClean="0"/>
              <a:t>Politika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ekonomike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nenin</a:t>
            </a:r>
            <a:r>
              <a:rPr lang="en-US" altLang="it-IT" sz="1800" dirty="0" smtClean="0"/>
              <a:t> 2.3 TFBE </a:t>
            </a:r>
          </a:p>
          <a:p>
            <a:pPr lvl="2"/>
            <a:r>
              <a:rPr lang="en-US" altLang="it-IT" sz="1400" dirty="0" err="1" smtClean="0"/>
              <a:t>Koordinim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politikave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tyre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Shteteve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antare</a:t>
            </a:r>
            <a:r>
              <a:rPr lang="en-US" altLang="it-IT" sz="1400" dirty="0" smtClean="0"/>
              <a:t> </a:t>
            </a:r>
          </a:p>
          <a:p>
            <a:pPr lvl="2"/>
            <a:r>
              <a:rPr lang="en-US" altLang="it-IT" sz="1400" dirty="0" err="1" smtClean="0"/>
              <a:t>Kompetence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Shteteve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antare</a:t>
            </a:r>
            <a:r>
              <a:rPr lang="en-US" altLang="it-IT" sz="1400" dirty="0" smtClean="0"/>
              <a:t> </a:t>
            </a:r>
          </a:p>
          <a:p>
            <a:pPr lvl="2"/>
            <a:r>
              <a:rPr lang="en-US" altLang="it-IT" sz="1400" dirty="0" smtClean="0"/>
              <a:t>BE </a:t>
            </a:r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vetem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percaktimin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modaliteteve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koordinimit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pilitikave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kombetare</a:t>
            </a:r>
            <a:r>
              <a:rPr lang="en-US" altLang="it-IT" sz="1400" dirty="0" smtClean="0"/>
              <a:t> </a:t>
            </a:r>
          </a:p>
          <a:p>
            <a:pPr lvl="3"/>
            <a:r>
              <a:rPr lang="en-US" altLang="it-IT" sz="900" dirty="0" smtClean="0"/>
              <a:t>Me </a:t>
            </a:r>
            <a:r>
              <a:rPr lang="en-US" altLang="it-IT" sz="900" dirty="0" err="1" smtClean="0"/>
              <a:t>instrumenta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soft law </a:t>
            </a:r>
          </a:p>
          <a:p>
            <a:pPr lvl="1"/>
            <a:r>
              <a:rPr lang="en-US" altLang="it-IT" sz="1800" dirty="0" err="1" smtClean="0"/>
              <a:t>Politika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monetare</a:t>
            </a:r>
            <a:r>
              <a:rPr lang="en-US" altLang="it-IT" sz="1800" dirty="0" smtClean="0"/>
              <a:t> </a:t>
            </a:r>
          </a:p>
          <a:p>
            <a:pPr lvl="2"/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3.1 </a:t>
            </a:r>
            <a:r>
              <a:rPr lang="en-US" altLang="it-IT" sz="1400" dirty="0" err="1" smtClean="0"/>
              <a:t>ger</a:t>
            </a:r>
            <a:r>
              <a:rPr lang="en-US" altLang="it-IT" sz="1400" dirty="0" smtClean="0"/>
              <a:t> c) TFBE </a:t>
            </a:r>
            <a:r>
              <a:rPr lang="en-US" altLang="it-IT" sz="1400" dirty="0" err="1" smtClean="0"/>
              <a:t>percakton</a:t>
            </a:r>
            <a:r>
              <a:rPr lang="en-US" altLang="it-IT" sz="1400" dirty="0" smtClean="0"/>
              <a:t> se per </a:t>
            </a:r>
            <a:r>
              <a:rPr lang="en-US" altLang="it-IT" sz="1400" dirty="0" err="1" smtClean="0"/>
              <a:t>Shtetet</a:t>
            </a:r>
            <a:r>
              <a:rPr lang="en-US" altLang="it-IT" sz="1400" dirty="0" smtClean="0"/>
              <a:t> Euro BE </a:t>
            </a:r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competence </a:t>
            </a:r>
            <a:r>
              <a:rPr lang="en-US" altLang="it-IT" sz="1400" dirty="0" err="1" smtClean="0"/>
              <a:t>ekskluzive</a:t>
            </a:r>
            <a:endParaRPr lang="en-US" altLang="it-IT" sz="1400" dirty="0" smtClean="0"/>
          </a:p>
        </p:txBody>
      </p:sp>
    </p:spTree>
    <p:extLst>
      <p:ext uri="{BB962C8B-B14F-4D97-AF65-F5344CB8AC3E}">
        <p14:creationId xmlns:p14="http://schemas.microsoft.com/office/powerpoint/2010/main" val="35602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Politika Ekonomike 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196752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Rregullohet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Kreun</a:t>
            </a:r>
            <a:r>
              <a:rPr lang="en-US" altLang="it-IT" sz="2000" dirty="0" smtClean="0"/>
              <a:t> 1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Titullit</a:t>
            </a:r>
            <a:r>
              <a:rPr lang="en-US" altLang="it-IT" sz="2000" dirty="0" smtClean="0"/>
              <a:t> VIII (</a:t>
            </a:r>
            <a:r>
              <a:rPr lang="en-US" altLang="it-IT" sz="2000" dirty="0" err="1" smtClean="0"/>
              <a:t>nenet</a:t>
            </a:r>
            <a:r>
              <a:rPr lang="en-US" altLang="it-IT" sz="2000" dirty="0" smtClean="0"/>
              <a:t> 120-126)</a:t>
            </a:r>
          </a:p>
          <a:p>
            <a:pPr lvl="1"/>
            <a:r>
              <a:rPr lang="en-US" altLang="it-IT" sz="1600" dirty="0" err="1" smtClean="0"/>
              <a:t>Koordinim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politikave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ekonomike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Shteteve</a:t>
            </a:r>
            <a:r>
              <a:rPr lang="en-US" altLang="it-IT" sz="1600" dirty="0" smtClean="0"/>
              <a:t> </a:t>
            </a:r>
          </a:p>
          <a:p>
            <a:pPr lvl="2"/>
            <a:r>
              <a:rPr lang="en-US" altLang="it-IT" sz="1200" dirty="0" smtClean="0"/>
              <a:t>Me </a:t>
            </a:r>
            <a:r>
              <a:rPr lang="en-US" altLang="it-IT" sz="1200" dirty="0" err="1" smtClean="0"/>
              <a:t>instrumenta</a:t>
            </a:r>
            <a:r>
              <a:rPr lang="en-US" altLang="it-IT" sz="1200" dirty="0" smtClean="0"/>
              <a:t> soft law </a:t>
            </a:r>
          </a:p>
          <a:p>
            <a:pPr lvl="2"/>
            <a:r>
              <a:rPr lang="en-US" altLang="it-IT" sz="1200" dirty="0" smtClean="0"/>
              <a:t>Duke </a:t>
            </a:r>
            <a:r>
              <a:rPr lang="en-US" altLang="it-IT" sz="1200" dirty="0" err="1" smtClean="0"/>
              <a:t>percaktuar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drejtimet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kryesore</a:t>
            </a:r>
            <a:r>
              <a:rPr lang="en-US" altLang="it-IT" sz="1200" dirty="0" smtClean="0"/>
              <a:t> </a:t>
            </a:r>
          </a:p>
          <a:p>
            <a:pPr lvl="3"/>
            <a:r>
              <a:rPr lang="en-US" altLang="it-IT" sz="800" dirty="0" smtClean="0"/>
              <a:t>Procedure per </a:t>
            </a:r>
            <a:r>
              <a:rPr lang="en-US" altLang="it-IT" sz="800" dirty="0" err="1" smtClean="0"/>
              <a:t>mbikqyrje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rekomandim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Komisionit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relacion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Keshillit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diskutim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Keshillin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Europian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ne fund me </a:t>
            </a:r>
            <a:r>
              <a:rPr lang="en-US" altLang="it-IT" sz="800" dirty="0" err="1" smtClean="0"/>
              <a:t>Rekomandim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Keshillit</a:t>
            </a:r>
            <a:r>
              <a:rPr lang="en-US" altLang="it-IT" sz="800" dirty="0" smtClean="0"/>
              <a:t> </a:t>
            </a:r>
          </a:p>
          <a:p>
            <a:pPr lvl="3"/>
            <a:r>
              <a:rPr lang="en-US" altLang="it-IT" sz="800" dirty="0" err="1" smtClean="0"/>
              <a:t>Politikat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shteteve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vleresohen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mbikqyren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baze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ketyre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drejtimeve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neni</a:t>
            </a:r>
            <a:r>
              <a:rPr lang="en-US" altLang="it-IT" sz="800" dirty="0" smtClean="0"/>
              <a:t> 121.3 TFB)</a:t>
            </a:r>
          </a:p>
          <a:p>
            <a:pPr lvl="1"/>
            <a:r>
              <a:rPr lang="en-US" altLang="it-IT" sz="1600" dirty="0" err="1" smtClean="0"/>
              <a:t>Kufizime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parametra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kufizimit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shpenzimeve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publike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126)</a:t>
            </a:r>
          </a:p>
          <a:p>
            <a:pPr lvl="2"/>
            <a:r>
              <a:rPr lang="en-US" altLang="it-IT" sz="1200" dirty="0" smtClean="0"/>
              <a:t>Ne </a:t>
            </a:r>
            <a:r>
              <a:rPr lang="en-US" altLang="it-IT" sz="1200" dirty="0" err="1" smtClean="0"/>
              <a:t>lidhje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deficitin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shpenzimet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publike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Parametrat</a:t>
            </a:r>
            <a:r>
              <a:rPr lang="en-US" altLang="it-IT" sz="1200" dirty="0" smtClean="0"/>
              <a:t> e Maastricht</a:t>
            </a:r>
          </a:p>
          <a:p>
            <a:pPr lvl="3"/>
            <a:r>
              <a:rPr lang="en-US" altLang="it-IT" sz="800" dirty="0" err="1" smtClean="0"/>
              <a:t>Parametrat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raportit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deficitit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publik</a:t>
            </a:r>
            <a:r>
              <a:rPr lang="en-US" altLang="it-IT" sz="800" dirty="0" smtClean="0"/>
              <a:t>/PBB jo me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larte</a:t>
            </a:r>
            <a:r>
              <a:rPr lang="en-US" altLang="it-IT" sz="800" dirty="0" smtClean="0"/>
              <a:t> se 3% e PBB</a:t>
            </a:r>
          </a:p>
          <a:p>
            <a:pPr lvl="3"/>
            <a:r>
              <a:rPr lang="en-US" altLang="it-IT" sz="800" dirty="0" err="1" smtClean="0"/>
              <a:t>Parametrat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raportit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borxh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publik</a:t>
            </a:r>
            <a:r>
              <a:rPr lang="en-US" altLang="it-IT" sz="800" dirty="0" smtClean="0"/>
              <a:t>/PBB jo me e </a:t>
            </a:r>
            <a:r>
              <a:rPr lang="en-US" altLang="it-IT" sz="800" dirty="0" err="1" smtClean="0"/>
              <a:t>larte</a:t>
            </a:r>
            <a:r>
              <a:rPr lang="en-US" altLang="it-IT" sz="800" dirty="0" smtClean="0"/>
              <a:t> se 60% e PBB</a:t>
            </a:r>
          </a:p>
          <a:p>
            <a:pPr lvl="2"/>
            <a:r>
              <a:rPr lang="en-US" altLang="it-IT" sz="1200" dirty="0" err="1" smtClean="0"/>
              <a:t>Keto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parametra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duhen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respektohen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perfshirjen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Shtetet</a:t>
            </a:r>
            <a:r>
              <a:rPr lang="en-US" altLang="it-IT" sz="1200" dirty="0" smtClean="0"/>
              <a:t> e zones Euro</a:t>
            </a:r>
          </a:p>
          <a:p>
            <a:pPr lvl="2"/>
            <a:r>
              <a:rPr lang="en-US" altLang="it-IT" sz="1200" dirty="0" err="1" smtClean="0"/>
              <a:t>Procedura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vleresimin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sanksione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rastin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deficitit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publik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larte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ekses</a:t>
            </a:r>
            <a:endParaRPr lang="en-US" altLang="it-IT" sz="1200" dirty="0" smtClean="0"/>
          </a:p>
          <a:p>
            <a:pPr lvl="3"/>
            <a:r>
              <a:rPr lang="en-US" altLang="it-IT" sz="800" dirty="0" err="1" smtClean="0"/>
              <a:t>Komplekse</a:t>
            </a:r>
            <a:endParaRPr lang="en-US" altLang="it-IT" sz="800" dirty="0" smtClean="0"/>
          </a:p>
          <a:p>
            <a:pPr lvl="3"/>
            <a:r>
              <a:rPr lang="en-US" altLang="it-IT" sz="800" dirty="0" err="1" smtClean="0"/>
              <a:t>Propozim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Komisionit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Vendim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Keshillit</a:t>
            </a:r>
            <a:r>
              <a:rPr lang="en-US" altLang="it-IT" sz="800" dirty="0" smtClean="0"/>
              <a:t>  </a:t>
            </a:r>
            <a:r>
              <a:rPr lang="en-US" altLang="it-IT" sz="800" dirty="0" err="1" smtClean="0"/>
              <a:t>pasi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degjuar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Shtetin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</a:t>
            </a:r>
            <a:r>
              <a:rPr lang="en-US" altLang="it-IT" sz="800" dirty="0" smtClean="0"/>
              <a:t> </a:t>
            </a:r>
          </a:p>
          <a:p>
            <a:pPr lvl="3"/>
            <a:r>
              <a:rPr lang="en-US" altLang="it-IT" sz="800" dirty="0" err="1" smtClean="0"/>
              <a:t>Perfundon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Rekomandim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Keshillit</a:t>
            </a:r>
            <a:r>
              <a:rPr lang="en-US" altLang="it-IT" sz="800" dirty="0" smtClean="0"/>
              <a:t>  per </a:t>
            </a:r>
            <a:r>
              <a:rPr lang="en-US" altLang="it-IT" sz="800" dirty="0" err="1" smtClean="0"/>
              <a:t>marrjen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masave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uljen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borxhit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publik</a:t>
            </a:r>
            <a:r>
              <a:rPr lang="en-US" altLang="it-IT" sz="800" dirty="0" smtClean="0"/>
              <a:t> </a:t>
            </a:r>
          </a:p>
          <a:p>
            <a:pPr lvl="3"/>
            <a:r>
              <a:rPr lang="en-US" altLang="it-IT" sz="800" dirty="0" err="1" smtClean="0"/>
              <a:t>Nese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nuk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zbatohet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Sanksione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sipas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nenit</a:t>
            </a:r>
            <a:r>
              <a:rPr lang="en-US" altLang="it-IT" sz="800" dirty="0" smtClean="0"/>
              <a:t> 126.11 </a:t>
            </a:r>
          </a:p>
          <a:p>
            <a:pPr lvl="3"/>
            <a:r>
              <a:rPr lang="en-US" altLang="it-IT" sz="800" dirty="0" smtClean="0"/>
              <a:t>Procedure jo </a:t>
            </a:r>
            <a:r>
              <a:rPr lang="en-US" altLang="it-IT" sz="800" dirty="0" err="1" smtClean="0"/>
              <a:t>shume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efikase</a:t>
            </a:r>
            <a:r>
              <a:rPr lang="en-US" altLang="it-IT" sz="800" dirty="0" smtClean="0"/>
              <a:t> </a:t>
            </a:r>
          </a:p>
          <a:p>
            <a:pPr lvl="4"/>
            <a:r>
              <a:rPr lang="en-US" altLang="it-IT" sz="800" dirty="0" smtClean="0"/>
              <a:t>C-27/04 </a:t>
            </a:r>
            <a:r>
              <a:rPr lang="en-US" altLang="it-IT" sz="800" dirty="0" err="1" smtClean="0"/>
              <a:t>Kom</a:t>
            </a:r>
            <a:r>
              <a:rPr lang="en-US" altLang="it-IT" sz="800" dirty="0" smtClean="0"/>
              <a:t>. vs. </a:t>
            </a:r>
            <a:r>
              <a:rPr lang="en-US" altLang="it-IT" sz="800" dirty="0" err="1" smtClean="0"/>
              <a:t>Keshilli</a:t>
            </a:r>
            <a:r>
              <a:rPr lang="en-US" altLang="it-IT" sz="800" dirty="0" smtClean="0"/>
              <a:t> – </a:t>
            </a:r>
            <a:r>
              <a:rPr lang="en-US" altLang="it-IT" sz="800" dirty="0" err="1" smtClean="0"/>
              <a:t>Nuk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detyrim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Keshilli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ndjeke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vazhdoje</a:t>
            </a:r>
            <a:r>
              <a:rPr lang="en-US" altLang="it-IT" sz="800" dirty="0" smtClean="0"/>
              <a:t> procedure </a:t>
            </a:r>
            <a:r>
              <a:rPr lang="en-US" altLang="it-IT" sz="800" dirty="0" err="1" smtClean="0"/>
              <a:t>por</a:t>
            </a:r>
            <a:r>
              <a:rPr lang="en-US" altLang="it-IT" sz="800" dirty="0" smtClean="0"/>
              <a:t> ne fund </a:t>
            </a:r>
            <a:r>
              <a:rPr lang="en-US" altLang="it-IT" sz="800" dirty="0" err="1" smtClean="0"/>
              <a:t>merr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vendim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tijin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politik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lidhje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percaktimet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nenit</a:t>
            </a:r>
            <a:r>
              <a:rPr lang="en-US" altLang="it-IT" sz="800" dirty="0" smtClean="0"/>
              <a:t> 126.11 </a:t>
            </a:r>
          </a:p>
          <a:p>
            <a:pPr lvl="1"/>
            <a:r>
              <a:rPr lang="en-US" altLang="it-IT" sz="1600" dirty="0" smtClean="0"/>
              <a:t>Norma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tjera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bere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besueshme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kufizime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shpenzimeve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publike</a:t>
            </a:r>
            <a:endParaRPr lang="en-US" altLang="it-IT" sz="1600" dirty="0" smtClean="0"/>
          </a:p>
          <a:p>
            <a:r>
              <a:rPr lang="en-US" altLang="it-IT" sz="2000" dirty="0" err="1" smtClean="0"/>
              <a:t>Pakti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Stabilitetit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Rritjes</a:t>
            </a:r>
            <a:r>
              <a:rPr lang="en-US" altLang="it-IT" sz="2000" dirty="0" smtClean="0"/>
              <a:t> (SGP)</a:t>
            </a:r>
          </a:p>
          <a:p>
            <a:pPr lvl="1"/>
            <a:r>
              <a:rPr lang="en-US" altLang="it-IT" sz="1600" dirty="0" err="1" smtClean="0"/>
              <a:t>Rezoluta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Keshillit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</a:t>
            </a:r>
            <a:r>
              <a:rPr lang="en-US" altLang="it-IT" sz="1600" dirty="0" smtClean="0"/>
              <a:t> ne Amsterdam 1997 </a:t>
            </a:r>
          </a:p>
          <a:p>
            <a:pPr lvl="1"/>
            <a:r>
              <a:rPr lang="en-US" altLang="it-IT" sz="1600" dirty="0" err="1" smtClean="0"/>
              <a:t>Rregullore</a:t>
            </a:r>
            <a:r>
              <a:rPr lang="en-US" altLang="it-IT" sz="1600" dirty="0" smtClean="0"/>
              <a:t> 1466/97 – </a:t>
            </a:r>
            <a:r>
              <a:rPr lang="en-US" altLang="it-IT" sz="1600" dirty="0" err="1" smtClean="0"/>
              <a:t>forcimi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mbikqyrjes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bilanceve</a:t>
            </a:r>
            <a:r>
              <a:rPr lang="en-US" altLang="it-IT" sz="1600" dirty="0" smtClean="0"/>
              <a:t> 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koordi</a:t>
            </a:r>
            <a:r>
              <a:rPr lang="en-US" altLang="it-IT" sz="1600" dirty="0" smtClean="0"/>
              <a:t>.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politikave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ekonomike</a:t>
            </a:r>
            <a:endParaRPr lang="en-US" altLang="it-IT" sz="1600" dirty="0" smtClean="0"/>
          </a:p>
          <a:p>
            <a:pPr lvl="1"/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1467/97 – per </a:t>
            </a:r>
            <a:r>
              <a:rPr lang="en-US" altLang="it-IT" sz="1600" dirty="0" err="1" smtClean="0"/>
              <a:t>pershpejtimin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qartesimin</a:t>
            </a:r>
            <a:r>
              <a:rPr lang="en-US" altLang="it-IT" sz="1600" dirty="0" smtClean="0"/>
              <a:t> e procedures per </a:t>
            </a:r>
            <a:r>
              <a:rPr lang="en-US" altLang="it-IT" sz="1600" dirty="0" err="1" smtClean="0"/>
              <a:t>deficitin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larte</a:t>
            </a:r>
            <a:endParaRPr lang="en-US" altLang="it-IT" sz="1600" dirty="0" smtClean="0"/>
          </a:p>
          <a:p>
            <a:pPr lvl="1"/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modifikuar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disa</a:t>
            </a:r>
            <a:r>
              <a:rPr lang="en-US" altLang="it-IT" sz="1600" dirty="0" smtClean="0"/>
              <a:t> here </a:t>
            </a:r>
            <a:r>
              <a:rPr lang="en-US" altLang="it-IT" sz="1600" dirty="0" err="1" smtClean="0"/>
              <a:t>mbas</a:t>
            </a:r>
            <a:r>
              <a:rPr lang="en-US" altLang="it-IT" sz="1600" dirty="0" smtClean="0"/>
              <a:t> C-27/04 </a:t>
            </a:r>
            <a:r>
              <a:rPr lang="en-US" altLang="it-IT" sz="1600" dirty="0" err="1" smtClean="0"/>
              <a:t>Kom</a:t>
            </a:r>
            <a:r>
              <a:rPr lang="en-US" altLang="it-IT" sz="1600" dirty="0" smtClean="0"/>
              <a:t>. vs. </a:t>
            </a:r>
            <a:r>
              <a:rPr lang="en-US" altLang="it-IT" sz="1600" dirty="0" err="1" smtClean="0"/>
              <a:t>Keshill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1055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1056/2005</a:t>
            </a:r>
          </a:p>
        </p:txBody>
      </p:sp>
    </p:spTree>
    <p:extLst>
      <p:ext uri="{BB962C8B-B14F-4D97-AF65-F5344CB8AC3E}">
        <p14:creationId xmlns:p14="http://schemas.microsoft.com/office/powerpoint/2010/main" val="371856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Politika Ekonomike II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5819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Pakti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Stabilitetit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Rritjes</a:t>
            </a:r>
            <a:r>
              <a:rPr lang="en-US" altLang="it-IT" sz="2000" dirty="0" smtClean="0"/>
              <a:t> (SGP)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rishikuar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Six Pack </a:t>
            </a:r>
          </a:p>
          <a:p>
            <a:pPr lvl="1"/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BE 1175/2011 </a:t>
            </a:r>
          </a:p>
          <a:p>
            <a:pPr lvl="1"/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BE 1177/2011 </a:t>
            </a:r>
          </a:p>
          <a:p>
            <a:pPr lvl="1"/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BE 1176/2011 – Macroeconomic </a:t>
            </a:r>
            <a:r>
              <a:rPr lang="en-US" altLang="it-IT" sz="1600" dirty="0" err="1" smtClean="0"/>
              <a:t>ImbalanceProcedure</a:t>
            </a:r>
            <a:endParaRPr lang="en-US" altLang="it-IT" sz="1600" dirty="0" smtClean="0"/>
          </a:p>
          <a:p>
            <a:pPr lvl="1"/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BE 1173/2011 –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ekzekutimin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efektiv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mbikqyrjen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bilanceve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zonen</a:t>
            </a:r>
            <a:r>
              <a:rPr lang="en-US" altLang="it-IT" sz="1600" dirty="0" smtClean="0"/>
              <a:t> Euro</a:t>
            </a:r>
          </a:p>
          <a:p>
            <a:pPr lvl="1"/>
            <a:r>
              <a:rPr lang="en-US" altLang="it-IT" sz="1600" dirty="0" err="1" smtClean="0"/>
              <a:t>Forcim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bilanceve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Shtetet</a:t>
            </a:r>
            <a:r>
              <a:rPr lang="en-US" altLang="it-IT" sz="1600" dirty="0" smtClean="0"/>
              <a:t> Euro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koordinim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mire me procedure e </a:t>
            </a:r>
            <a:r>
              <a:rPr lang="en-US" altLang="it-IT" sz="1600" dirty="0" err="1" smtClean="0"/>
              <a:t>mbikqyrjes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sipas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nenit</a:t>
            </a:r>
            <a:r>
              <a:rPr lang="en-US" altLang="it-IT" sz="1600" dirty="0" smtClean="0"/>
              <a:t> 121 TFBE </a:t>
            </a:r>
          </a:p>
          <a:p>
            <a:pPr lvl="1"/>
            <a:r>
              <a:rPr lang="en-US" altLang="it-IT" sz="1600" dirty="0" err="1" smtClean="0"/>
              <a:t>Parashikimi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Klausole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mbrojtjes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pergjithshme</a:t>
            </a:r>
            <a:r>
              <a:rPr lang="en-US" altLang="it-IT" sz="1600" dirty="0" smtClean="0"/>
              <a:t> </a:t>
            </a:r>
          </a:p>
          <a:p>
            <a:pPr lvl="2"/>
            <a:r>
              <a:rPr lang="en-US" altLang="it-IT" sz="1200" dirty="0" err="1" smtClean="0"/>
              <a:t>Perdorur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gjate</a:t>
            </a:r>
            <a:r>
              <a:rPr lang="en-US" altLang="it-IT" sz="1200" dirty="0" smtClean="0"/>
              <a:t> Covid-19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Keshilli</a:t>
            </a:r>
            <a:endParaRPr lang="en-US" altLang="it-IT" sz="1200" dirty="0" smtClean="0"/>
          </a:p>
          <a:p>
            <a:pPr lvl="2"/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pezullim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SGP </a:t>
            </a:r>
          </a:p>
          <a:p>
            <a:r>
              <a:rPr lang="en-US" altLang="it-IT" sz="2000" dirty="0" err="1" smtClean="0"/>
              <a:t>Traktati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mbi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stabilitetin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koordinimin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governance (</a:t>
            </a:r>
            <a:r>
              <a:rPr lang="en-US" altLang="it-IT" sz="2000" dirty="0" err="1" smtClean="0"/>
              <a:t>Fical</a:t>
            </a:r>
            <a:r>
              <a:rPr lang="en-US" altLang="it-IT" sz="2000" dirty="0" smtClean="0"/>
              <a:t> Compact)</a:t>
            </a:r>
          </a:p>
          <a:p>
            <a:pPr lvl="1"/>
            <a:r>
              <a:rPr lang="en-US" altLang="it-IT" sz="1600" dirty="0" err="1" smtClean="0"/>
              <a:t>Nenshkruar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25 </a:t>
            </a:r>
            <a:r>
              <a:rPr lang="en-US" altLang="it-IT" sz="1600" dirty="0" err="1" smtClean="0"/>
              <a:t>Shtete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gjithe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zones Euro)</a:t>
            </a:r>
          </a:p>
          <a:p>
            <a:pPr lvl="1"/>
            <a:r>
              <a:rPr lang="en-US" altLang="it-IT" sz="1600" dirty="0" smtClean="0"/>
              <a:t>Me </a:t>
            </a:r>
            <a:r>
              <a:rPr lang="en-US" altLang="it-IT" sz="1600" dirty="0" err="1" smtClean="0"/>
              <a:t>qellim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beje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detyrueshme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parametrat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percaktuara</a:t>
            </a:r>
            <a:r>
              <a:rPr lang="en-US" altLang="it-IT" sz="1600" dirty="0" smtClean="0"/>
              <a:t> ne TFBE 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politiken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ekonomike</a:t>
            </a:r>
            <a:endParaRPr lang="en-US" altLang="it-IT" sz="1600" dirty="0"/>
          </a:p>
          <a:p>
            <a:pPr lvl="1"/>
            <a:r>
              <a:rPr lang="en-US" altLang="it-IT" sz="1600" dirty="0" smtClean="0"/>
              <a:t>3 </a:t>
            </a:r>
            <a:r>
              <a:rPr lang="en-US" altLang="it-IT" sz="1600" dirty="0" err="1" smtClean="0"/>
              <a:t>pjese</a:t>
            </a:r>
            <a:endParaRPr lang="en-US" altLang="it-IT" sz="1600" dirty="0"/>
          </a:p>
          <a:p>
            <a:pPr lvl="2"/>
            <a:r>
              <a:rPr lang="en-US" altLang="it-IT" sz="1200" dirty="0" err="1" smtClean="0"/>
              <a:t>Pakti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bilancit</a:t>
            </a:r>
            <a:r>
              <a:rPr lang="en-US" altLang="it-IT" sz="1200" dirty="0" smtClean="0"/>
              <a:t> </a:t>
            </a:r>
          </a:p>
          <a:p>
            <a:pPr lvl="3"/>
            <a:r>
              <a:rPr lang="en-US" altLang="it-IT" sz="800" dirty="0" err="1" smtClean="0"/>
              <a:t>Parimi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barazise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bilanceve</a:t>
            </a:r>
            <a:endParaRPr lang="en-US" altLang="it-IT" sz="800" dirty="0" smtClean="0"/>
          </a:p>
          <a:p>
            <a:pPr lvl="3"/>
            <a:r>
              <a:rPr lang="en-US" altLang="it-IT" sz="800" dirty="0" err="1" smtClean="0"/>
              <a:t>Detyrimi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ulur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deficitin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publik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eshte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mbi</a:t>
            </a:r>
            <a:r>
              <a:rPr lang="en-US" altLang="it-IT" sz="800" dirty="0" smtClean="0"/>
              <a:t> 60%</a:t>
            </a:r>
          </a:p>
          <a:p>
            <a:pPr lvl="2"/>
            <a:r>
              <a:rPr lang="en-US" altLang="it-IT" sz="1200" dirty="0" err="1" smtClean="0"/>
              <a:t>Koordinimin</a:t>
            </a:r>
            <a:r>
              <a:rPr lang="en-US" altLang="it-IT" sz="1200" dirty="0"/>
              <a:t> </a:t>
            </a:r>
            <a:r>
              <a:rPr lang="en-US" altLang="it-IT" sz="1200" dirty="0" smtClean="0"/>
              <a:t>e </a:t>
            </a:r>
            <a:r>
              <a:rPr lang="en-US" altLang="it-IT" sz="1200" dirty="0" err="1" smtClean="0"/>
              <a:t>politikave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ekonomike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konvergjences</a:t>
            </a:r>
            <a:endParaRPr lang="en-US" altLang="it-IT" sz="1200" dirty="0" smtClean="0"/>
          </a:p>
          <a:p>
            <a:pPr lvl="2"/>
            <a:r>
              <a:rPr lang="en-US" altLang="it-IT" sz="1200" dirty="0" smtClean="0"/>
              <a:t>Governance e zones Euro </a:t>
            </a:r>
          </a:p>
          <a:p>
            <a:pPr lvl="3"/>
            <a:r>
              <a:rPr lang="en-US" altLang="it-IT" sz="800" dirty="0" err="1" smtClean="0"/>
              <a:t>Institucionalizimi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Euro Summit</a:t>
            </a:r>
          </a:p>
          <a:p>
            <a:pPr lvl="1"/>
            <a:r>
              <a:rPr lang="en-US" altLang="it-IT" sz="1600" dirty="0" err="1" smtClean="0"/>
              <a:t>Akoma</a:t>
            </a:r>
            <a:r>
              <a:rPr lang="en-US" altLang="it-IT" sz="1600" dirty="0" smtClean="0"/>
              <a:t> jo </a:t>
            </a:r>
            <a:r>
              <a:rPr lang="en-US" altLang="it-IT" sz="1600" dirty="0" err="1" smtClean="0"/>
              <a:t>pjese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rendit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juridik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BE </a:t>
            </a:r>
            <a:r>
              <a:rPr lang="en-US" altLang="it-IT" sz="1600" dirty="0" err="1" smtClean="0"/>
              <a:t>megjithe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impenjimin</a:t>
            </a:r>
            <a:r>
              <a:rPr lang="en-US" altLang="it-IT" sz="1600" dirty="0" smtClean="0"/>
              <a:t> per ta </a:t>
            </a:r>
            <a:r>
              <a:rPr lang="en-US" altLang="it-IT" sz="1600" dirty="0" err="1" smtClean="0"/>
              <a:t>perfshire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marre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gjate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nenshkrimit</a:t>
            </a:r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40582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Politika Ekonomike III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5819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Parashikimet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tjera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drejtes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primare</a:t>
            </a:r>
            <a:r>
              <a:rPr lang="en-US" altLang="it-IT" sz="2000" dirty="0" smtClean="0"/>
              <a:t> </a:t>
            </a:r>
          </a:p>
          <a:p>
            <a:pPr lvl="1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123 – </a:t>
            </a:r>
            <a:r>
              <a:rPr lang="en-US" altLang="it-IT" sz="1600" dirty="0" err="1" smtClean="0"/>
              <a:t>ndalimi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kredive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shtetet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formen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llogarise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zbuluar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linjash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tjera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financimi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BQE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BQK </a:t>
            </a:r>
          </a:p>
          <a:p>
            <a:pPr lvl="1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124 – </a:t>
            </a:r>
            <a:r>
              <a:rPr lang="en-US" altLang="it-IT" sz="1600" dirty="0" err="1" smtClean="0"/>
              <a:t>ndalohet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aksesi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privilegjuar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institucionet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financiare</a:t>
            </a:r>
            <a:r>
              <a:rPr lang="en-US" altLang="it-IT" sz="1600" dirty="0" smtClean="0"/>
              <a:t> </a:t>
            </a:r>
          </a:p>
          <a:p>
            <a:pPr lvl="1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125 – Ndalimi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bail out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ana</a:t>
            </a:r>
            <a:r>
              <a:rPr lang="en-US" altLang="it-IT" sz="1600" dirty="0" smtClean="0"/>
              <a:t> e BE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tjera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</a:t>
            </a:r>
            <a:r>
              <a:rPr lang="en-US" altLang="it-IT" sz="1600" dirty="0" smtClean="0"/>
              <a:t> ne default </a:t>
            </a:r>
          </a:p>
          <a:p>
            <a:r>
              <a:rPr lang="en-US" altLang="it-IT" sz="2000" dirty="0" err="1" smtClean="0"/>
              <a:t>Cdo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antar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pergjegjesi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individuale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ruajtjen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ekuilibrit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finaciar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financave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publike</a:t>
            </a:r>
            <a:r>
              <a:rPr lang="en-US" altLang="it-IT" sz="2000" dirty="0" smtClean="0"/>
              <a:t> </a:t>
            </a:r>
          </a:p>
          <a:p>
            <a:pPr lvl="1"/>
            <a:r>
              <a:rPr lang="en-US" altLang="it-IT" sz="1600" dirty="0" err="1" smtClean="0"/>
              <a:t>Shmangja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asaj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quhet</a:t>
            </a:r>
            <a:r>
              <a:rPr lang="en-US" altLang="it-IT" sz="1600" dirty="0" smtClean="0"/>
              <a:t> Moral Hazard </a:t>
            </a:r>
          </a:p>
          <a:p>
            <a:pPr lvl="1"/>
            <a:r>
              <a:rPr lang="en-US" altLang="it-IT" sz="1600" dirty="0" err="1" smtClean="0"/>
              <a:t>Shtetet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duhet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jene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gjendje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financohen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vete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tregjet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kapitaleve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gezojne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kredibilitet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vetin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titujve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tyre</a:t>
            </a:r>
            <a:r>
              <a:rPr lang="en-US" altLang="it-IT" sz="1600" dirty="0" smtClean="0"/>
              <a:t> </a:t>
            </a:r>
          </a:p>
          <a:p>
            <a:pPr lvl="2"/>
            <a:r>
              <a:rPr lang="en-US" altLang="it-IT" sz="1200" dirty="0" smtClean="0"/>
              <a:t>Spread – </a:t>
            </a:r>
            <a:r>
              <a:rPr lang="en-US" altLang="it-IT" sz="1200" dirty="0" err="1" smtClean="0"/>
              <a:t>diferenca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rendimentit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titujve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borxhit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parametruar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titujt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gjermane</a:t>
            </a:r>
            <a:endParaRPr lang="en-US" altLang="it-IT" sz="1200" dirty="0"/>
          </a:p>
          <a:p>
            <a:pPr lvl="1"/>
            <a:r>
              <a:rPr lang="en-US" altLang="it-IT" sz="1600" dirty="0" err="1" smtClean="0"/>
              <a:t>Rasti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borxhit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Greqise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tjera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endParaRPr lang="en-US" altLang="it-IT" sz="1600" dirty="0" smtClean="0"/>
          </a:p>
          <a:p>
            <a:pPr lvl="2"/>
            <a:r>
              <a:rPr lang="en-US" altLang="it-IT" sz="1200" dirty="0" err="1" smtClean="0"/>
              <a:t>Ndihmat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fillim</a:t>
            </a:r>
            <a:r>
              <a:rPr lang="en-US" altLang="it-IT" sz="1200" dirty="0" smtClean="0"/>
              <a:t> me tractate </a:t>
            </a:r>
            <a:r>
              <a:rPr lang="en-US" altLang="it-IT" sz="1200" dirty="0" err="1" smtClean="0"/>
              <a:t>dypaleshe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Shtetet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tjera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financuese</a:t>
            </a:r>
            <a:r>
              <a:rPr lang="en-US" altLang="it-IT" sz="1200" dirty="0" smtClean="0"/>
              <a:t> </a:t>
            </a:r>
          </a:p>
          <a:p>
            <a:pPr lvl="2"/>
            <a:r>
              <a:rPr lang="en-US" altLang="it-IT" sz="1200" dirty="0" err="1" smtClean="0"/>
              <a:t>Financuar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BE me European </a:t>
            </a:r>
            <a:r>
              <a:rPr lang="en-US" altLang="it-IT" sz="1200" dirty="0" err="1" smtClean="0"/>
              <a:t>Finantial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Stabilisation</a:t>
            </a:r>
            <a:r>
              <a:rPr lang="en-US" altLang="it-IT" sz="1200" dirty="0" smtClean="0"/>
              <a:t> Mechanism EFSM (</a:t>
            </a:r>
            <a:r>
              <a:rPr lang="en-US" altLang="it-IT" sz="1200" dirty="0" err="1" smtClean="0"/>
              <a:t>Rreg</a:t>
            </a:r>
            <a:r>
              <a:rPr lang="en-US" altLang="it-IT" sz="1200" dirty="0" smtClean="0"/>
              <a:t>. BE 407/2010)</a:t>
            </a:r>
          </a:p>
          <a:p>
            <a:pPr lvl="3"/>
            <a:r>
              <a:rPr lang="en-US" altLang="it-IT" sz="800" dirty="0" err="1" smtClean="0"/>
              <a:t>Kushte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shume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ngruta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rigoroze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lidhje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detyrimet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rregulluar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financat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publike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reformuar</a:t>
            </a:r>
            <a:r>
              <a:rPr lang="en-US" altLang="it-IT" sz="800" dirty="0" smtClean="0"/>
              <a:t> </a:t>
            </a:r>
          </a:p>
          <a:p>
            <a:pPr lvl="3"/>
            <a:r>
              <a:rPr lang="en-US" altLang="it-IT" sz="800" dirty="0" smtClean="0"/>
              <a:t>Austerity measures </a:t>
            </a:r>
          </a:p>
          <a:p>
            <a:pPr lvl="3"/>
            <a:r>
              <a:rPr lang="en-US" altLang="it-IT" sz="800" dirty="0" err="1" smtClean="0"/>
              <a:t>Mbikqyrje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Komisioni</a:t>
            </a:r>
            <a:r>
              <a:rPr lang="en-US" altLang="it-IT" sz="800" dirty="0" smtClean="0"/>
              <a:t>, BQE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FMN (Troika)</a:t>
            </a:r>
          </a:p>
          <a:p>
            <a:pPr lvl="1"/>
            <a:r>
              <a:rPr lang="en-US" altLang="it-IT" sz="1600" dirty="0" err="1" smtClean="0"/>
              <a:t>Modifikimi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TFBE me procedure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rishikimit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thjeshtuarper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perfshire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mekanizem</a:t>
            </a:r>
            <a:r>
              <a:rPr lang="en-US" altLang="it-IT" sz="1600" dirty="0" smtClean="0"/>
              <a:t> permanent </a:t>
            </a:r>
            <a:r>
              <a:rPr lang="en-US" altLang="it-IT" sz="1600" dirty="0" err="1" smtClean="0"/>
              <a:t>ndihme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stabiliteti</a:t>
            </a:r>
            <a:r>
              <a:rPr lang="en-US" altLang="it-IT" sz="1600" dirty="0" smtClean="0"/>
              <a:t> ne BE </a:t>
            </a:r>
          </a:p>
          <a:p>
            <a:pPr lvl="2"/>
            <a:r>
              <a:rPr lang="en-US" altLang="it-IT" sz="1200" dirty="0" err="1" smtClean="0"/>
              <a:t>Modifikimi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nenit</a:t>
            </a:r>
            <a:r>
              <a:rPr lang="en-US" altLang="it-IT" sz="1200" dirty="0" smtClean="0"/>
              <a:t> 136 me </a:t>
            </a:r>
            <a:r>
              <a:rPr lang="en-US" altLang="it-IT" sz="1200" dirty="0" err="1" smtClean="0"/>
              <a:t>Vendimin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Keshillit</a:t>
            </a:r>
            <a:r>
              <a:rPr lang="en-US" altLang="it-IT" sz="1200" dirty="0" smtClean="0"/>
              <a:t> 2011/199/BE </a:t>
            </a:r>
          </a:p>
          <a:p>
            <a:pPr lvl="1"/>
            <a:r>
              <a:rPr lang="en-US" altLang="it-IT" sz="1600" dirty="0" err="1" smtClean="0"/>
              <a:t>Ngritja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Mekanizmit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stabilitetit</a:t>
            </a:r>
            <a:r>
              <a:rPr lang="en-US" altLang="it-IT" sz="1600" dirty="0" smtClean="0"/>
              <a:t> (ESM)</a:t>
            </a:r>
          </a:p>
          <a:p>
            <a:pPr lvl="2"/>
            <a:r>
              <a:rPr lang="en-US" altLang="it-IT" sz="1200" dirty="0" err="1" smtClean="0"/>
              <a:t>Jashte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rendit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juridik</a:t>
            </a:r>
            <a:r>
              <a:rPr lang="en-US" altLang="it-IT" sz="1200" dirty="0" smtClean="0"/>
              <a:t> BE – </a:t>
            </a:r>
            <a:r>
              <a:rPr lang="en-US" altLang="it-IT" sz="1200" dirty="0" err="1" smtClean="0"/>
              <a:t>organizem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nderkombetar</a:t>
            </a:r>
            <a:r>
              <a:rPr lang="en-US" altLang="it-IT" sz="1200" dirty="0" smtClean="0"/>
              <a:t> </a:t>
            </a:r>
          </a:p>
          <a:p>
            <a:endParaRPr lang="en-US" alt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37131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Politika Ekonomike IV – mbrojtja ligjore</a:t>
            </a:r>
            <a:r>
              <a:rPr lang="it-IT" sz="4000" dirty="0" smtClean="0"/>
              <a:t> 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5819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Mbrojtja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ligjore</a:t>
            </a:r>
            <a:r>
              <a:rPr lang="en-US" altLang="it-IT" sz="2000" dirty="0" smtClean="0"/>
              <a:t> </a:t>
            </a:r>
          </a:p>
          <a:p>
            <a:pPr lvl="1"/>
            <a:r>
              <a:rPr lang="en-US" altLang="it-IT" sz="1600" dirty="0" err="1" smtClean="0"/>
              <a:t>Gati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pamundur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personat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fizike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juridike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mundesia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kundershtimit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masave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marra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kuader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asistences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financiare</a:t>
            </a:r>
            <a:r>
              <a:rPr lang="en-US" altLang="it-IT" sz="1600" dirty="0" smtClean="0"/>
              <a:t> </a:t>
            </a:r>
          </a:p>
          <a:p>
            <a:pPr lvl="1"/>
            <a:r>
              <a:rPr lang="en-US" altLang="it-IT" sz="1600" dirty="0" err="1" smtClean="0"/>
              <a:t>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problem per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mbrojtje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ligjore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efektive</a:t>
            </a:r>
            <a:r>
              <a:rPr lang="en-US" altLang="it-IT" sz="1600" dirty="0" smtClean="0"/>
              <a:t>  </a:t>
            </a:r>
          </a:p>
          <a:p>
            <a:pPr lvl="2"/>
            <a:r>
              <a:rPr lang="en-US" altLang="it-IT" sz="1200" dirty="0" err="1" smtClean="0"/>
              <a:t>Sipas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nenit</a:t>
            </a:r>
            <a:r>
              <a:rPr lang="en-US" altLang="it-IT" sz="1200" dirty="0" smtClean="0"/>
              <a:t> 47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Kartes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sete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themelore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BE </a:t>
            </a:r>
          </a:p>
          <a:p>
            <a:endParaRPr lang="en-US" altLang="it-IT" sz="2000" dirty="0" smtClean="0"/>
          </a:p>
          <a:p>
            <a:r>
              <a:rPr lang="en-US" altLang="it-IT" sz="2000" dirty="0" err="1" smtClean="0"/>
              <a:t>Rastet</a:t>
            </a:r>
            <a:endParaRPr lang="en-US" altLang="it-IT" sz="2000" dirty="0"/>
          </a:p>
          <a:p>
            <a:pPr lvl="1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lidhjet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masat</a:t>
            </a:r>
            <a:r>
              <a:rPr lang="en-US" altLang="it-IT" sz="1600" dirty="0" smtClean="0"/>
              <a:t> e austerity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marra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endParaRPr lang="en-US" altLang="it-IT" sz="1600" dirty="0" smtClean="0"/>
          </a:p>
          <a:p>
            <a:pPr lvl="2"/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perjashtuar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mundesine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marrjes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konsiderate</a:t>
            </a:r>
            <a:r>
              <a:rPr lang="en-US" altLang="it-IT" sz="1200" dirty="0" smtClean="0"/>
              <a:t> ne procedure </a:t>
            </a:r>
            <a:r>
              <a:rPr lang="en-US" altLang="it-IT" sz="1200" dirty="0" err="1" smtClean="0"/>
              <a:t>paragjykimore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sipasnrnit</a:t>
            </a:r>
            <a:r>
              <a:rPr lang="en-US" altLang="it-IT" sz="1200" dirty="0" smtClean="0"/>
              <a:t> 267 TFBE </a:t>
            </a:r>
          </a:p>
          <a:p>
            <a:pPr lvl="3"/>
            <a:r>
              <a:rPr lang="en-US" altLang="it-IT" sz="800" dirty="0" smtClean="0"/>
              <a:t>C-128/12 </a:t>
            </a:r>
            <a:r>
              <a:rPr lang="en-US" altLang="it-IT" sz="800" dirty="0" err="1" smtClean="0"/>
              <a:t>Sindacatodos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Bancarios</a:t>
            </a:r>
            <a:r>
              <a:rPr lang="en-US" altLang="it-IT" sz="800" dirty="0" smtClean="0"/>
              <a:t> do Norte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10-12 e ordinances</a:t>
            </a:r>
          </a:p>
          <a:p>
            <a:pPr lvl="2"/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vendosur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pranoje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rastedhe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gjykuar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legjitime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masat</a:t>
            </a:r>
            <a:r>
              <a:rPr lang="en-US" altLang="it-IT" sz="1200" dirty="0" smtClean="0"/>
              <a:t> </a:t>
            </a:r>
          </a:p>
          <a:p>
            <a:pPr lvl="3"/>
            <a:r>
              <a:rPr lang="en-US" altLang="it-IT" sz="800" dirty="0" smtClean="0"/>
              <a:t>C-64/16  </a:t>
            </a:r>
            <a:r>
              <a:rPr lang="en-US" altLang="it-IT" sz="800" dirty="0" err="1" smtClean="0"/>
              <a:t>AssociaCao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Sindacal</a:t>
            </a:r>
            <a:r>
              <a:rPr lang="en-US" altLang="it-IT" sz="800" dirty="0" smtClean="0"/>
              <a:t> dos </a:t>
            </a:r>
            <a:r>
              <a:rPr lang="en-US" altLang="it-IT" sz="800" dirty="0" err="1" smtClean="0"/>
              <a:t>Juizes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Portugueses</a:t>
            </a:r>
            <a:r>
              <a:rPr lang="en-US" altLang="it-IT" sz="800" dirty="0" smtClean="0"/>
              <a:t> vs. Tribunal de </a:t>
            </a:r>
            <a:r>
              <a:rPr lang="en-US" altLang="it-IT" sz="800" dirty="0" err="1" smtClean="0"/>
              <a:t>Contas</a:t>
            </a:r>
            <a:r>
              <a:rPr lang="en-US" altLang="it-IT" sz="800" dirty="0" smtClean="0"/>
              <a:t> </a:t>
            </a:r>
          </a:p>
          <a:p>
            <a:pPr lvl="2"/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ndodhur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jane </a:t>
            </a:r>
            <a:r>
              <a:rPr lang="en-US" altLang="it-IT" sz="1200" dirty="0" err="1" smtClean="0"/>
              <a:t>gjykuar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jo </a:t>
            </a:r>
            <a:r>
              <a:rPr lang="en-US" altLang="it-IT" sz="1200" dirty="0" err="1" smtClean="0"/>
              <a:t>kushtetuese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Gjykatave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Kushtetuese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kombetare</a:t>
            </a:r>
            <a:r>
              <a:rPr lang="en-US" altLang="it-IT" sz="1200" dirty="0" smtClean="0"/>
              <a:t>  per </a:t>
            </a:r>
            <a:r>
              <a:rPr lang="en-US" altLang="it-IT" sz="1200" dirty="0" err="1" smtClean="0"/>
              <a:t>shkelje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Kushtetutes</a:t>
            </a:r>
            <a:r>
              <a:rPr lang="en-US" altLang="it-IT" sz="1200" dirty="0" smtClean="0"/>
              <a:t> </a:t>
            </a:r>
          </a:p>
          <a:p>
            <a:pPr lvl="3"/>
            <a:r>
              <a:rPr lang="en-US" altLang="it-IT" sz="800" dirty="0" smtClean="0"/>
              <a:t>Ne </a:t>
            </a:r>
            <a:r>
              <a:rPr lang="en-US" altLang="it-IT" sz="800" dirty="0" err="1" smtClean="0"/>
              <a:t>Portugali</a:t>
            </a:r>
            <a:endParaRPr lang="en-US" altLang="it-IT" sz="800" dirty="0" smtClean="0"/>
          </a:p>
          <a:p>
            <a:pPr lvl="1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aktet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ndermarra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institucionet</a:t>
            </a:r>
            <a:r>
              <a:rPr lang="en-US" altLang="it-IT" sz="1600" dirty="0" smtClean="0"/>
              <a:t> e BE </a:t>
            </a:r>
          </a:p>
          <a:p>
            <a:pPr lvl="2"/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vendosur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moment </a:t>
            </a:r>
            <a:r>
              <a:rPr lang="en-US" altLang="it-IT" sz="1200" dirty="0" err="1" smtClean="0"/>
              <a:t>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marre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shqyrtim</a:t>
            </a:r>
            <a:r>
              <a:rPr lang="en-US" altLang="it-IT" sz="1200" dirty="0" smtClean="0"/>
              <a:t> jo </a:t>
            </a:r>
            <a:r>
              <a:rPr lang="en-US" altLang="it-IT" sz="1200" dirty="0" err="1" smtClean="0"/>
              <a:t>sipas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rekursit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anullim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sipas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nenit</a:t>
            </a:r>
            <a:r>
              <a:rPr lang="en-US" altLang="it-IT" sz="1200" dirty="0" smtClean="0"/>
              <a:t> 263 TFBE)</a:t>
            </a:r>
          </a:p>
          <a:p>
            <a:pPr lvl="3"/>
            <a:r>
              <a:rPr lang="en-US" altLang="it-IT" sz="800" dirty="0"/>
              <a:t> </a:t>
            </a:r>
            <a:r>
              <a:rPr lang="en-US" altLang="it-IT" sz="800" dirty="0" smtClean="0"/>
              <a:t>C-105/15 P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C-109/15P, Mallis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46/61</a:t>
            </a:r>
          </a:p>
          <a:p>
            <a:pPr lvl="2"/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marre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shyrtim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sipas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neneve</a:t>
            </a:r>
            <a:r>
              <a:rPr lang="en-US" altLang="it-IT" sz="1200" dirty="0" smtClean="0"/>
              <a:t> 268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340 TFBE per deme </a:t>
            </a:r>
          </a:p>
          <a:p>
            <a:pPr lvl="3"/>
            <a:r>
              <a:rPr lang="en-US" altLang="it-IT" sz="800" dirty="0" smtClean="0"/>
              <a:t>C-8/15 P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C-10/15 P </a:t>
            </a:r>
            <a:r>
              <a:rPr lang="en-US" altLang="it-IT" sz="800" dirty="0" err="1" smtClean="0"/>
              <a:t>Ledra</a:t>
            </a:r>
            <a:r>
              <a:rPr lang="en-US" altLang="it-IT" sz="800" dirty="0" smtClean="0"/>
              <a:t> Advertising </a:t>
            </a:r>
            <a:r>
              <a:rPr lang="en-US" altLang="it-IT" sz="800" dirty="0" err="1" smtClean="0"/>
              <a:t>pikat</a:t>
            </a:r>
            <a:r>
              <a:rPr lang="en-US" altLang="it-IT" sz="800" dirty="0" smtClean="0"/>
              <a:t> 55/60 </a:t>
            </a:r>
          </a:p>
          <a:p>
            <a:pPr lvl="2"/>
            <a:r>
              <a:rPr lang="en-US" altLang="it-IT" sz="1200" dirty="0" smtClean="0"/>
              <a:t>Ne </a:t>
            </a:r>
            <a:r>
              <a:rPr lang="en-US" altLang="it-IT" sz="1200" dirty="0" err="1" smtClean="0"/>
              <a:t>lidhje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financim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kuader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ESM per </a:t>
            </a:r>
            <a:r>
              <a:rPr lang="en-US" altLang="it-IT" sz="1200" dirty="0" err="1" smtClean="0"/>
              <a:t>Qipron</a:t>
            </a:r>
            <a:r>
              <a:rPr lang="en-US" altLang="it-IT" sz="1200" dirty="0" smtClean="0"/>
              <a:t> </a:t>
            </a:r>
          </a:p>
          <a:p>
            <a:pPr lvl="3"/>
            <a:r>
              <a:rPr lang="en-US" altLang="it-IT" sz="800" dirty="0" err="1" smtClean="0"/>
              <a:t>Eurogrupi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nuk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hyn</a:t>
            </a:r>
            <a:r>
              <a:rPr lang="en-US" altLang="it-IT" sz="800" dirty="0" smtClean="0"/>
              <a:t> ne listen e </a:t>
            </a:r>
            <a:r>
              <a:rPr lang="en-US" altLang="it-IT" sz="800" dirty="0" err="1" smtClean="0"/>
              <a:t>organeve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mund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ngarkojne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pergjegjesi</a:t>
            </a:r>
            <a:r>
              <a:rPr lang="en-US" altLang="it-IT" sz="800" dirty="0" smtClean="0"/>
              <a:t> BE </a:t>
            </a:r>
          </a:p>
          <a:p>
            <a:pPr lvl="3"/>
            <a:r>
              <a:rPr lang="en-US" altLang="it-IT" sz="800" dirty="0" smtClean="0"/>
              <a:t>Ne </a:t>
            </a:r>
            <a:r>
              <a:rPr lang="en-US" altLang="it-IT" sz="800" dirty="0" err="1" smtClean="0"/>
              <a:t>aplikimin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masave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patur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marzh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diskrecional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qeveria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vendit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</a:t>
            </a:r>
            <a:r>
              <a:rPr lang="en-US" altLang="it-IT" sz="800" dirty="0" smtClean="0"/>
              <a:t> </a:t>
            </a:r>
          </a:p>
          <a:p>
            <a:pPr lvl="3"/>
            <a:r>
              <a:rPr lang="en-US" altLang="it-IT" sz="800" dirty="0" smtClean="0"/>
              <a:t>C-597/18 P</a:t>
            </a:r>
            <a:r>
              <a:rPr lang="en-US" altLang="it-IT" sz="800" dirty="0"/>
              <a:t>, </a:t>
            </a:r>
            <a:r>
              <a:rPr lang="en-US" altLang="it-IT" sz="800" dirty="0" smtClean="0"/>
              <a:t>C-598/18 </a:t>
            </a:r>
            <a:r>
              <a:rPr lang="en-US" altLang="it-IT" sz="800" dirty="0"/>
              <a:t>P, C-603/18 P, C-60418 P </a:t>
            </a:r>
            <a:r>
              <a:rPr lang="en-US" altLang="it-IT" sz="800" dirty="0" err="1"/>
              <a:t>Chrysostomides</a:t>
            </a:r>
            <a:r>
              <a:rPr lang="en-US" altLang="it-IT" sz="800" dirty="0"/>
              <a:t> </a:t>
            </a:r>
            <a:endParaRPr lang="en-US" altLang="it-IT" sz="800" dirty="0" smtClean="0"/>
          </a:p>
          <a:p>
            <a:endParaRPr lang="en-US" alt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391675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2794</Words>
  <Application>Microsoft Office PowerPoint</Application>
  <PresentationFormat>On-screen Show (4:3)</PresentationFormat>
  <Paragraphs>286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194</cp:revision>
  <dcterms:created xsi:type="dcterms:W3CDTF">2016-10-18T10:02:39Z</dcterms:created>
  <dcterms:modified xsi:type="dcterms:W3CDTF">2022-01-28T22:44:20Z</dcterms:modified>
</cp:coreProperties>
</file>