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307" r:id="rId4"/>
    <p:sldId id="293" r:id="rId5"/>
    <p:sldId id="297" r:id="rId6"/>
    <p:sldId id="298" r:id="rId7"/>
    <p:sldId id="299" r:id="rId8"/>
    <p:sldId id="300" r:id="rId9"/>
    <p:sldId id="302" r:id="rId10"/>
    <p:sldId id="301" r:id="rId11"/>
    <p:sldId id="305" r:id="rId12"/>
    <p:sldId id="303" r:id="rId13"/>
    <p:sldId id="304" r:id="rId14"/>
    <p:sldId id="306" r:id="rId15"/>
    <p:sldId id="280" r:id="rId16"/>
    <p:sldId id="276" r:id="rId17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0" y="5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9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3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16.5.2023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Transporti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Publik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Lokal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 urban (X)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Impakti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Ceshtja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UBER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Ceshtja Altmark ne lidhje me transportin publik (X)</a:t>
            </a:r>
          </a:p>
          <a:p>
            <a:pPr algn="ctr">
              <a:spcBef>
                <a:spcPct val="0"/>
              </a:spcBef>
              <a:defRPr/>
            </a:pP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6 Maj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Debati mbi UBER ne BE III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Ka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debat</a:t>
            </a:r>
            <a:r>
              <a:rPr lang="en-US" altLang="it-IT" sz="2800" dirty="0" smtClean="0"/>
              <a:t> ne </a:t>
            </a:r>
            <a:r>
              <a:rPr lang="en-US" altLang="it-IT" sz="2800" dirty="0" err="1" smtClean="0"/>
              <a:t>lidhje</a:t>
            </a:r>
            <a:r>
              <a:rPr lang="en-US" altLang="it-IT" sz="2800" dirty="0" smtClean="0"/>
              <a:t> me </a:t>
            </a:r>
            <a:r>
              <a:rPr lang="en-US" altLang="it-IT" sz="2800" dirty="0" err="1" smtClean="0"/>
              <a:t>sherbimet</a:t>
            </a:r>
            <a:r>
              <a:rPr lang="en-US" altLang="it-IT" sz="2800" dirty="0" smtClean="0"/>
              <a:t> e UBER</a:t>
            </a:r>
          </a:p>
          <a:p>
            <a:pPr lvl="1" algn="just"/>
            <a:r>
              <a:rPr lang="en-US" altLang="it-IT" sz="2400" dirty="0" err="1" smtClean="0"/>
              <a:t>Pyetja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thelbesore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eshte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natyren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ofrohet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UBER </a:t>
            </a:r>
          </a:p>
          <a:p>
            <a:pPr lvl="2" algn="just"/>
            <a:r>
              <a:rPr lang="en-US" altLang="it-IT" sz="2000" dirty="0" err="1" smtClean="0"/>
              <a:t>Sherbim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norma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ekuivalence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taxive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Sherbim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shoqerie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informacioni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rregulla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fushes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tjeter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telekomunikacion</a:t>
            </a:r>
            <a:r>
              <a:rPr lang="en-US" altLang="it-IT" sz="2000" dirty="0" smtClean="0"/>
              <a:t>)</a:t>
            </a:r>
          </a:p>
          <a:p>
            <a:pPr lvl="1" algn="just"/>
            <a:r>
              <a:rPr lang="en-US" altLang="it-IT" dirty="0" smtClean="0"/>
              <a:t>GJED e </a:t>
            </a:r>
            <a:r>
              <a:rPr lang="en-US" altLang="it-IT" dirty="0" err="1" smtClean="0"/>
              <a:t>ka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dhene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pergjigjen</a:t>
            </a:r>
            <a:r>
              <a:rPr lang="en-US" altLang="it-IT" dirty="0" smtClean="0"/>
              <a:t> ne C-434/15 </a:t>
            </a:r>
          </a:p>
          <a:p>
            <a:pPr lvl="2" algn="just"/>
            <a:r>
              <a:rPr lang="en-US" altLang="it-IT" i="1" dirty="0" err="1" smtClean="0"/>
              <a:t>Asociacion</a:t>
            </a:r>
            <a:r>
              <a:rPr lang="en-US" altLang="it-IT" i="1" dirty="0" smtClean="0"/>
              <a:t> </a:t>
            </a:r>
            <a:r>
              <a:rPr lang="en-US" altLang="it-IT" i="1" dirty="0" err="1" smtClean="0"/>
              <a:t>Profesional</a:t>
            </a:r>
            <a:r>
              <a:rPr lang="en-US" altLang="it-IT" i="1" dirty="0" smtClean="0"/>
              <a:t> Elite Taxi vs. UBER System Spain SL</a:t>
            </a:r>
          </a:p>
          <a:p>
            <a:pPr lvl="2" algn="just"/>
            <a:r>
              <a:rPr lang="en-US" altLang="it-IT" dirty="0" err="1" smtClean="0"/>
              <a:t>Sherbimi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ndermjetesimit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kryer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nga</a:t>
            </a:r>
            <a:r>
              <a:rPr lang="en-US" altLang="it-IT" dirty="0" smtClean="0"/>
              <a:t> UBER </a:t>
            </a:r>
            <a:r>
              <a:rPr lang="en-US" altLang="it-IT" dirty="0" err="1" smtClean="0"/>
              <a:t>eshte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pjese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integrale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nje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sherbimi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pergjithshem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kompleks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ku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pjesa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kryesore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eshte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transporti</a:t>
            </a:r>
            <a:endParaRPr lang="en-US" altLang="it-IT" dirty="0" smtClean="0"/>
          </a:p>
          <a:p>
            <a:pPr lvl="2" algn="just"/>
            <a:r>
              <a:rPr lang="en-US" altLang="it-IT" dirty="0" err="1" smtClean="0"/>
              <a:t>Duhet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klasifikohet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sherbim</a:t>
            </a:r>
            <a:r>
              <a:rPr lang="en-US" altLang="it-IT" dirty="0" smtClean="0"/>
              <a:t> ne </a:t>
            </a:r>
            <a:r>
              <a:rPr lang="en-US" altLang="it-IT" dirty="0" err="1" smtClean="0"/>
              <a:t>fushen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transportit</a:t>
            </a:r>
            <a:endParaRPr lang="en-US" altLang="it-IT" dirty="0" smtClean="0"/>
          </a:p>
          <a:p>
            <a:pPr lvl="3" algn="just"/>
            <a:r>
              <a:rPr lang="en-US" altLang="it-IT" dirty="0" err="1" smtClean="0"/>
              <a:t>Subjekt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politikes</a:t>
            </a:r>
            <a:r>
              <a:rPr lang="en-US" altLang="it-IT" dirty="0" smtClean="0"/>
              <a:t> se </a:t>
            </a:r>
            <a:r>
              <a:rPr lang="en-US" altLang="it-IT" dirty="0" err="1" smtClean="0"/>
              <a:t>perbashket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mbi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transportin</a:t>
            </a:r>
            <a:r>
              <a:rPr lang="en-US" altLang="it-IT" dirty="0" smtClean="0"/>
              <a:t>  </a:t>
            </a:r>
            <a:r>
              <a:rPr lang="en-US" altLang="it-IT" dirty="0" err="1" smtClean="0"/>
              <a:t>sipas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nenit</a:t>
            </a:r>
            <a:r>
              <a:rPr lang="en-US" altLang="it-IT" dirty="0" smtClean="0"/>
              <a:t> 58.1 TFBE </a:t>
            </a:r>
          </a:p>
        </p:txBody>
      </p:sp>
    </p:spTree>
    <p:extLst>
      <p:ext uri="{BB962C8B-B14F-4D97-AF65-F5344CB8AC3E}">
        <p14:creationId xmlns:p14="http://schemas.microsoft.com/office/powerpoint/2010/main" val="20248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Debati mbi UBER ne BE IV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altLang="it-IT" dirty="0" smtClean="0"/>
              <a:t>GJED e </a:t>
            </a:r>
            <a:r>
              <a:rPr lang="en-US" altLang="it-IT" dirty="0" err="1" smtClean="0"/>
              <a:t>ka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dhene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pergjigjen</a:t>
            </a:r>
            <a:r>
              <a:rPr lang="en-US" altLang="it-IT" dirty="0" smtClean="0"/>
              <a:t> ne C-434/15 </a:t>
            </a:r>
          </a:p>
          <a:p>
            <a:pPr lvl="2" algn="just"/>
            <a:r>
              <a:rPr lang="en-US" altLang="it-IT" i="1" dirty="0" err="1" smtClean="0"/>
              <a:t>Asociacion</a:t>
            </a:r>
            <a:r>
              <a:rPr lang="en-US" altLang="it-IT" i="1" dirty="0" smtClean="0"/>
              <a:t> </a:t>
            </a:r>
            <a:r>
              <a:rPr lang="en-US" altLang="it-IT" i="1" dirty="0" err="1" smtClean="0"/>
              <a:t>Profesional</a:t>
            </a:r>
            <a:r>
              <a:rPr lang="en-US" altLang="it-IT" i="1" dirty="0" smtClean="0"/>
              <a:t> Elite Taxi vs. UBER System Spain SL</a:t>
            </a:r>
          </a:p>
          <a:p>
            <a:pPr lvl="2" algn="just"/>
            <a:r>
              <a:rPr lang="en-US" altLang="it-IT" dirty="0" err="1" smtClean="0"/>
              <a:t>Vendimi</a:t>
            </a:r>
            <a:r>
              <a:rPr lang="en-US" altLang="it-IT" dirty="0" smtClean="0"/>
              <a:t> 20 </a:t>
            </a:r>
            <a:r>
              <a:rPr lang="en-US" altLang="it-IT" dirty="0" err="1" smtClean="0"/>
              <a:t>Dhjetor</a:t>
            </a:r>
            <a:r>
              <a:rPr lang="en-US" altLang="it-IT" dirty="0" smtClean="0"/>
              <a:t> 2017</a:t>
            </a:r>
          </a:p>
          <a:p>
            <a:pPr lvl="2" algn="just"/>
            <a:r>
              <a:rPr lang="en-US" altLang="it-IT" dirty="0" err="1" smtClean="0"/>
              <a:t>Sherbim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aplikacioni</a:t>
            </a:r>
            <a:r>
              <a:rPr lang="en-US" altLang="it-IT" dirty="0" smtClean="0"/>
              <a:t> me </a:t>
            </a:r>
            <a:r>
              <a:rPr lang="en-US" altLang="it-IT" dirty="0" err="1" smtClean="0"/>
              <a:t>pagese</a:t>
            </a:r>
            <a:r>
              <a:rPr lang="en-US" altLang="it-IT" dirty="0" smtClean="0"/>
              <a:t> ne </a:t>
            </a:r>
            <a:r>
              <a:rPr lang="en-US" altLang="it-IT" dirty="0" err="1" smtClean="0"/>
              <a:t>lidhje</a:t>
            </a:r>
            <a:r>
              <a:rPr lang="en-US" altLang="it-IT" dirty="0" smtClean="0"/>
              <a:t> me </a:t>
            </a:r>
            <a:r>
              <a:rPr lang="en-US" altLang="it-IT" dirty="0" err="1" smtClean="0"/>
              <a:t>takimin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shofereve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joprofesioniste</a:t>
            </a:r>
            <a:r>
              <a:rPr lang="en-US" altLang="it-IT" dirty="0" smtClean="0"/>
              <a:t> pa </a:t>
            </a:r>
            <a:r>
              <a:rPr lang="en-US" altLang="it-IT" dirty="0" err="1" smtClean="0"/>
              <a:t>licence</a:t>
            </a:r>
            <a:r>
              <a:rPr lang="en-US" altLang="it-IT" dirty="0" smtClean="0"/>
              <a:t> me persona </a:t>
            </a:r>
            <a:r>
              <a:rPr lang="en-US" altLang="it-IT" dirty="0" err="1" smtClean="0"/>
              <a:t>qe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duan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kryejne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nje</a:t>
            </a:r>
            <a:r>
              <a:rPr lang="en-US" altLang="it-IT" dirty="0" smtClean="0"/>
              <a:t> transport urban </a:t>
            </a:r>
          </a:p>
          <a:p>
            <a:pPr lvl="3" algn="just"/>
            <a:r>
              <a:rPr lang="en-US" altLang="it-IT" dirty="0" err="1" smtClean="0"/>
              <a:t>Sherbim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ndermjetesimi</a:t>
            </a:r>
            <a:r>
              <a:rPr lang="en-US" altLang="it-IT" dirty="0" smtClean="0"/>
              <a:t> </a:t>
            </a:r>
          </a:p>
          <a:p>
            <a:pPr lvl="2" algn="just"/>
            <a:r>
              <a:rPr lang="en-US" altLang="it-IT" dirty="0" err="1" smtClean="0"/>
              <a:t>Sherbimi</a:t>
            </a:r>
            <a:r>
              <a:rPr lang="en-US" altLang="it-IT" dirty="0" smtClean="0"/>
              <a:t> taxi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tille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eshte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nje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sherbim</a:t>
            </a:r>
            <a:r>
              <a:rPr lang="en-US" altLang="it-IT" dirty="0" smtClean="0"/>
              <a:t> jo-</a:t>
            </a:r>
            <a:r>
              <a:rPr lang="en-US" altLang="it-IT" dirty="0" err="1" smtClean="0"/>
              <a:t>publik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transporti</a:t>
            </a:r>
            <a:r>
              <a:rPr lang="en-US" altLang="it-IT" dirty="0" smtClean="0"/>
              <a:t> urban</a:t>
            </a:r>
          </a:p>
          <a:p>
            <a:pPr lvl="3" algn="just"/>
            <a:r>
              <a:rPr lang="en-US" altLang="it-IT" dirty="0" smtClean="0"/>
              <a:t>Ne </a:t>
            </a:r>
            <a:r>
              <a:rPr lang="en-US" altLang="it-IT" dirty="0" err="1" smtClean="0"/>
              <a:t>fushen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nenit</a:t>
            </a:r>
            <a:r>
              <a:rPr lang="en-US" altLang="it-IT" dirty="0" smtClean="0"/>
              <a:t> 2.2. d) Dir. 2006/123 </a:t>
            </a:r>
            <a:r>
              <a:rPr lang="en-US" altLang="it-IT" dirty="0" err="1" smtClean="0"/>
              <a:t>sherbime</a:t>
            </a:r>
            <a:r>
              <a:rPr lang="en-US" altLang="it-IT" dirty="0" smtClean="0"/>
              <a:t> ne </a:t>
            </a:r>
            <a:r>
              <a:rPr lang="en-US" altLang="it-IT" dirty="0" err="1" smtClean="0"/>
              <a:t>fushen</a:t>
            </a:r>
            <a:r>
              <a:rPr lang="en-US" altLang="it-IT" dirty="0" smtClean="0"/>
              <a:t> e </a:t>
            </a:r>
            <a:r>
              <a:rPr lang="en-US" altLang="it-IT" dirty="0" err="1" smtClean="0"/>
              <a:t>transportit</a:t>
            </a:r>
            <a:r>
              <a:rPr lang="en-US" altLang="it-IT" dirty="0" smtClean="0"/>
              <a:t> – </a:t>
            </a:r>
            <a:r>
              <a:rPr lang="en-US" altLang="it-IT" dirty="0" err="1" smtClean="0"/>
              <a:t>Pra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nuk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rregullohet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nga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Direktiva</a:t>
            </a:r>
            <a:endParaRPr lang="en-US" altLang="it-IT" dirty="0" smtClean="0"/>
          </a:p>
          <a:p>
            <a:pPr lvl="4" algn="just"/>
            <a:r>
              <a:rPr lang="en-US" altLang="it-IT" dirty="0" err="1" smtClean="0"/>
              <a:t>Shiko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dhe</a:t>
            </a:r>
            <a:r>
              <a:rPr lang="en-US" altLang="it-IT" dirty="0" smtClean="0"/>
              <a:t> C-340/14 </a:t>
            </a:r>
            <a:r>
              <a:rPr lang="en-US" altLang="it-IT" dirty="0" err="1" smtClean="0"/>
              <a:t>dhe</a:t>
            </a:r>
            <a:r>
              <a:rPr lang="en-US" altLang="it-IT" dirty="0" smtClean="0"/>
              <a:t> C-341/14 </a:t>
            </a:r>
            <a:r>
              <a:rPr lang="en-US" altLang="it-IT" dirty="0" err="1" smtClean="0"/>
              <a:t>Trijber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dhe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Harmsen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paragrafi</a:t>
            </a:r>
            <a:r>
              <a:rPr lang="en-US" altLang="it-IT" dirty="0" smtClean="0"/>
              <a:t> 49</a:t>
            </a:r>
          </a:p>
          <a:p>
            <a:pPr lvl="3" algn="just"/>
            <a:r>
              <a:rPr lang="en-US" altLang="it-IT" dirty="0" err="1" smtClean="0"/>
              <a:t>Perjashtohet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aplikimi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nenit</a:t>
            </a:r>
            <a:r>
              <a:rPr lang="en-US" altLang="it-IT" dirty="0" smtClean="0"/>
              <a:t> 56 TFBE, Dir. 2006/123 </a:t>
            </a:r>
            <a:r>
              <a:rPr lang="en-US" altLang="it-IT" dirty="0" err="1" smtClean="0"/>
              <a:t>dhe</a:t>
            </a:r>
            <a:r>
              <a:rPr lang="en-US" altLang="it-IT" dirty="0" smtClean="0"/>
              <a:t> Dir. 2000/31</a:t>
            </a:r>
          </a:p>
          <a:p>
            <a:pPr lvl="3" algn="just"/>
            <a:r>
              <a:rPr lang="en-US" altLang="it-IT" dirty="0" err="1" smtClean="0"/>
              <a:t>Aplikohet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neni</a:t>
            </a:r>
            <a:r>
              <a:rPr lang="en-US" altLang="it-IT" dirty="0" smtClean="0"/>
              <a:t> 58 TFBE </a:t>
            </a:r>
          </a:p>
        </p:txBody>
      </p:sp>
    </p:spTree>
    <p:extLst>
      <p:ext uri="{BB962C8B-B14F-4D97-AF65-F5344CB8AC3E}">
        <p14:creationId xmlns:p14="http://schemas.microsoft.com/office/powerpoint/2010/main" val="31742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Ceshtja Altmark – C-280/00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smtClean="0"/>
              <a:t>Grant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landit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te</a:t>
            </a:r>
            <a:r>
              <a:rPr lang="en-US" altLang="it-IT" sz="2800" dirty="0" smtClean="0"/>
              <a:t> Magdeburg per </a:t>
            </a:r>
          </a:p>
          <a:p>
            <a:pPr lvl="1" algn="just"/>
            <a:r>
              <a:rPr lang="en-US" altLang="it-IT" sz="2400" dirty="0" err="1" smtClean="0"/>
              <a:t>Licenca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sherbime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linje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autobuzi</a:t>
            </a:r>
            <a:endParaRPr lang="en-US" altLang="it-IT" sz="2400" dirty="0" smtClean="0"/>
          </a:p>
          <a:p>
            <a:pPr lvl="1" algn="just"/>
            <a:r>
              <a:rPr lang="en-US" altLang="it-IT" sz="2400" dirty="0" err="1" smtClean="0"/>
              <a:t>Subvencione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shteterore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operimin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ketyre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sherbimeve</a:t>
            </a:r>
            <a:endParaRPr lang="en-US" altLang="it-IT" sz="2400" dirty="0" smtClean="0"/>
          </a:p>
          <a:p>
            <a:pPr algn="just"/>
            <a:r>
              <a:rPr lang="en-US" altLang="it-IT" dirty="0" err="1" smtClean="0"/>
              <a:t>Regjimi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i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dhenies</a:t>
            </a:r>
            <a:r>
              <a:rPr lang="en-US" altLang="it-IT" dirty="0" smtClean="0"/>
              <a:t> se </a:t>
            </a:r>
            <a:r>
              <a:rPr lang="en-US" altLang="it-IT" dirty="0" err="1" smtClean="0"/>
              <a:t>ndihma</a:t>
            </a:r>
            <a:r>
              <a:rPr lang="en-US" altLang="it-IT" dirty="0" smtClean="0"/>
              <a:t> </a:t>
            </a:r>
            <a:r>
              <a:rPr lang="en-US" altLang="it-IT" dirty="0" err="1" smtClean="0"/>
              <a:t>shteterore</a:t>
            </a:r>
            <a:r>
              <a:rPr lang="en-US" altLang="it-IT" dirty="0" smtClean="0"/>
              <a:t> ne BE </a:t>
            </a:r>
          </a:p>
          <a:p>
            <a:pPr lvl="1" algn="just"/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106 e </a:t>
            </a:r>
            <a:r>
              <a:rPr lang="en-US" altLang="it-IT" sz="2000" dirty="0" err="1" smtClean="0"/>
              <a:t>vijues</a:t>
            </a:r>
            <a:r>
              <a:rPr lang="en-US" altLang="it-IT" sz="2000" dirty="0" smtClean="0"/>
              <a:t> TFBE</a:t>
            </a:r>
          </a:p>
          <a:p>
            <a:pPr lvl="1" algn="just"/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1191/69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legjislacioni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dhenien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licencave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dirty="0" err="1" smtClean="0"/>
              <a:t>Procedimi</a:t>
            </a:r>
            <a:r>
              <a:rPr lang="en-US" altLang="it-IT" dirty="0" smtClean="0"/>
              <a:t> </a:t>
            </a:r>
          </a:p>
          <a:p>
            <a:pPr lvl="1" algn="just"/>
            <a:r>
              <a:rPr lang="en-US" altLang="it-IT" sz="2400" dirty="0" smtClean="0"/>
              <a:t>Dhenie e </a:t>
            </a:r>
            <a:r>
              <a:rPr lang="en-US" altLang="it-IT" sz="2400" dirty="0" err="1" smtClean="0"/>
              <a:t>licences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Altmark</a:t>
            </a:r>
            <a:r>
              <a:rPr lang="en-US" altLang="it-IT" sz="2400" dirty="0" smtClean="0"/>
              <a:t> </a:t>
            </a:r>
            <a:endParaRPr lang="en-US" altLang="it-IT" sz="2400" dirty="0"/>
          </a:p>
          <a:p>
            <a:pPr lvl="2" algn="just"/>
            <a:r>
              <a:rPr lang="en-US" altLang="it-IT" sz="2000" dirty="0" err="1" smtClean="0"/>
              <a:t>Ishte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kompania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serioze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oferten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mire </a:t>
            </a:r>
          </a:p>
          <a:p>
            <a:pPr lvl="2" algn="just"/>
            <a:r>
              <a:rPr lang="en-US" altLang="it-IT" sz="2000" dirty="0" err="1" smtClean="0"/>
              <a:t>Licenca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shtyhet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deri</a:t>
            </a:r>
            <a:r>
              <a:rPr lang="en-US" altLang="it-IT" sz="2000" dirty="0" smtClean="0"/>
              <a:t> ne 2002 pas </a:t>
            </a:r>
            <a:r>
              <a:rPr lang="en-US" altLang="it-IT" sz="2000" dirty="0" err="1" smtClean="0"/>
              <a:t>ankeses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Altmark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smtClean="0"/>
              <a:t>BGB </a:t>
            </a:r>
            <a:r>
              <a:rPr lang="en-US" altLang="it-IT" sz="2000" dirty="0" err="1" smtClean="0"/>
              <a:t>gjermane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kerkon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vendimmarrje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GJED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pranueshmerine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subvencioneve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transportin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urban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konsiderimin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tyre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ndihma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papranueshme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kuader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neneve</a:t>
            </a:r>
            <a:r>
              <a:rPr lang="en-US" altLang="it-IT" sz="2000" dirty="0" smtClean="0"/>
              <a:t> 106 TFBE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1191/69 e </a:t>
            </a:r>
            <a:r>
              <a:rPr lang="en-US" altLang="it-IT" sz="2000" dirty="0" err="1" smtClean="0"/>
              <a:t>ndryshuar</a:t>
            </a:r>
            <a:r>
              <a:rPr lang="en-US" altLang="it-IT" sz="2000" dirty="0" smtClean="0"/>
              <a:t> </a:t>
            </a:r>
          </a:p>
          <a:p>
            <a:pPr lvl="2" algn="just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929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4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Ceshtja Altmark – C-280/00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smtClean="0"/>
              <a:t>GJED </a:t>
            </a:r>
            <a:r>
              <a:rPr lang="en-US" altLang="it-IT" sz="2400" dirty="0" err="1" smtClean="0"/>
              <a:t>vendos</a:t>
            </a:r>
            <a:r>
              <a:rPr lang="en-US" altLang="it-IT" sz="2400" dirty="0" smtClean="0"/>
              <a:t> 4 </a:t>
            </a:r>
            <a:r>
              <a:rPr lang="en-US" altLang="it-IT" sz="2400" dirty="0" err="1" smtClean="0"/>
              <a:t>kritere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identifikuar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nese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kemi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bejme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ndihme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shteterore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rastin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kompenisimit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financiar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kompani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ushtrojne</a:t>
            </a:r>
            <a:r>
              <a:rPr lang="en-US" altLang="it-IT" sz="2400" dirty="0" smtClean="0"/>
              <a:t> transport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urban </a:t>
            </a:r>
          </a:p>
          <a:p>
            <a:pPr lvl="1" algn="just"/>
            <a:r>
              <a:rPr lang="en-US" altLang="it-IT" sz="1800" dirty="0" err="1" smtClean="0"/>
              <a:t>Kompania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perfituese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efektivisht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ngarkuar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permbushjen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detyrimeve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publik</a:t>
            </a:r>
            <a:r>
              <a:rPr lang="en-US" altLang="it-IT" sz="1800" dirty="0" smtClean="0"/>
              <a:t> (PSO)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keto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detyrime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percaktuara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menyre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qarte</a:t>
            </a:r>
            <a:endParaRPr lang="en-US" altLang="it-IT" sz="1800" dirty="0" smtClean="0"/>
          </a:p>
          <a:p>
            <a:pPr lvl="1" algn="just"/>
            <a:r>
              <a:rPr lang="en-US" altLang="it-IT" sz="1800" dirty="0" err="1" smtClean="0"/>
              <a:t>Parametrat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baze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cilave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llogaritet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kompensimi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menyre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objketive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transparente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800" dirty="0" err="1" smtClean="0"/>
              <a:t>Kompensimi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mund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jete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madh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shuma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nevojshme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mbuluar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plotesisht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pjeserisht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kostot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efektive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permbushjes</a:t>
            </a:r>
            <a:r>
              <a:rPr lang="en-US" altLang="it-IT" sz="1800" dirty="0" smtClean="0"/>
              <a:t> se </a:t>
            </a:r>
            <a:r>
              <a:rPr lang="en-US" altLang="it-IT" sz="1800" dirty="0" err="1" smtClean="0"/>
              <a:t>detyrimeve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publik</a:t>
            </a:r>
            <a:r>
              <a:rPr lang="en-US" altLang="it-IT" sz="1800" dirty="0" smtClean="0"/>
              <a:t>, duke </a:t>
            </a:r>
            <a:r>
              <a:rPr lang="en-US" altLang="it-IT" sz="1800" dirty="0" err="1" smtClean="0"/>
              <a:t>patur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konsiderate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ardhurat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kompanise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marzh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fitimi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arsyeshem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saj</a:t>
            </a:r>
            <a:endParaRPr lang="en-US" altLang="it-IT" sz="1800" dirty="0" smtClean="0"/>
          </a:p>
          <a:p>
            <a:pPr lvl="1" algn="just"/>
            <a:r>
              <a:rPr lang="en-US" altLang="it-IT" sz="1800" dirty="0" smtClean="0"/>
              <a:t>Kur </a:t>
            </a:r>
            <a:r>
              <a:rPr lang="en-US" altLang="it-IT" sz="1800" dirty="0" err="1" smtClean="0"/>
              <a:t>zgjedhja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kompanise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ngarkohet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detyrimet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publik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kryhet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procedura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prokurimi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publik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lejon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zgjedhi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kandidat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gjendje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ofroje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keto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koston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ulet</a:t>
            </a:r>
            <a:r>
              <a:rPr lang="en-US" altLang="it-IT" sz="1800" dirty="0" smtClean="0"/>
              <a:t>, </a:t>
            </a:r>
            <a:r>
              <a:rPr lang="en-US" altLang="it-IT" sz="1800" dirty="0" err="1" smtClean="0"/>
              <a:t>niveli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kompensimit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sherbimit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percaktohet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baze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analize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kostove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ndermarrje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mesatare</a:t>
            </a:r>
            <a:r>
              <a:rPr lang="en-US" altLang="it-IT" sz="1800" dirty="0" smtClean="0"/>
              <a:t>, e </a:t>
            </a:r>
            <a:r>
              <a:rPr lang="en-US" altLang="it-IT" sz="1800" dirty="0" err="1" smtClean="0"/>
              <a:t>menaxhuar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menyre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eficente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mjete</a:t>
            </a:r>
            <a:r>
              <a:rPr lang="en-US" altLang="it-IT" sz="1800" dirty="0" smtClean="0"/>
              <a:t> adequate </a:t>
            </a:r>
            <a:r>
              <a:rPr lang="en-US" altLang="it-IT" sz="1800" dirty="0" err="1" smtClean="0"/>
              <a:t>transporti</a:t>
            </a:r>
            <a:r>
              <a:rPr lang="en-US" altLang="it-IT" sz="1800" dirty="0" smtClean="0"/>
              <a:t>, do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kishte</a:t>
            </a:r>
            <a:r>
              <a:rPr lang="en-US" altLang="it-IT" sz="1800" dirty="0" smtClean="0"/>
              <a:t>, duke </a:t>
            </a:r>
            <a:r>
              <a:rPr lang="en-US" altLang="it-IT" sz="1800" dirty="0" err="1" smtClean="0"/>
              <a:t>mabajtur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parasysh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kostot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marzh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fitimi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arsyeshem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saj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kryerjen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ketyre</a:t>
            </a:r>
            <a:r>
              <a:rPr lang="en-US" altLang="it-IT" sz="1800" dirty="0" smtClean="0"/>
              <a:t> PSO</a:t>
            </a:r>
            <a:endParaRPr lang="en-US" altLang="it-IT" sz="1800" dirty="0"/>
          </a:p>
          <a:p>
            <a:pPr lvl="1" algn="just"/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53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3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4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Ceshtja Altmark – C-280/00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Vendimi</a:t>
            </a:r>
            <a:r>
              <a:rPr lang="en-US" altLang="it-IT" sz="2400" dirty="0" smtClean="0"/>
              <a:t> date 24 </a:t>
            </a:r>
            <a:r>
              <a:rPr lang="en-US" altLang="it-IT" sz="2400" dirty="0" err="1" smtClean="0"/>
              <a:t>Korrik</a:t>
            </a:r>
            <a:r>
              <a:rPr lang="en-US" altLang="it-IT" sz="2400" dirty="0" smtClean="0"/>
              <a:t> 2003</a:t>
            </a:r>
          </a:p>
          <a:p>
            <a:pPr algn="just"/>
            <a:r>
              <a:rPr lang="en-US" altLang="it-IT" sz="2400" dirty="0" smtClean="0"/>
              <a:t>Kur </a:t>
            </a:r>
            <a:r>
              <a:rPr lang="en-US" altLang="it-IT" sz="2400" dirty="0" err="1" smtClean="0"/>
              <a:t>permbushen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kriteret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Altmark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atehere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nuk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kemi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bejme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ndihma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shteterore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ndaluara</a:t>
            </a:r>
            <a:r>
              <a:rPr lang="en-US" altLang="it-IT" sz="2400" dirty="0" smtClean="0"/>
              <a:t> </a:t>
            </a:r>
          </a:p>
          <a:p>
            <a:pPr algn="just"/>
            <a:endParaRPr lang="en-US" altLang="it-IT" sz="2400" dirty="0"/>
          </a:p>
          <a:p>
            <a:pPr algn="just"/>
            <a:r>
              <a:rPr lang="en-US" altLang="it-IT" sz="2400" dirty="0" smtClean="0"/>
              <a:t>Ne </a:t>
            </a:r>
            <a:r>
              <a:rPr lang="en-US" altLang="it-IT" sz="2400" dirty="0" err="1" smtClean="0"/>
              <a:t>vazhden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ketij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vendimi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GJED</a:t>
            </a:r>
          </a:p>
          <a:p>
            <a:pPr lvl="1" algn="just"/>
            <a:r>
              <a:rPr lang="en-US" altLang="it-IT" sz="2000" dirty="0" err="1" smtClean="0"/>
              <a:t>Paketa</a:t>
            </a:r>
            <a:r>
              <a:rPr lang="en-US" altLang="it-IT" sz="2000" dirty="0" smtClean="0"/>
              <a:t> Monti </a:t>
            </a:r>
          </a:p>
          <a:p>
            <a:pPr lvl="1" algn="just"/>
            <a:r>
              <a:rPr lang="en-US" altLang="it-IT" sz="2000" dirty="0" smtClean="0"/>
              <a:t>Ven. 2005/842/KE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aplikimin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86 </a:t>
            </a:r>
            <a:r>
              <a:rPr lang="en-US" altLang="it-IT" sz="2000" dirty="0" err="1" smtClean="0"/>
              <a:t>pika</a:t>
            </a:r>
            <a:r>
              <a:rPr lang="en-US" altLang="it-IT" sz="2000" dirty="0" smtClean="0"/>
              <a:t> 2 e </a:t>
            </a:r>
            <a:r>
              <a:rPr lang="en-US" altLang="it-IT" sz="2000" dirty="0" err="1" smtClean="0"/>
              <a:t>Traktatit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 e </a:t>
            </a:r>
            <a:r>
              <a:rPr lang="en-US" altLang="it-IT" sz="2000" dirty="0" err="1" smtClean="0"/>
              <a:t>kompensimin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detyrimeve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menaxhojne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interes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ekonomik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pergjithshem</a:t>
            </a:r>
            <a:r>
              <a:rPr lang="en-US" altLang="it-IT" sz="2000" dirty="0" smtClean="0"/>
              <a:t> (SGEI)</a:t>
            </a:r>
          </a:p>
          <a:p>
            <a:pPr lvl="2" algn="just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kompensimi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perputhje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ndihmave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shteterore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njoftim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Komisionit</a:t>
            </a:r>
            <a:endParaRPr lang="en-US" altLang="it-IT" sz="1600" dirty="0" smtClean="0"/>
          </a:p>
          <a:p>
            <a:pPr lvl="1" algn="just"/>
            <a:r>
              <a:rPr lang="en-US" altLang="it-IT" sz="2000" dirty="0" smtClean="0"/>
              <a:t>Dir. 2006/11/KE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Transparenca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marredhenieve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ndermarrjeve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tyra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Transparenca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ketyre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ndermarrjeve</a:t>
            </a:r>
            <a:r>
              <a:rPr lang="en-US" altLang="it-IT" sz="1600" dirty="0" smtClean="0"/>
              <a:t> (me </a:t>
            </a:r>
            <a:r>
              <a:rPr lang="en-US" altLang="it-IT" sz="1600" dirty="0" err="1" smtClean="0"/>
              <a:t>detyrim</a:t>
            </a:r>
            <a:r>
              <a:rPr lang="en-US" altLang="it-IT" sz="1600" dirty="0" smtClean="0"/>
              <a:t> unbundling)</a:t>
            </a:r>
          </a:p>
          <a:p>
            <a:pPr lvl="1"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ndihmave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formen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kompensimeve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detyrimeve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smtClean="0"/>
              <a:t>COM 2005/C 297/04 </a:t>
            </a:r>
          </a:p>
        </p:txBody>
      </p:sp>
    </p:spTree>
    <p:extLst>
      <p:ext uri="{BB962C8B-B14F-4D97-AF65-F5344CB8AC3E}">
        <p14:creationId xmlns:p14="http://schemas.microsoft.com/office/powerpoint/2010/main" val="782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(X)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Transporti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Publik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Lokal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drejtat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pasagjereve</a:t>
            </a:r>
            <a:r>
              <a:rPr lang="en-US" dirty="0" smtClean="0">
                <a:solidFill>
                  <a:srgbClr val="2F2B20"/>
                </a:solidFill>
              </a:rPr>
              <a:t> ne BE </a:t>
            </a: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16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Transporti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publik</a:t>
            </a:r>
            <a:r>
              <a:rPr lang="en-US" altLang="it-IT" sz="2800" dirty="0" smtClean="0"/>
              <a:t> urban</a:t>
            </a:r>
          </a:p>
          <a:p>
            <a:pPr lvl="1" algn="just"/>
            <a:r>
              <a:rPr lang="en-US" altLang="it-IT" sz="2400" dirty="0" err="1" smtClean="0"/>
              <a:t>Sherbim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modele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ndryshme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vende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ndryshme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BE </a:t>
            </a:r>
          </a:p>
          <a:p>
            <a:pPr lvl="1" algn="just"/>
            <a:r>
              <a:rPr lang="en-US" altLang="it-IT" sz="2400" dirty="0" err="1" smtClean="0"/>
              <a:t>Impakti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legjislacionit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kryesisht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persa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perket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interes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economik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pergjithshem</a:t>
            </a:r>
            <a:r>
              <a:rPr lang="en-US" altLang="it-IT" sz="2000" dirty="0" smtClean="0"/>
              <a:t> (services of general economic interest - SGEI)</a:t>
            </a:r>
          </a:p>
          <a:p>
            <a:pPr lvl="2" algn="just"/>
            <a:r>
              <a:rPr lang="en-US" altLang="it-IT" sz="2000" dirty="0" err="1" smtClean="0"/>
              <a:t>Vendimi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baze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GJED – </a:t>
            </a:r>
            <a:r>
              <a:rPr lang="en-US" altLang="it-IT" sz="2000" dirty="0" err="1" smtClean="0"/>
              <a:t>ceshtja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Altmark</a:t>
            </a:r>
            <a:endParaRPr lang="en-US" altLang="it-IT" sz="2000" dirty="0" smtClean="0"/>
          </a:p>
          <a:p>
            <a:pPr lvl="3" algn="just"/>
            <a:r>
              <a:rPr lang="en-US" altLang="it-IT" sz="1600" dirty="0" smtClean="0"/>
              <a:t>C-280/00 </a:t>
            </a:r>
            <a:r>
              <a:rPr lang="en-US" altLang="it-IT" sz="1600" dirty="0" err="1" smtClean="0"/>
              <a:t>Altmark</a:t>
            </a:r>
            <a:r>
              <a:rPr lang="en-US" altLang="it-IT" sz="1600" dirty="0" smtClean="0"/>
              <a:t> Trans GmbH </a:t>
            </a:r>
          </a:p>
          <a:p>
            <a:pPr lvl="1" algn="just"/>
            <a:r>
              <a:rPr lang="en-US" altLang="it-IT" sz="2400" dirty="0" err="1" smtClean="0"/>
              <a:t>Legjislacioni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BE </a:t>
            </a:r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refence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1370/2007 </a:t>
            </a:r>
          </a:p>
          <a:p>
            <a:pPr lvl="2" algn="just"/>
            <a:r>
              <a:rPr lang="en-US" altLang="it-IT" sz="2000" dirty="0" smtClean="0"/>
              <a:t>Per </a:t>
            </a:r>
            <a:r>
              <a:rPr lang="en-US" altLang="it-IT" sz="2000" dirty="0" err="1" smtClean="0"/>
              <a:t>pasagjeret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Financimi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organizimi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me autobus, </a:t>
            </a:r>
            <a:r>
              <a:rPr lang="en-US" altLang="it-IT" sz="2000" dirty="0" err="1" smtClean="0"/>
              <a:t>tren</a:t>
            </a:r>
            <a:r>
              <a:rPr lang="en-US" altLang="it-IT" sz="2000" dirty="0" smtClean="0"/>
              <a:t>, metro, </a:t>
            </a:r>
            <a:r>
              <a:rPr lang="en-US" altLang="it-IT" sz="2000" dirty="0" err="1" smtClean="0"/>
              <a:t>tramvaj</a:t>
            </a:r>
            <a:endParaRPr lang="en-US" altLang="it-IT" sz="2000" dirty="0"/>
          </a:p>
          <a:p>
            <a:pPr lvl="2" algn="just"/>
            <a:r>
              <a:rPr lang="en-US" altLang="it-IT" sz="2000" dirty="0" err="1" smtClean="0"/>
              <a:t>Kuader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antare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japin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ekskluzive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kompensojne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jane PSO</a:t>
            </a:r>
          </a:p>
          <a:p>
            <a:pPr lvl="2" algn="just"/>
            <a:r>
              <a:rPr lang="en-US" altLang="it-IT" sz="2000" dirty="0" err="1" smtClean="0"/>
              <a:t>Rregullon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dhenien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Kontratave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rruge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tren</a:t>
            </a:r>
            <a:endParaRPr lang="en-US" altLang="it-I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Transporti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publik</a:t>
            </a:r>
            <a:r>
              <a:rPr lang="en-US" altLang="it-IT" sz="2800" dirty="0" smtClean="0"/>
              <a:t> urban</a:t>
            </a:r>
          </a:p>
          <a:p>
            <a:pPr lvl="1" algn="just"/>
            <a:r>
              <a:rPr lang="en-US" altLang="it-IT" sz="2400" dirty="0" err="1" smtClean="0"/>
              <a:t>Qytetaret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europiane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jetojne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kryesisht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nje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ambjent</a:t>
            </a:r>
            <a:r>
              <a:rPr lang="en-US" altLang="it-IT" sz="2400" dirty="0" smtClean="0"/>
              <a:t> urban </a:t>
            </a:r>
          </a:p>
          <a:p>
            <a:pPr lvl="1" algn="just"/>
            <a:r>
              <a:rPr lang="en-US" altLang="it-IT" sz="2400" dirty="0" smtClean="0"/>
              <a:t>Ne BE </a:t>
            </a:r>
            <a:r>
              <a:rPr lang="en-US" altLang="it-IT" sz="2400" dirty="0" err="1" smtClean="0"/>
              <a:t>problemet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mobilitetin</a:t>
            </a:r>
            <a:r>
              <a:rPr lang="en-US" altLang="it-IT" sz="2400" dirty="0" smtClean="0"/>
              <a:t> urban jane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shumta</a:t>
            </a:r>
            <a:endParaRPr lang="en-US" altLang="it-IT" sz="2400" dirty="0" smtClean="0"/>
          </a:p>
          <a:p>
            <a:pPr lvl="2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ndotjen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pergjigje</a:t>
            </a:r>
            <a:r>
              <a:rPr lang="en-US" altLang="it-IT" sz="1600" dirty="0" smtClean="0"/>
              <a:t> e mire </a:t>
            </a:r>
          </a:p>
          <a:p>
            <a:pPr lvl="1" algn="just"/>
            <a:r>
              <a:rPr lang="en-US" altLang="it-IT" sz="2000" dirty="0" err="1" smtClean="0"/>
              <a:t>Aksioni</a:t>
            </a:r>
            <a:r>
              <a:rPr lang="en-US" altLang="it-IT" sz="2000" dirty="0" smtClean="0"/>
              <a:t> per urban mobility – ELTIS (</a:t>
            </a:r>
            <a:r>
              <a:rPr lang="en-US" altLang="it-IT" sz="2000" dirty="0" err="1" smtClean="0"/>
              <a:t>shkembimi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praktikave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mira</a:t>
            </a:r>
            <a:r>
              <a:rPr lang="en-US" altLang="it-IT" sz="2000" dirty="0" smtClean="0"/>
              <a:t>) </a:t>
            </a:r>
            <a:endParaRPr lang="en-US" altLang="it-IT" sz="2000" dirty="0"/>
          </a:p>
          <a:p>
            <a:pPr algn="just"/>
            <a:r>
              <a:rPr lang="en-US" altLang="it-IT" sz="2400" dirty="0" smtClean="0"/>
              <a:t>Green Deal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BE </a:t>
            </a:r>
          </a:p>
          <a:p>
            <a:pPr lvl="1" algn="just"/>
            <a:r>
              <a:rPr lang="en-US" altLang="it-IT" sz="2000" dirty="0" smtClean="0"/>
              <a:t>COM(2019) 640</a:t>
            </a:r>
            <a:endParaRPr lang="en-US" altLang="it-IT" sz="2400" dirty="0"/>
          </a:p>
          <a:p>
            <a:pPr algn="just"/>
            <a:r>
              <a:rPr lang="en-US" altLang="it-IT" sz="2400" dirty="0" smtClean="0"/>
              <a:t>Sustainable and Smart Mobility Strategy </a:t>
            </a:r>
          </a:p>
          <a:p>
            <a:pPr lvl="1" algn="just"/>
            <a:r>
              <a:rPr lang="en-US" altLang="it-IT" sz="2000" dirty="0" smtClean="0"/>
              <a:t>COM(2020)789</a:t>
            </a:r>
          </a:p>
          <a:p>
            <a:pPr algn="just"/>
            <a:r>
              <a:rPr lang="en-US" altLang="it-IT" sz="2400" dirty="0" err="1" smtClean="0"/>
              <a:t>Kuader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</a:t>
            </a:r>
            <a:r>
              <a:rPr lang="en-US" altLang="it-IT" sz="2400" dirty="0" smtClean="0"/>
              <a:t> ne BE per </a:t>
            </a:r>
            <a:r>
              <a:rPr lang="en-US" altLang="it-IT" sz="2400" dirty="0" err="1" smtClean="0"/>
              <a:t>politiken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ardhmen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err="1" smtClean="0"/>
              <a:t>Transicioni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ambjentalist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digjital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Vleresim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Paketes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Mobilitetit</a:t>
            </a:r>
            <a:r>
              <a:rPr lang="en-US" altLang="it-IT" sz="2000" dirty="0" smtClean="0"/>
              <a:t> urban 2013 </a:t>
            </a:r>
          </a:p>
          <a:p>
            <a:pPr lvl="2" algn="just"/>
            <a:r>
              <a:rPr lang="en-US" altLang="it-IT" sz="1600" dirty="0" smtClean="0"/>
              <a:t>SWD(2021) 0047 -  </a:t>
            </a:r>
            <a:r>
              <a:rPr lang="en-US" altLang="it-IT" sz="1600" dirty="0" err="1" smtClean="0"/>
              <a:t>pergatitja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kuadri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mobilitetin</a:t>
            </a:r>
            <a:r>
              <a:rPr lang="en-US" altLang="it-IT" sz="1600" dirty="0" smtClean="0"/>
              <a:t> ne BE 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5336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Legjislacion i BE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Rreg</a:t>
            </a:r>
            <a:r>
              <a:rPr lang="en-US" altLang="it-IT" sz="2400" dirty="0" smtClean="0"/>
              <a:t>. 1370/2007</a:t>
            </a:r>
          </a:p>
          <a:p>
            <a:pPr algn="just"/>
            <a:r>
              <a:rPr lang="en-US" altLang="it-IT" sz="2400" dirty="0" err="1" smtClean="0"/>
              <a:t>Kontratat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bien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zbatimit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Direktives</a:t>
            </a:r>
            <a:r>
              <a:rPr lang="en-US" altLang="it-IT" sz="2000" dirty="0" smtClean="0"/>
              <a:t> 2014/25/BE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2014/24/BE</a:t>
            </a:r>
          </a:p>
          <a:p>
            <a:pPr lvl="2" algn="just"/>
            <a:r>
              <a:rPr lang="en-US" altLang="it-IT" sz="2000" dirty="0" err="1" smtClean="0"/>
              <a:t>Direktiva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Prokurimeve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Qartesim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linjat</a:t>
            </a:r>
            <a:r>
              <a:rPr lang="en-US" altLang="it-IT" sz="2000" dirty="0" smtClean="0"/>
              <a:t> guide </a:t>
            </a:r>
            <a:r>
              <a:rPr lang="en-US" altLang="it-IT" sz="2000" dirty="0" err="1" smtClean="0"/>
              <a:t>interpretuese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lidhje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1370/2007</a:t>
            </a:r>
          </a:p>
          <a:p>
            <a:pPr lvl="3" algn="just"/>
            <a:r>
              <a:rPr lang="en-US" altLang="it-IT" sz="1600" dirty="0" smtClean="0"/>
              <a:t>2014/C 92/01</a:t>
            </a:r>
          </a:p>
          <a:p>
            <a:pPr lvl="3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raportin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1370/2007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Direktivat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prokurimin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Dir. 2014/23/BE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rendesishme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dallimi</a:t>
            </a:r>
            <a:r>
              <a:rPr lang="en-US" altLang="it-IT" sz="1600" dirty="0" smtClean="0"/>
              <a:t> midis KONTRATA SHERBIMI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KONCESIONE SHERBIMESH</a:t>
            </a:r>
          </a:p>
          <a:p>
            <a:pPr lvl="4" algn="just"/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Dir. 2014/23/BE </a:t>
            </a:r>
            <a:r>
              <a:rPr lang="en-US" altLang="it-IT" sz="1600" dirty="0" err="1" smtClean="0"/>
              <a:t>kjo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Direktive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do </a:t>
            </a:r>
            <a:r>
              <a:rPr lang="en-US" altLang="it-IT" sz="1600" dirty="0" err="1" smtClean="0"/>
              <a:t>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aplikohet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koncesioneve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sherbime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permenden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1370/2007 (metro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tren</a:t>
            </a:r>
            <a:r>
              <a:rPr lang="en-US" altLang="it-IT" sz="1600" dirty="0" smtClean="0"/>
              <a:t>)</a:t>
            </a:r>
          </a:p>
          <a:p>
            <a:pPr lvl="1" algn="just"/>
            <a:r>
              <a:rPr lang="en-US" altLang="it-IT" sz="2000" dirty="0" err="1" smtClean="0"/>
              <a:t>Koncesioni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sherbimet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pasagjereve</a:t>
            </a:r>
            <a:r>
              <a:rPr lang="en-US" altLang="it-IT" sz="2000" dirty="0" smtClean="0"/>
              <a:t>  </a:t>
            </a:r>
            <a:r>
              <a:rPr lang="en-US" altLang="it-IT" sz="2000" dirty="0" err="1" smtClean="0"/>
              <a:t>rregullohet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vetem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. 1370/2007</a:t>
            </a:r>
          </a:p>
          <a:p>
            <a:pPr lvl="2" algn="just"/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5.1 </a:t>
            </a:r>
            <a:r>
              <a:rPr lang="en-US" altLang="it-IT" sz="1400" dirty="0" err="1" smtClean="0"/>
              <a:t>percakton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dhenia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kontrate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me autobus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tram </a:t>
            </a:r>
            <a:r>
              <a:rPr lang="en-US" altLang="it-IT" sz="1400" dirty="0" err="1" smtClean="0"/>
              <a:t>rregullohet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Dir. 2004/17/KE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2004/18/KE </a:t>
            </a:r>
            <a:r>
              <a:rPr lang="en-US" altLang="it-IT" sz="1400" dirty="0" err="1" smtClean="0"/>
              <a:t>pervecse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kur</a:t>
            </a:r>
            <a:r>
              <a:rPr lang="en-US" altLang="it-IT" sz="1400" dirty="0" smtClean="0"/>
              <a:t> jane me </a:t>
            </a:r>
            <a:r>
              <a:rPr lang="en-US" altLang="it-IT" sz="1400" dirty="0" err="1" smtClean="0"/>
              <a:t>natyre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koncesioni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pra</a:t>
            </a:r>
            <a:r>
              <a:rPr lang="en-US" altLang="it-IT" sz="1400" dirty="0" smtClean="0"/>
              <a:t> me Dir. 2014/24/BE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2014/25/BE</a:t>
            </a:r>
          </a:p>
          <a:p>
            <a:pPr lvl="2" algn="just"/>
            <a:r>
              <a:rPr lang="en-US" altLang="it-IT" sz="1400" dirty="0" err="1" smtClean="0"/>
              <a:t>Dhenia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kontrate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 per transport </a:t>
            </a:r>
            <a:r>
              <a:rPr lang="en-US" altLang="it-IT" sz="1400" dirty="0" err="1" smtClean="0"/>
              <a:t>pasagjeresh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tren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metro </a:t>
            </a:r>
            <a:r>
              <a:rPr lang="en-US" altLang="it-IT" sz="1400" dirty="0" err="1" smtClean="0"/>
              <a:t>rregullohet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1370/2007</a:t>
            </a:r>
            <a:endParaRPr lang="en-US" altLang="it-IT" sz="2000" dirty="0" smtClean="0"/>
          </a:p>
          <a:p>
            <a:pPr lvl="2" algn="just"/>
            <a:endParaRPr lang="en-US" altLang="it-IT" sz="2000" dirty="0" smtClean="0"/>
          </a:p>
          <a:p>
            <a:pPr algn="just"/>
            <a:endParaRPr lang="en-US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8530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Transporti publik urban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Transporti</a:t>
            </a:r>
            <a:r>
              <a:rPr lang="en-US" altLang="it-IT" sz="2800" dirty="0" smtClean="0"/>
              <a:t> urban </a:t>
            </a:r>
          </a:p>
          <a:p>
            <a:pPr lvl="1" algn="just"/>
            <a:r>
              <a:rPr lang="en-US" altLang="it-IT" sz="2400" dirty="0" err="1" smtClean="0"/>
              <a:t>Mjete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ndryshme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err="1" smtClean="0"/>
              <a:t>Sherbimi</a:t>
            </a:r>
            <a:r>
              <a:rPr lang="en-US" altLang="it-IT" sz="2400" dirty="0" smtClean="0"/>
              <a:t> taxi – </a:t>
            </a:r>
            <a:r>
              <a:rPr lang="en-US" altLang="it-IT" sz="2400" dirty="0" err="1" smtClean="0"/>
              <a:t>sherbim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urban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pa </a:t>
            </a:r>
            <a:r>
              <a:rPr lang="en-US" altLang="it-IT" sz="2400" dirty="0" err="1" smtClean="0"/>
              <a:t>skeduluar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Rregullohen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nivel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lokal</a:t>
            </a:r>
            <a:endParaRPr lang="en-US" altLang="it-IT" sz="2000" dirty="0" smtClean="0"/>
          </a:p>
          <a:p>
            <a:pPr algn="just"/>
            <a:r>
              <a:rPr lang="en-US" altLang="it-IT" sz="2800" dirty="0" err="1" smtClean="0"/>
              <a:t>Sherbimi</a:t>
            </a:r>
            <a:r>
              <a:rPr lang="en-US" altLang="it-IT" sz="2800" dirty="0" smtClean="0"/>
              <a:t> Taxi </a:t>
            </a:r>
          </a:p>
          <a:p>
            <a:pPr lvl="1" algn="just"/>
            <a:r>
              <a:rPr lang="en-US" altLang="it-IT" sz="2400" dirty="0" err="1" smtClean="0"/>
              <a:t>Sherbime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mobiliteti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thirrje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personale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400" dirty="0" err="1" smtClean="0"/>
              <a:t>Kategorizim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Ndalese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rruge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Vendqendrim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taksive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2000" dirty="0" err="1" smtClean="0"/>
              <a:t>Prenotim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aplikacion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400" dirty="0" err="1" smtClean="0"/>
              <a:t>Sherbim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rregulluar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shume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shtete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botes</a:t>
            </a:r>
            <a:r>
              <a:rPr lang="en-US" altLang="it-IT" sz="2400" dirty="0" smtClean="0"/>
              <a:t> </a:t>
            </a:r>
          </a:p>
          <a:p>
            <a:pPr lvl="2" algn="just"/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sasior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numer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kufizuar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licencash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operatore</a:t>
            </a:r>
            <a:endParaRPr lang="en-US" altLang="it-IT" sz="2000" dirty="0" smtClean="0"/>
          </a:p>
          <a:p>
            <a:pPr lvl="2" algn="just"/>
            <a:r>
              <a:rPr lang="en-US" altLang="it-IT" sz="2000" dirty="0" err="1" smtClean="0"/>
              <a:t>Rregullim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cilesor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percaktimin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llojit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licencesh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shofereve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llojit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automjetit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perdorur</a:t>
            </a:r>
            <a:r>
              <a:rPr lang="en-US" altLang="it-IT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1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Transporti publik urban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Sherbimi</a:t>
            </a:r>
            <a:r>
              <a:rPr lang="en-US" altLang="it-IT" sz="2800" dirty="0" smtClean="0"/>
              <a:t> Taxi </a:t>
            </a:r>
          </a:p>
          <a:p>
            <a:pPr lvl="1" algn="just"/>
            <a:r>
              <a:rPr lang="en-US" altLang="it-IT" sz="2400" dirty="0" err="1" smtClean="0"/>
              <a:t>Sherbime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gezon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mbrojtje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shtuar</a:t>
            </a:r>
            <a:r>
              <a:rPr lang="en-US" altLang="it-IT" sz="2400" dirty="0" smtClean="0"/>
              <a:t> duke u </a:t>
            </a:r>
            <a:r>
              <a:rPr lang="en-US" altLang="it-IT" sz="2400" dirty="0" err="1" smtClean="0"/>
              <a:t>nisur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cilesia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tij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sherbim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suplementar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transportin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local </a:t>
            </a:r>
          </a:p>
          <a:p>
            <a:pPr lvl="1" algn="just"/>
            <a:r>
              <a:rPr lang="en-US" altLang="it-IT" sz="2400" dirty="0" err="1" smtClean="0"/>
              <a:t>Sherbim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publik</a:t>
            </a:r>
            <a:r>
              <a:rPr lang="en-US" altLang="it-IT" sz="2400" dirty="0" smtClean="0"/>
              <a:t> urban </a:t>
            </a:r>
          </a:p>
          <a:p>
            <a:pPr lvl="2" algn="just"/>
            <a:r>
              <a:rPr lang="en-US" altLang="it-IT" sz="1600" dirty="0" smtClean="0"/>
              <a:t>Jane </a:t>
            </a:r>
            <a:r>
              <a:rPr lang="en-US" altLang="it-IT" sz="1600" dirty="0" err="1" smtClean="0"/>
              <a:t>subjekt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PSO –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nivel</a:t>
            </a:r>
            <a:r>
              <a:rPr lang="en-US" altLang="it-IT" sz="1600" dirty="0" smtClean="0"/>
              <a:t> performance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disponueshmerie</a:t>
            </a:r>
            <a:endParaRPr lang="en-US" altLang="it-IT" sz="1600" dirty="0" smtClean="0"/>
          </a:p>
          <a:p>
            <a:pPr lvl="3" algn="just"/>
            <a:r>
              <a:rPr lang="en-US" altLang="it-IT" sz="1200" dirty="0" err="1" smtClean="0"/>
              <a:t>Mbulkim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territori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Frekuenca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Aksesueshem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ekonomikisht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600" dirty="0" err="1" smtClean="0"/>
              <a:t>Argumentat</a:t>
            </a:r>
            <a:r>
              <a:rPr lang="en-US" altLang="it-IT" sz="1600" dirty="0" smtClean="0"/>
              <a:t> ne favor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kontrollit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shteteror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kufizimeve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Numri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larte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taksive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krijon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kongjestionim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ndotje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Konkurence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pandershme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ulje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cilesise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sherbimeve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Siguria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rruge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600" dirty="0" smtClean="0"/>
              <a:t>Ne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sjelle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rezultate</a:t>
            </a:r>
            <a:r>
              <a:rPr lang="en-US" altLang="it-IT" sz="1600" dirty="0" smtClean="0"/>
              <a:t> negative </a:t>
            </a:r>
          </a:p>
          <a:p>
            <a:pPr lvl="3" algn="just"/>
            <a:r>
              <a:rPr lang="en-US" altLang="it-IT" sz="1200" dirty="0" err="1" smtClean="0"/>
              <a:t>Sherbim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pamjaftueshem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sidomos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oraret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pikut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cmimet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rritjen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cilesise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liberalizimi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tepert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sjelle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ppitshmerite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kerkuara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2000" dirty="0" err="1" smtClean="0"/>
              <a:t>Burimi</a:t>
            </a:r>
            <a:r>
              <a:rPr lang="en-US" altLang="it-IT" sz="2000" dirty="0" smtClean="0"/>
              <a:t> OECD, Taxi services: competition and regulation, 2007</a:t>
            </a:r>
          </a:p>
          <a:p>
            <a:pPr algn="just"/>
            <a:r>
              <a:rPr lang="en-US" altLang="it-IT" sz="2400" dirty="0" err="1" smtClean="0"/>
              <a:t>Sherbimet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ngjashme</a:t>
            </a:r>
            <a:r>
              <a:rPr lang="en-US" altLang="it-IT" sz="2400" dirty="0" smtClean="0"/>
              <a:t> – </a:t>
            </a:r>
            <a:r>
              <a:rPr lang="en-US" altLang="it-IT" sz="2400" dirty="0" err="1" smtClean="0"/>
              <a:t>Qeraja</a:t>
            </a:r>
            <a:r>
              <a:rPr lang="en-US" altLang="it-IT" sz="2400" dirty="0" smtClean="0"/>
              <a:t> private (Private Hire Vehicle PHV)</a:t>
            </a:r>
          </a:p>
          <a:p>
            <a:pPr lvl="1" algn="just"/>
            <a:r>
              <a:rPr lang="en-US" altLang="it-IT" sz="2000" dirty="0" smtClean="0"/>
              <a:t>Jane </a:t>
            </a:r>
            <a:r>
              <a:rPr lang="en-US" altLang="it-IT" sz="2000" dirty="0" err="1" smtClean="0"/>
              <a:t>subjekt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rregullimi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Ndryshe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taxite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num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mund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ndalohen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rruges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vetem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njekerkese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paraprake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pasagjeri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193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Transporti publik urban III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800" dirty="0" err="1" smtClean="0"/>
              <a:t>Impakti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i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ekonomise</a:t>
            </a:r>
            <a:r>
              <a:rPr lang="en-US" altLang="it-IT" sz="2800" dirty="0" smtClean="0"/>
              <a:t> </a:t>
            </a:r>
            <a:r>
              <a:rPr lang="en-US" altLang="it-IT" sz="2800" dirty="0" err="1" smtClean="0"/>
              <a:t>digjitale</a:t>
            </a:r>
            <a:r>
              <a:rPr lang="en-US" altLang="it-IT" sz="2800" dirty="0" smtClean="0"/>
              <a:t> </a:t>
            </a:r>
          </a:p>
          <a:p>
            <a:pPr lvl="1" algn="just"/>
            <a:r>
              <a:rPr lang="en-US" altLang="it-IT" sz="2400" dirty="0" err="1" smtClean="0"/>
              <a:t>Impakt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ofrimin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sherbimit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urban </a:t>
            </a:r>
          </a:p>
          <a:p>
            <a:pPr lvl="1" algn="just"/>
            <a:r>
              <a:rPr lang="en-US" altLang="it-IT" sz="2400" dirty="0" err="1" smtClean="0"/>
              <a:t>Blerje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nga</a:t>
            </a:r>
            <a:r>
              <a:rPr lang="en-US" altLang="it-IT" sz="2400" dirty="0" smtClean="0"/>
              <a:t> internet ne </a:t>
            </a:r>
            <a:r>
              <a:rPr lang="en-US" altLang="it-IT" sz="2400" dirty="0" err="1" smtClean="0"/>
              <a:t>menyre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drejteperdrejte</a:t>
            </a:r>
            <a:endParaRPr lang="en-US" altLang="it-IT" sz="2400" dirty="0" smtClean="0"/>
          </a:p>
          <a:p>
            <a:pPr algn="just"/>
            <a:r>
              <a:rPr lang="en-US" altLang="it-IT" sz="2400" dirty="0" smtClean="0"/>
              <a:t>Forma e </a:t>
            </a:r>
            <a:r>
              <a:rPr lang="en-US" altLang="it-IT" sz="2400" dirty="0" err="1" smtClean="0"/>
              <a:t>ofrimit</a:t>
            </a:r>
            <a:r>
              <a:rPr lang="en-US" altLang="it-IT" sz="2400" dirty="0" smtClean="0"/>
              <a:t> (</a:t>
            </a:r>
            <a:r>
              <a:rPr lang="en-US" altLang="it-IT" sz="2400" dirty="0" err="1" smtClean="0"/>
              <a:t>modelet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biznesit</a:t>
            </a:r>
            <a:r>
              <a:rPr lang="en-US" altLang="it-IT" sz="2400" dirty="0" smtClean="0"/>
              <a:t>)</a:t>
            </a:r>
          </a:p>
          <a:p>
            <a:pPr lvl="1" algn="just"/>
            <a:r>
              <a:rPr lang="en-US" altLang="it-IT" sz="2000" dirty="0" err="1" smtClean="0"/>
              <a:t>Platforme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multilaterale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takon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shoferet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pasagjeret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Kategorizimi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digjital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)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veshtire</a:t>
            </a:r>
            <a:endParaRPr lang="en-US" altLang="it-IT" sz="1600" dirty="0" smtClean="0"/>
          </a:p>
          <a:p>
            <a:pPr lvl="1" algn="just"/>
            <a:r>
              <a:rPr lang="en-US" altLang="it-IT" sz="2000" dirty="0" err="1" smtClean="0"/>
              <a:t>Dy</a:t>
            </a:r>
            <a:r>
              <a:rPr lang="en-US" altLang="it-IT" sz="2000" dirty="0" smtClean="0"/>
              <a:t> forma </a:t>
            </a:r>
          </a:p>
          <a:p>
            <a:pPr lvl="2"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udhetimi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komunikimin</a:t>
            </a:r>
            <a:r>
              <a:rPr lang="en-US" altLang="it-IT" sz="1200" dirty="0" smtClean="0"/>
              <a:t> midis </a:t>
            </a:r>
            <a:r>
              <a:rPr lang="en-US" altLang="it-IT" sz="1200" dirty="0" err="1" smtClean="0"/>
              <a:t>pasagjerit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shoferit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profesionist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jo,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kryerjen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udhetimi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pasagjerin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makinen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udhetim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Shoferi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</a:t>
            </a:r>
            <a:r>
              <a:rPr lang="en-US" altLang="it-IT" sz="1200" dirty="0" smtClean="0"/>
              <a:t> </a:t>
            </a:r>
          </a:p>
          <a:p>
            <a:pPr algn="just"/>
            <a:r>
              <a:rPr lang="en-US" altLang="it-IT" sz="2400" dirty="0" err="1" smtClean="0"/>
              <a:t>Rasti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UBER </a:t>
            </a:r>
          </a:p>
          <a:p>
            <a:pPr lvl="1" algn="just"/>
            <a:r>
              <a:rPr lang="en-US" altLang="it-IT" sz="2000" dirty="0" smtClean="0"/>
              <a:t>Model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ofrimin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personave</a:t>
            </a:r>
            <a:r>
              <a:rPr lang="en-US" altLang="it-IT" sz="2000" dirty="0" smtClean="0"/>
              <a:t> </a:t>
            </a:r>
          </a:p>
          <a:p>
            <a:pPr lvl="2" algn="just"/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future ne </a:t>
            </a:r>
            <a:r>
              <a:rPr lang="en-US" altLang="it-IT" sz="1600" dirty="0" err="1" smtClean="0"/>
              <a:t>krize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modelin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taxive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sjelle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perplasje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gjyqesore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klasike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taxive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600" dirty="0" err="1" smtClean="0"/>
              <a:t>Kerkese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rirregullim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ofrimit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2000" dirty="0" err="1" smtClean="0"/>
              <a:t>Sherbim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shofere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joprofesioniste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UberPops</a:t>
            </a:r>
            <a:r>
              <a:rPr lang="en-US" altLang="it-IT" sz="2000" dirty="0" smtClean="0"/>
              <a:t>)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shofere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profesionale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makina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qera</a:t>
            </a:r>
            <a:r>
              <a:rPr lang="en-US" altLang="it-IT" sz="2000" dirty="0" smtClean="0"/>
              <a:t> (Uber Black)</a:t>
            </a:r>
          </a:p>
          <a:p>
            <a:pPr lvl="2" algn="just"/>
            <a:endParaRPr lang="en-US" altLang="it-IT" sz="1600" dirty="0" smtClean="0"/>
          </a:p>
          <a:p>
            <a:pPr lvl="1" algn="just"/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8185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Debati mbi UBER ne BE 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debat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sherbimet</a:t>
            </a:r>
            <a:r>
              <a:rPr lang="en-US" altLang="it-IT" sz="2400" dirty="0" smtClean="0"/>
              <a:t> e UBER</a:t>
            </a:r>
          </a:p>
          <a:p>
            <a:pPr lvl="1"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ligjor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sherbimeve</a:t>
            </a:r>
            <a:r>
              <a:rPr lang="en-US" altLang="it-IT" sz="2000" dirty="0" smtClean="0"/>
              <a:t> taxi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perket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legjislatoreve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kombetare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400" dirty="0" err="1" smtClean="0"/>
              <a:t>Itali</a:t>
            </a:r>
            <a:endParaRPr lang="en-US" altLang="it-IT" sz="2400" dirty="0" smtClean="0"/>
          </a:p>
          <a:p>
            <a:pPr lvl="2" algn="just"/>
            <a:r>
              <a:rPr lang="en-US" altLang="it-IT" sz="2000" dirty="0" err="1" smtClean="0"/>
              <a:t>UberPop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u </a:t>
            </a:r>
            <a:r>
              <a:rPr lang="en-US" altLang="it-IT" sz="2000" dirty="0" err="1" smtClean="0"/>
              <a:t>lejua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Itali</a:t>
            </a:r>
            <a:r>
              <a:rPr lang="en-US" altLang="it-IT" sz="2000" dirty="0" smtClean="0"/>
              <a:t> ne 2014 </a:t>
            </a:r>
          </a:p>
          <a:p>
            <a:pPr lvl="3" algn="just"/>
            <a:r>
              <a:rPr lang="en-US" altLang="it-IT" sz="1800" dirty="0" err="1" smtClean="0"/>
              <a:t>Tribunale</a:t>
            </a:r>
            <a:r>
              <a:rPr lang="en-US" altLang="it-IT" sz="1800" dirty="0" smtClean="0"/>
              <a:t> di Milano 25 Maj 2015, n. 16612/2015 Nos35445/2015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36491/2015</a:t>
            </a:r>
          </a:p>
          <a:p>
            <a:pPr lvl="3" algn="just"/>
            <a:r>
              <a:rPr lang="en-US" altLang="it-IT" sz="1800" dirty="0" err="1" smtClean="0"/>
              <a:t>Tribunale</a:t>
            </a:r>
            <a:r>
              <a:rPr lang="en-US" altLang="it-IT" sz="1800" dirty="0" smtClean="0"/>
              <a:t> di Torino, </a:t>
            </a:r>
            <a:r>
              <a:rPr lang="en-US" altLang="it-IT" sz="1800" dirty="0" err="1" smtClean="0"/>
              <a:t>sez</a:t>
            </a:r>
            <a:r>
              <a:rPr lang="en-US" altLang="it-IT" sz="1800" dirty="0" smtClean="0"/>
              <a:t>. I </a:t>
            </a:r>
            <a:r>
              <a:rPr lang="en-US" altLang="it-IT" sz="1800" dirty="0" err="1" smtClean="0"/>
              <a:t>Civile</a:t>
            </a:r>
            <a:r>
              <a:rPr lang="en-US" altLang="it-IT" sz="1800" dirty="0" smtClean="0"/>
              <a:t>, 24 Mars 2017 n. 1553</a:t>
            </a:r>
          </a:p>
          <a:p>
            <a:pPr lvl="2" algn="just"/>
            <a:r>
              <a:rPr lang="en-US" altLang="it-IT" sz="2000" dirty="0" err="1" smtClean="0"/>
              <a:t>UberBlack</a:t>
            </a:r>
            <a:endParaRPr lang="en-US" altLang="it-IT" sz="2000" dirty="0" smtClean="0"/>
          </a:p>
          <a:p>
            <a:pPr lvl="3" algn="just"/>
            <a:r>
              <a:rPr lang="en-US" altLang="it-IT" sz="1800" dirty="0" err="1" smtClean="0"/>
              <a:t>Tribunale</a:t>
            </a:r>
            <a:r>
              <a:rPr lang="en-US" altLang="it-IT" sz="1800" dirty="0" smtClean="0"/>
              <a:t> di Roma, </a:t>
            </a:r>
            <a:r>
              <a:rPr lang="en-US" altLang="it-IT" sz="1800" dirty="0" err="1" smtClean="0"/>
              <a:t>sez</a:t>
            </a:r>
            <a:r>
              <a:rPr lang="en-US" altLang="it-IT" sz="1800" dirty="0" smtClean="0"/>
              <a:t>. IX </a:t>
            </a:r>
            <a:r>
              <a:rPr lang="en-US" altLang="it-IT" sz="1800" dirty="0" err="1" smtClean="0"/>
              <a:t>civile</a:t>
            </a:r>
            <a:r>
              <a:rPr lang="en-US" altLang="it-IT" sz="1800" dirty="0" smtClean="0"/>
              <a:t>, 7 </a:t>
            </a:r>
            <a:r>
              <a:rPr lang="en-US" altLang="it-IT" sz="1800" dirty="0" err="1" smtClean="0"/>
              <a:t>Prill</a:t>
            </a:r>
            <a:r>
              <a:rPr lang="en-US" altLang="it-IT" sz="1800" dirty="0" smtClean="0"/>
              <a:t> 2017</a:t>
            </a:r>
          </a:p>
          <a:p>
            <a:pPr lvl="2" algn="just"/>
            <a:r>
              <a:rPr lang="en-US" altLang="it-IT" sz="2000" dirty="0" err="1" smtClean="0"/>
              <a:t>Gjykata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kushtetuese</a:t>
            </a:r>
            <a:r>
              <a:rPr lang="en-US" altLang="it-IT" sz="2000" dirty="0" smtClean="0"/>
              <a:t> – 15 </a:t>
            </a:r>
            <a:r>
              <a:rPr lang="en-US" altLang="it-IT" sz="2000" dirty="0" err="1" smtClean="0"/>
              <a:t>Dhjetor</a:t>
            </a:r>
            <a:r>
              <a:rPr lang="en-US" altLang="it-IT" sz="2000" dirty="0" smtClean="0"/>
              <a:t> 2016 n. 265</a:t>
            </a:r>
          </a:p>
          <a:p>
            <a:pPr lvl="3" algn="just"/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jo </a:t>
            </a:r>
            <a:r>
              <a:rPr lang="en-US" altLang="it-IT" sz="1800" dirty="0" err="1" smtClean="0"/>
              <a:t>kushtetues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ligj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rajonal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cili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kufizon</a:t>
            </a:r>
            <a:r>
              <a:rPr lang="en-US" altLang="it-IT" sz="1800" dirty="0" smtClean="0"/>
              <a:t> transport e </a:t>
            </a:r>
            <a:r>
              <a:rPr lang="en-US" altLang="it-IT" sz="1800" dirty="0" err="1" smtClean="0"/>
              <a:t>pasagjereve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taksi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apo</a:t>
            </a:r>
            <a:r>
              <a:rPr lang="en-US" altLang="it-IT" sz="1800" dirty="0" smtClean="0"/>
              <a:t> PHV </a:t>
            </a:r>
            <a:r>
              <a:rPr lang="en-US" altLang="it-IT" sz="1800" dirty="0" err="1" smtClean="0"/>
              <a:t>persa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lidhje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konkurencen</a:t>
            </a:r>
            <a:r>
              <a:rPr lang="en-US" altLang="it-IT" sz="1800" dirty="0" smtClean="0"/>
              <a:t> e lire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tille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rregullohet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ligj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competence </a:t>
            </a:r>
            <a:r>
              <a:rPr lang="en-US" altLang="it-IT" sz="1800" dirty="0" err="1" smtClean="0"/>
              <a:t>eksluzive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Shtetit</a:t>
            </a:r>
            <a:r>
              <a:rPr lang="en-US" altLang="it-IT" sz="1800" dirty="0" smtClean="0"/>
              <a:t> </a:t>
            </a:r>
          </a:p>
          <a:p>
            <a:pPr lvl="3" algn="just"/>
            <a:r>
              <a:rPr lang="en-US" altLang="it-IT" sz="1800" dirty="0" err="1" smtClean="0"/>
              <a:t>Ligji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viteve</a:t>
            </a:r>
            <a:r>
              <a:rPr lang="en-US" altLang="it-IT" sz="1800" dirty="0" smtClean="0"/>
              <a:t> 90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tille</a:t>
            </a:r>
            <a:r>
              <a:rPr lang="en-US" altLang="it-IT" sz="1800" dirty="0" smtClean="0"/>
              <a:t> situate, me </a:t>
            </a:r>
            <a:r>
              <a:rPr lang="en-US" altLang="it-IT" sz="1800" dirty="0" err="1" smtClean="0"/>
              <a:t>zhvillimin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teknologjise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kete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fushe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nevoje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nje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pergjigje</a:t>
            </a:r>
            <a:r>
              <a:rPr lang="en-US" altLang="it-IT" sz="1800" dirty="0" smtClean="0"/>
              <a:t> me </a:t>
            </a:r>
            <a:r>
              <a:rPr lang="en-US" altLang="it-IT" sz="1800" dirty="0" err="1" smtClean="0"/>
              <a:t>adekuate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ligjore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politike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nivel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kombetar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BE  </a:t>
            </a:r>
          </a:p>
        </p:txBody>
      </p:sp>
    </p:spTree>
    <p:extLst>
      <p:ext uri="{BB962C8B-B14F-4D97-AF65-F5344CB8AC3E}">
        <p14:creationId xmlns:p14="http://schemas.microsoft.com/office/powerpoint/2010/main" val="9770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475656" y="285726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Debati mbi UBER ne BE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Ka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debat</a:t>
            </a:r>
            <a:r>
              <a:rPr lang="en-US" altLang="it-IT" sz="2400" dirty="0" smtClean="0"/>
              <a:t> ne </a:t>
            </a:r>
            <a:r>
              <a:rPr lang="en-US" altLang="it-IT" sz="2400" dirty="0" err="1" smtClean="0"/>
              <a:t>lidhje</a:t>
            </a:r>
            <a:r>
              <a:rPr lang="en-US" altLang="it-IT" sz="2400" dirty="0" smtClean="0"/>
              <a:t> me </a:t>
            </a:r>
            <a:r>
              <a:rPr lang="en-US" altLang="it-IT" sz="2400" dirty="0" err="1" smtClean="0"/>
              <a:t>sherbimet</a:t>
            </a:r>
            <a:r>
              <a:rPr lang="en-US" altLang="it-IT" sz="2400" dirty="0" smtClean="0"/>
              <a:t> e UBER</a:t>
            </a:r>
          </a:p>
          <a:p>
            <a:pPr lvl="1" algn="just"/>
            <a:r>
              <a:rPr lang="en-US" altLang="it-IT" sz="2000" dirty="0" smtClean="0"/>
              <a:t>France </a:t>
            </a:r>
          </a:p>
          <a:p>
            <a:pPr lvl="2" algn="just"/>
            <a:r>
              <a:rPr lang="en-US" altLang="it-IT" sz="1600" dirty="0" err="1" smtClean="0"/>
              <a:t>Aktiviteti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UBER </a:t>
            </a:r>
            <a:r>
              <a:rPr lang="en-US" altLang="it-IT" sz="1600" dirty="0" err="1" smtClean="0"/>
              <a:t>ngriti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shume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ceshtje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gjykata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protesta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taksistet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profesioniste</a:t>
            </a:r>
            <a:endParaRPr lang="en-US" altLang="it-IT" sz="1600" dirty="0" smtClean="0"/>
          </a:p>
          <a:p>
            <a:pPr lvl="2" algn="just"/>
            <a:r>
              <a:rPr lang="en-US" altLang="it-IT" sz="1600" dirty="0" err="1" smtClean="0"/>
              <a:t>Fillimisht</a:t>
            </a:r>
            <a:r>
              <a:rPr lang="en-US" altLang="it-IT" sz="1600" dirty="0" smtClean="0"/>
              <a:t> </a:t>
            </a:r>
            <a:r>
              <a:rPr lang="en-US" altLang="it-IT" sz="1600" i="1" dirty="0" err="1" smtClean="0"/>
              <a:t>Loi</a:t>
            </a:r>
            <a:r>
              <a:rPr lang="en-US" altLang="it-IT" sz="1600" i="1" dirty="0" smtClean="0"/>
              <a:t> </a:t>
            </a:r>
            <a:r>
              <a:rPr lang="en-US" altLang="it-IT" sz="1600" i="1" dirty="0" err="1" smtClean="0"/>
              <a:t>Novelli</a:t>
            </a:r>
            <a:r>
              <a:rPr lang="en-US" altLang="it-IT" sz="1600" i="1" dirty="0" smtClean="0"/>
              <a:t> </a:t>
            </a:r>
            <a:r>
              <a:rPr lang="en-US" altLang="it-IT" sz="1600" dirty="0" smtClean="0"/>
              <a:t>– </a:t>
            </a:r>
            <a:r>
              <a:rPr lang="en-US" altLang="it-IT" sz="1600" dirty="0" err="1" smtClean="0"/>
              <a:t>liberalizoi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hyrjen</a:t>
            </a:r>
            <a:r>
              <a:rPr lang="en-US" altLang="it-IT" sz="1600" dirty="0" smtClean="0"/>
              <a:t> e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makinave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shofer</a:t>
            </a:r>
            <a:r>
              <a:rPr lang="en-US" altLang="it-IT" sz="1600" dirty="0" smtClean="0"/>
              <a:t>  PHV</a:t>
            </a:r>
          </a:p>
          <a:p>
            <a:pPr lvl="2" algn="just"/>
            <a:r>
              <a:rPr lang="en-US" altLang="it-IT" sz="1600" dirty="0" err="1" smtClean="0"/>
              <a:t>Rregullim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ligjor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Loi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Thevenoud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monopoli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ligjor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taksite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qedrimet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rruge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kushtetues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konfirmoi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perjashtimin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UberPop</a:t>
            </a:r>
            <a:endParaRPr lang="en-US" altLang="it-IT" sz="1200" dirty="0" smtClean="0"/>
          </a:p>
          <a:p>
            <a:pPr lvl="2" algn="just"/>
            <a:r>
              <a:rPr lang="en-US" altLang="it-IT" sz="1600" dirty="0" err="1" smtClean="0"/>
              <a:t>Ceshtje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humbura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UBER ne </a:t>
            </a:r>
            <a:r>
              <a:rPr lang="en-US" altLang="it-IT" sz="1600" dirty="0" err="1" smtClean="0"/>
              <a:t>gjykata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Perjashtimi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UberPop</a:t>
            </a:r>
            <a:endParaRPr lang="en-US" altLang="it-IT" sz="1200" dirty="0" smtClean="0"/>
          </a:p>
          <a:p>
            <a:pPr lvl="2" algn="just"/>
            <a:endParaRPr lang="en-US" altLang="it-IT" sz="1600" dirty="0" smtClean="0"/>
          </a:p>
          <a:p>
            <a:pPr lvl="1" algn="just"/>
            <a:r>
              <a:rPr lang="en-US" altLang="it-IT" sz="2000" dirty="0" err="1" smtClean="0"/>
              <a:t>Gjermani</a:t>
            </a:r>
            <a:endParaRPr lang="en-US" altLang="it-IT" sz="2000" dirty="0"/>
          </a:p>
          <a:p>
            <a:pPr lvl="2" algn="just"/>
            <a:r>
              <a:rPr lang="en-US" altLang="it-IT" sz="1600" dirty="0" smtClean="0"/>
              <a:t>Ne 2014 ne Berlin u </a:t>
            </a:r>
            <a:r>
              <a:rPr lang="en-US" altLang="it-IT" sz="1600" dirty="0" err="1" smtClean="0"/>
              <a:t>perjashtua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platforma</a:t>
            </a:r>
            <a:r>
              <a:rPr lang="en-US" altLang="it-IT" sz="1600" dirty="0" smtClean="0"/>
              <a:t> Uber </a:t>
            </a:r>
            <a:r>
              <a:rPr lang="en-US" altLang="it-IT" sz="1600" dirty="0" err="1" smtClean="0"/>
              <a:t>sepse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paraqiste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rrezik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konsumatoret</a:t>
            </a:r>
            <a:r>
              <a:rPr lang="en-US" altLang="it-IT" sz="1600" dirty="0" smtClean="0"/>
              <a:t> </a:t>
            </a:r>
          </a:p>
          <a:p>
            <a:pPr lvl="3" algn="just"/>
            <a:r>
              <a:rPr lang="en-US" altLang="it-IT" sz="1200" dirty="0" err="1" smtClean="0"/>
              <a:t>Mungese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shoferet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mjetet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perdorura</a:t>
            </a:r>
            <a:endParaRPr lang="en-US" altLang="it-IT" sz="1200" dirty="0" smtClean="0"/>
          </a:p>
          <a:p>
            <a:pPr lvl="3" algn="just"/>
            <a:r>
              <a:rPr lang="en-US" altLang="it-IT" sz="1200" dirty="0" err="1" smtClean="0"/>
              <a:t>Konkurence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pandershme</a:t>
            </a:r>
            <a:r>
              <a:rPr lang="en-US" altLang="it-IT" sz="1200" dirty="0" smtClean="0"/>
              <a:t> </a:t>
            </a:r>
          </a:p>
          <a:p>
            <a:pPr lvl="3" algn="just"/>
            <a:r>
              <a:rPr lang="en-US" altLang="it-IT" sz="1200" dirty="0" err="1" smtClean="0"/>
              <a:t>Kundeshtim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rregullat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transportit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pasagjereve</a:t>
            </a:r>
            <a:r>
              <a:rPr lang="en-US" altLang="it-IT" sz="1200" smtClean="0"/>
              <a:t> 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4769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4094</TotalTime>
  <Words>1849</Words>
  <Application>Microsoft Office PowerPoint</Application>
  <PresentationFormat>On-screen Show (4:3)</PresentationFormat>
  <Paragraphs>214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298</cp:revision>
  <dcterms:created xsi:type="dcterms:W3CDTF">2016-10-18T10:02:39Z</dcterms:created>
  <dcterms:modified xsi:type="dcterms:W3CDTF">2023-05-16T21:24:47Z</dcterms:modified>
</cp:coreProperties>
</file>