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82" r:id="rId4"/>
    <p:sldId id="277" r:id="rId5"/>
    <p:sldId id="278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80" r:id="rId14"/>
    <p:sldId id="276" r:id="rId15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/>
              <a:t>Liria</a:t>
            </a:r>
            <a:r>
              <a:rPr lang="en-US" sz="2800" dirty="0" smtClean="0"/>
              <a:t> e </a:t>
            </a:r>
            <a:r>
              <a:rPr lang="en-US" sz="2800" dirty="0" err="1" smtClean="0"/>
              <a:t>qarkullimit</a:t>
            </a:r>
            <a:r>
              <a:rPr lang="en-US" sz="2800" dirty="0" smtClean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 smtClean="0"/>
              <a:t>kapitalit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pagesave</a:t>
            </a:r>
            <a:r>
              <a:rPr lang="en-US" sz="2800" dirty="0" smtClean="0"/>
              <a:t> ne BE</a:t>
            </a: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srgbClr val="002060"/>
              </a:solidFill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Liria e levizjes se kapitalit (IX)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Perjashtimet (IX)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Bashkimi ekonomik dhe monetar (X)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03 Shkurt 2023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10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Perjashtimet nga liria e levizjes se kapitaleve II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endParaRPr lang="it-IT" sz="2400" dirty="0" smtClean="0">
              <a:solidFill>
                <a:srgbClr val="2F2B20"/>
              </a:solidFill>
            </a:endParaRPr>
          </a:p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65 pika  2</a:t>
            </a:r>
          </a:p>
          <a:p>
            <a:pPr lvl="1" indent="-228600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Dispozitat e këtij Kreu nuk e cenojnë zbatueshmërinë e kufizimeve mbi të drejtën </a:t>
            </a:r>
            <a:r>
              <a:rPr lang="it-IT" sz="1600" dirty="0" smtClean="0">
                <a:solidFill>
                  <a:srgbClr val="2F2B20"/>
                </a:solidFill>
              </a:rPr>
              <a:t>e vendosjes</a:t>
            </a:r>
            <a:r>
              <a:rPr lang="it-IT" sz="1600" dirty="0">
                <a:solidFill>
                  <a:srgbClr val="2F2B20"/>
                </a:solidFill>
              </a:rPr>
              <a:t>, të cilat janë në pajtim me </a:t>
            </a:r>
            <a:r>
              <a:rPr lang="it-IT" sz="1600" dirty="0" smtClean="0">
                <a:solidFill>
                  <a:srgbClr val="2F2B20"/>
                </a:solidFill>
              </a:rPr>
              <a:t>Traktatet</a:t>
            </a:r>
          </a:p>
          <a:p>
            <a:pPr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Neni 65 pika 3 </a:t>
            </a:r>
          </a:p>
          <a:p>
            <a:pPr lvl="1" indent="-228600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Masat dhe procedurat e përmendura në paragrafët 1 dhe 2 nuk duhet të përbëjnë një mjet</a:t>
            </a:r>
          </a:p>
          <a:p>
            <a:pPr marL="514350" lvl="1" indent="0">
              <a:buClr>
                <a:srgbClr val="A9A57C"/>
              </a:buClr>
              <a:buNone/>
            </a:pPr>
            <a:r>
              <a:rPr lang="it-IT" sz="1600" dirty="0">
                <a:solidFill>
                  <a:srgbClr val="2F2B20"/>
                </a:solidFill>
              </a:rPr>
              <a:t>për diskriminim arbitrar ose kufizim të maskuar për lëvizjen e lirë të kapitalit dhe pagesave, </a:t>
            </a:r>
            <a:r>
              <a:rPr lang="it-IT" sz="1600" dirty="0" smtClean="0">
                <a:solidFill>
                  <a:srgbClr val="2F2B20"/>
                </a:solidFill>
              </a:rPr>
              <a:t>sipas përkufizimit </a:t>
            </a:r>
            <a:r>
              <a:rPr lang="it-IT" sz="1600" dirty="0">
                <a:solidFill>
                  <a:srgbClr val="2F2B20"/>
                </a:solidFill>
              </a:rPr>
              <a:t>në nenin 63</a:t>
            </a:r>
            <a:r>
              <a:rPr lang="it-IT" sz="1600" dirty="0" smtClean="0">
                <a:solidFill>
                  <a:srgbClr val="2F2B20"/>
                </a:solidFill>
              </a:rPr>
              <a:t>.</a:t>
            </a:r>
          </a:p>
          <a:p>
            <a:pPr marL="514350" lvl="1" indent="0">
              <a:buClr>
                <a:srgbClr val="A9A57C"/>
              </a:buClr>
              <a:buNone/>
            </a:pPr>
            <a:endParaRPr lang="it-IT" sz="1600" dirty="0">
              <a:solidFill>
                <a:srgbClr val="2F2B20"/>
              </a:solidFill>
            </a:endParaRPr>
          </a:p>
          <a:p>
            <a:pPr marL="114300">
              <a:spcBef>
                <a:spcPts val="0"/>
              </a:spcBef>
              <a:buClr>
                <a:srgbClr val="A9A57C"/>
              </a:buClr>
            </a:pPr>
            <a:r>
              <a:rPr lang="it-IT" sz="2400" dirty="0">
                <a:solidFill>
                  <a:srgbClr val="2F2B20"/>
                </a:solidFill>
              </a:rPr>
              <a:t>Neni </a:t>
            </a:r>
            <a:r>
              <a:rPr lang="it-IT" sz="2400" dirty="0" smtClean="0">
                <a:solidFill>
                  <a:srgbClr val="2F2B20"/>
                </a:solidFill>
              </a:rPr>
              <a:t>64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Dispozitat </a:t>
            </a:r>
            <a:r>
              <a:rPr lang="it-IT" sz="1200" dirty="0">
                <a:solidFill>
                  <a:srgbClr val="2F2B20"/>
                </a:solidFill>
              </a:rPr>
              <a:t>e nenit 63 nuk e cenojnë zbatimin për vendet e treta të kufizimeve të </a:t>
            </a:r>
            <a:r>
              <a:rPr lang="it-IT" sz="1200" dirty="0" smtClean="0">
                <a:solidFill>
                  <a:srgbClr val="2F2B20"/>
                </a:solidFill>
              </a:rPr>
              <a:t>cilat ekzistojnë </a:t>
            </a:r>
            <a:r>
              <a:rPr lang="it-IT" sz="1200" dirty="0">
                <a:solidFill>
                  <a:srgbClr val="2F2B20"/>
                </a:solidFill>
              </a:rPr>
              <a:t>më 31 dhjetor 1993 në bazë të legjislacionit kombëtar ose atij të Bashkimit, lidhur </a:t>
            </a:r>
            <a:r>
              <a:rPr lang="it-IT" sz="1200" dirty="0" smtClean="0">
                <a:solidFill>
                  <a:srgbClr val="2F2B20"/>
                </a:solidFill>
              </a:rPr>
              <a:t>me lëvizjen </a:t>
            </a:r>
            <a:r>
              <a:rPr lang="it-IT" sz="1200" dirty="0">
                <a:solidFill>
                  <a:srgbClr val="2F2B20"/>
                </a:solidFill>
              </a:rPr>
              <a:t>e kapitalit drejt vendeve të treta ose prej tyre, që kanë të bëjnë me investimet e drejtpërdrejta</a:t>
            </a:r>
            <a:r>
              <a:rPr lang="it-IT" sz="1200" dirty="0" smtClean="0">
                <a:solidFill>
                  <a:srgbClr val="2F2B20"/>
                </a:solidFill>
              </a:rPr>
              <a:t>, duke </a:t>
            </a:r>
            <a:r>
              <a:rPr lang="it-IT" sz="1200" dirty="0">
                <a:solidFill>
                  <a:srgbClr val="2F2B20"/>
                </a:solidFill>
              </a:rPr>
              <a:t>përfshirë edhe investimet në pasuri të paluajtshme, vendosjen, ofrimin e shërbimeve </a:t>
            </a:r>
            <a:r>
              <a:rPr lang="it-IT" sz="1200" dirty="0" smtClean="0">
                <a:solidFill>
                  <a:srgbClr val="2F2B20"/>
                </a:solidFill>
              </a:rPr>
              <a:t>financiare ose </a:t>
            </a:r>
            <a:r>
              <a:rPr lang="it-IT" sz="1200" dirty="0">
                <a:solidFill>
                  <a:srgbClr val="2F2B20"/>
                </a:solidFill>
              </a:rPr>
              <a:t>pranimin e letrave me vlerë në tregjet e kapitalit. Sa u takon kufizimeve që ekzistojnë </a:t>
            </a:r>
            <a:r>
              <a:rPr lang="it-IT" sz="1200" dirty="0" smtClean="0">
                <a:solidFill>
                  <a:srgbClr val="2F2B20"/>
                </a:solidFill>
              </a:rPr>
              <a:t>sipas legjislacionit </a:t>
            </a:r>
            <a:r>
              <a:rPr lang="it-IT" sz="1200" dirty="0">
                <a:solidFill>
                  <a:srgbClr val="2F2B20"/>
                </a:solidFill>
              </a:rPr>
              <a:t>kombëtar të Bullgarisë, Estonisë dhe Hungarisë, data e përcaktuar është 31 dhjetor </a:t>
            </a:r>
            <a:r>
              <a:rPr lang="it-IT" sz="1200" dirty="0" smtClean="0">
                <a:solidFill>
                  <a:srgbClr val="2F2B20"/>
                </a:solidFill>
              </a:rPr>
              <a:t>1999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Masa me liberale per levizjen e kapitalit mund te miratohen me proceduren legjislative te zakonshme ne Parlamentin Europian dhe Keshill (pika 2)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>
                <a:solidFill>
                  <a:srgbClr val="2F2B20"/>
                </a:solidFill>
              </a:rPr>
              <a:t>Masa me </a:t>
            </a:r>
            <a:r>
              <a:rPr lang="it-IT" sz="1200" dirty="0" smtClean="0">
                <a:solidFill>
                  <a:srgbClr val="2F2B20"/>
                </a:solidFill>
              </a:rPr>
              <a:t>shtrenguese </a:t>
            </a:r>
            <a:r>
              <a:rPr lang="it-IT" sz="1200" dirty="0">
                <a:solidFill>
                  <a:srgbClr val="2F2B20"/>
                </a:solidFill>
              </a:rPr>
              <a:t>per levizjen e kapitalit mund te miratohen me proceduren legjislative te </a:t>
            </a:r>
            <a:r>
              <a:rPr lang="it-IT" sz="1200" dirty="0" smtClean="0">
                <a:solidFill>
                  <a:srgbClr val="2F2B20"/>
                </a:solidFill>
              </a:rPr>
              <a:t>speciale me konsultim te Parlamentit </a:t>
            </a:r>
            <a:r>
              <a:rPr lang="it-IT" sz="1200" dirty="0">
                <a:solidFill>
                  <a:srgbClr val="2F2B20"/>
                </a:solidFill>
              </a:rPr>
              <a:t>Europian dhe </a:t>
            </a:r>
            <a:r>
              <a:rPr lang="it-IT" sz="1200" dirty="0" smtClean="0">
                <a:solidFill>
                  <a:srgbClr val="2F2B20"/>
                </a:solidFill>
              </a:rPr>
              <a:t>vote unanime ne Keshill (pika 3)</a:t>
            </a:r>
            <a:endParaRPr lang="it-IT" sz="1200" dirty="0">
              <a:solidFill>
                <a:srgbClr val="2F2B20"/>
              </a:solidFill>
            </a:endParaRP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endParaRPr lang="it-IT" sz="1200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11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Perjashtimet nga liria e levizjes se kapitaleve II</a:t>
            </a:r>
          </a:p>
          <a:p>
            <a:pPr algn="l"/>
            <a:r>
              <a:rPr lang="it-IT" sz="3200" dirty="0" smtClean="0"/>
              <a:t>Liria e Levizjes se kapitaleve me vendet e treta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endParaRPr lang="it-IT" sz="2400" dirty="0" smtClean="0">
              <a:solidFill>
                <a:srgbClr val="2F2B20"/>
              </a:solidFill>
            </a:endParaRPr>
          </a:p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65 pika  2</a:t>
            </a:r>
          </a:p>
          <a:p>
            <a:pPr lvl="1" indent="-228600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Dispozitat e këtij Kreu nuk e cenojnë zbatueshmërinë e kufizimeve mbi të drejtën </a:t>
            </a:r>
            <a:r>
              <a:rPr lang="it-IT" sz="1600" dirty="0" smtClean="0">
                <a:solidFill>
                  <a:srgbClr val="2F2B20"/>
                </a:solidFill>
              </a:rPr>
              <a:t>e vendosjes</a:t>
            </a:r>
            <a:r>
              <a:rPr lang="it-IT" sz="1600" dirty="0">
                <a:solidFill>
                  <a:srgbClr val="2F2B20"/>
                </a:solidFill>
              </a:rPr>
              <a:t>, të cilat janë në pajtim me </a:t>
            </a:r>
            <a:r>
              <a:rPr lang="it-IT" sz="1600" dirty="0" smtClean="0">
                <a:solidFill>
                  <a:srgbClr val="2F2B20"/>
                </a:solidFill>
              </a:rPr>
              <a:t>Traktatet</a:t>
            </a:r>
          </a:p>
          <a:p>
            <a:pPr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Neni 65 pika 3 </a:t>
            </a:r>
          </a:p>
          <a:p>
            <a:pPr lvl="1" indent="-228600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Masat dhe procedurat e përmendura në paragrafët 1 dhe 2 nuk duhet të përbëjnë një mjet</a:t>
            </a:r>
          </a:p>
          <a:p>
            <a:pPr marL="514350" lvl="1" indent="0">
              <a:buClr>
                <a:srgbClr val="A9A57C"/>
              </a:buClr>
              <a:buNone/>
            </a:pPr>
            <a:r>
              <a:rPr lang="it-IT" sz="1600" dirty="0">
                <a:solidFill>
                  <a:srgbClr val="2F2B20"/>
                </a:solidFill>
              </a:rPr>
              <a:t>për diskriminim arbitrar ose kufizim të maskuar për lëvizjen e lirë të kapitalit dhe pagesave, </a:t>
            </a:r>
            <a:r>
              <a:rPr lang="it-IT" sz="1600" dirty="0" smtClean="0">
                <a:solidFill>
                  <a:srgbClr val="2F2B20"/>
                </a:solidFill>
              </a:rPr>
              <a:t>sipas përkufizimit </a:t>
            </a:r>
            <a:r>
              <a:rPr lang="it-IT" sz="1600" dirty="0">
                <a:solidFill>
                  <a:srgbClr val="2F2B20"/>
                </a:solidFill>
              </a:rPr>
              <a:t>në nenin 63</a:t>
            </a:r>
            <a:r>
              <a:rPr lang="it-IT" sz="1600" dirty="0" smtClean="0">
                <a:solidFill>
                  <a:srgbClr val="2F2B20"/>
                </a:solidFill>
              </a:rPr>
              <a:t>.</a:t>
            </a:r>
          </a:p>
          <a:p>
            <a:pPr marL="514350" lvl="1" indent="0">
              <a:buClr>
                <a:srgbClr val="A9A57C"/>
              </a:buClr>
              <a:buNone/>
            </a:pPr>
            <a:endParaRPr lang="it-IT" sz="1600" dirty="0">
              <a:solidFill>
                <a:srgbClr val="2F2B20"/>
              </a:solidFill>
            </a:endParaRPr>
          </a:p>
          <a:p>
            <a:pPr marL="114300">
              <a:spcBef>
                <a:spcPts val="0"/>
              </a:spcBef>
              <a:buClr>
                <a:srgbClr val="A9A57C"/>
              </a:buClr>
            </a:pPr>
            <a:r>
              <a:rPr lang="it-IT" sz="2400" dirty="0">
                <a:solidFill>
                  <a:srgbClr val="2F2B20"/>
                </a:solidFill>
              </a:rPr>
              <a:t>Neni </a:t>
            </a:r>
            <a:r>
              <a:rPr lang="it-IT" sz="2400" dirty="0" smtClean="0">
                <a:solidFill>
                  <a:srgbClr val="2F2B20"/>
                </a:solidFill>
              </a:rPr>
              <a:t>64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Dispozitat </a:t>
            </a:r>
            <a:r>
              <a:rPr lang="it-IT" sz="1200" dirty="0">
                <a:solidFill>
                  <a:srgbClr val="2F2B20"/>
                </a:solidFill>
              </a:rPr>
              <a:t>e nenit 63 nuk e cenojnë zbatimin për vendet e treta të kufizimeve të </a:t>
            </a:r>
            <a:r>
              <a:rPr lang="it-IT" sz="1200" dirty="0" smtClean="0">
                <a:solidFill>
                  <a:srgbClr val="2F2B20"/>
                </a:solidFill>
              </a:rPr>
              <a:t>cilat ekzistojnë </a:t>
            </a:r>
            <a:r>
              <a:rPr lang="it-IT" sz="1200" dirty="0">
                <a:solidFill>
                  <a:srgbClr val="2F2B20"/>
                </a:solidFill>
              </a:rPr>
              <a:t>më 31 dhjetor 1993 në bazë të legjislacionit kombëtar ose atij të Bashkimit, lidhur </a:t>
            </a:r>
            <a:r>
              <a:rPr lang="it-IT" sz="1200" dirty="0" smtClean="0">
                <a:solidFill>
                  <a:srgbClr val="2F2B20"/>
                </a:solidFill>
              </a:rPr>
              <a:t>me lëvizjen </a:t>
            </a:r>
            <a:r>
              <a:rPr lang="it-IT" sz="1200" dirty="0">
                <a:solidFill>
                  <a:srgbClr val="2F2B20"/>
                </a:solidFill>
              </a:rPr>
              <a:t>e kapitalit drejt vendeve të treta ose prej tyre, që kanë të bëjnë me investimet e drejtpërdrejta</a:t>
            </a:r>
            <a:r>
              <a:rPr lang="it-IT" sz="1200" dirty="0" smtClean="0">
                <a:solidFill>
                  <a:srgbClr val="2F2B20"/>
                </a:solidFill>
              </a:rPr>
              <a:t>, duke </a:t>
            </a:r>
            <a:r>
              <a:rPr lang="it-IT" sz="1200" dirty="0">
                <a:solidFill>
                  <a:srgbClr val="2F2B20"/>
                </a:solidFill>
              </a:rPr>
              <a:t>përfshirë edhe investimet në pasuri të paluajtshme, vendosjen, ofrimin e shërbimeve </a:t>
            </a:r>
            <a:r>
              <a:rPr lang="it-IT" sz="1200" dirty="0" smtClean="0">
                <a:solidFill>
                  <a:srgbClr val="2F2B20"/>
                </a:solidFill>
              </a:rPr>
              <a:t>financiare ose </a:t>
            </a:r>
            <a:r>
              <a:rPr lang="it-IT" sz="1200" dirty="0">
                <a:solidFill>
                  <a:srgbClr val="2F2B20"/>
                </a:solidFill>
              </a:rPr>
              <a:t>pranimin e letrave me vlerë në tregjet e kapitalit. Sa u takon kufizimeve që ekzistojnë </a:t>
            </a:r>
            <a:r>
              <a:rPr lang="it-IT" sz="1200" dirty="0" smtClean="0">
                <a:solidFill>
                  <a:srgbClr val="2F2B20"/>
                </a:solidFill>
              </a:rPr>
              <a:t>sipas legjislacionit </a:t>
            </a:r>
            <a:r>
              <a:rPr lang="it-IT" sz="1200" dirty="0">
                <a:solidFill>
                  <a:srgbClr val="2F2B20"/>
                </a:solidFill>
              </a:rPr>
              <a:t>kombëtar të Bullgarisë, Estonisë dhe Hungarisë, data e përcaktuar është 31 dhjetor </a:t>
            </a:r>
            <a:r>
              <a:rPr lang="it-IT" sz="1200" dirty="0" smtClean="0">
                <a:solidFill>
                  <a:srgbClr val="2F2B20"/>
                </a:solidFill>
              </a:rPr>
              <a:t>1999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Masa me liberale per levizjen e kapitalit mund te miratohen me proceduren legjislative te zakonshme ne Parlamentin Europian dhe Keshill (pika 2)</a:t>
            </a: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r>
              <a:rPr lang="it-IT" sz="1200" dirty="0">
                <a:solidFill>
                  <a:srgbClr val="2F2B20"/>
                </a:solidFill>
              </a:rPr>
              <a:t>Masa me </a:t>
            </a:r>
            <a:r>
              <a:rPr lang="it-IT" sz="1200" dirty="0" smtClean="0">
                <a:solidFill>
                  <a:srgbClr val="2F2B20"/>
                </a:solidFill>
              </a:rPr>
              <a:t>shtrenguese </a:t>
            </a:r>
            <a:r>
              <a:rPr lang="it-IT" sz="1200" dirty="0">
                <a:solidFill>
                  <a:srgbClr val="2F2B20"/>
                </a:solidFill>
              </a:rPr>
              <a:t>per levizjen e kapitalit mund te miratohen me proceduren legjislative te </a:t>
            </a:r>
            <a:r>
              <a:rPr lang="it-IT" sz="1200" dirty="0" smtClean="0">
                <a:solidFill>
                  <a:srgbClr val="2F2B20"/>
                </a:solidFill>
              </a:rPr>
              <a:t>speciale me konsultim te Parlamentit </a:t>
            </a:r>
            <a:r>
              <a:rPr lang="it-IT" sz="1200" dirty="0">
                <a:solidFill>
                  <a:srgbClr val="2F2B20"/>
                </a:solidFill>
              </a:rPr>
              <a:t>Europian dhe </a:t>
            </a:r>
            <a:r>
              <a:rPr lang="it-IT" sz="1200" dirty="0" smtClean="0">
                <a:solidFill>
                  <a:srgbClr val="2F2B20"/>
                </a:solidFill>
              </a:rPr>
              <a:t>vote unanime ne Keshill (pika 3)</a:t>
            </a:r>
            <a:endParaRPr lang="it-IT" sz="1200" dirty="0">
              <a:solidFill>
                <a:srgbClr val="2F2B20"/>
              </a:solidFill>
            </a:endParaRPr>
          </a:p>
          <a:p>
            <a:pPr marL="514350" lvl="1">
              <a:spcBef>
                <a:spcPts val="0"/>
              </a:spcBef>
              <a:buClr>
                <a:srgbClr val="A9A57C"/>
              </a:buClr>
            </a:pPr>
            <a:endParaRPr lang="it-IT" sz="1200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9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Liria e Levizjes se kapitaleve me vendet e treta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endParaRPr lang="it-IT" sz="2400" dirty="0" smtClean="0">
              <a:solidFill>
                <a:srgbClr val="2F2B20"/>
              </a:solidFill>
            </a:endParaRPr>
          </a:p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66</a:t>
            </a:r>
          </a:p>
          <a:p>
            <a:pPr lvl="1" indent="-228600" algn="just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Kur në rrethana të jashtëzakonshme lëvizjet e kapitalit drejt një ose prej vendeve të treta </a:t>
            </a:r>
            <a:r>
              <a:rPr lang="it-IT" sz="1600" u="sng" dirty="0" smtClean="0">
                <a:solidFill>
                  <a:srgbClr val="2F2B20"/>
                </a:solidFill>
              </a:rPr>
              <a:t>shkaktojnë ose </a:t>
            </a:r>
            <a:r>
              <a:rPr lang="it-IT" sz="1600" u="sng" dirty="0">
                <a:solidFill>
                  <a:srgbClr val="2F2B20"/>
                </a:solidFill>
              </a:rPr>
              <a:t>rrezikojnë të shkaktojnë vështirësi serioze </a:t>
            </a:r>
            <a:r>
              <a:rPr lang="it-IT" sz="1600" dirty="0">
                <a:solidFill>
                  <a:srgbClr val="2F2B20"/>
                </a:solidFill>
              </a:rPr>
              <a:t>për </a:t>
            </a:r>
            <a:r>
              <a:rPr lang="it-IT" sz="1600" i="1" dirty="0">
                <a:solidFill>
                  <a:srgbClr val="2F2B20"/>
                </a:solidFill>
              </a:rPr>
              <a:t>funksionimin e bashkimit ekonomik dhe monetar</a:t>
            </a:r>
            <a:r>
              <a:rPr lang="it-IT" sz="1600" dirty="0" smtClean="0">
                <a:solidFill>
                  <a:srgbClr val="2F2B20"/>
                </a:solidFill>
              </a:rPr>
              <a:t>, </a:t>
            </a:r>
            <a:r>
              <a:rPr lang="it-IT" sz="1600" b="1" dirty="0" smtClean="0">
                <a:solidFill>
                  <a:srgbClr val="2F2B20"/>
                </a:solidFill>
              </a:rPr>
              <a:t>Këshilli</a:t>
            </a:r>
            <a:r>
              <a:rPr lang="it-IT" sz="1600" dirty="0">
                <a:solidFill>
                  <a:srgbClr val="2F2B20"/>
                </a:solidFill>
              </a:rPr>
              <a:t>, me propozim të Komisionit dhe pas konsultimit me Bankën Qendrore Europiane, mund </a:t>
            </a:r>
            <a:r>
              <a:rPr lang="it-IT" sz="1600" dirty="0" smtClean="0">
                <a:solidFill>
                  <a:srgbClr val="2F2B20"/>
                </a:solidFill>
              </a:rPr>
              <a:t>të marrë </a:t>
            </a:r>
            <a:r>
              <a:rPr lang="it-IT" sz="1600" b="1" u="sng" dirty="0">
                <a:solidFill>
                  <a:srgbClr val="2F2B20"/>
                </a:solidFill>
              </a:rPr>
              <a:t>masa mbrojtëse në lidhje me vendet e treta për një periudhë jo më të gjatë se gjashtë muaj</a:t>
            </a:r>
            <a:r>
              <a:rPr lang="it-IT" sz="1600" dirty="0" smtClean="0">
                <a:solidFill>
                  <a:srgbClr val="2F2B20"/>
                </a:solidFill>
              </a:rPr>
              <a:t>, nëse </a:t>
            </a:r>
            <a:r>
              <a:rPr lang="it-IT" sz="1600" dirty="0">
                <a:solidFill>
                  <a:srgbClr val="2F2B20"/>
                </a:solidFill>
              </a:rPr>
              <a:t>masa të tilla janë me të vërtetë të nevojshme</a:t>
            </a:r>
            <a:r>
              <a:rPr lang="it-IT" sz="1600" dirty="0" smtClean="0">
                <a:solidFill>
                  <a:srgbClr val="2F2B20"/>
                </a:solidFill>
              </a:rPr>
              <a:t>.</a:t>
            </a:r>
          </a:p>
          <a:p>
            <a:pPr lvl="1" indent="-228600" algn="just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Masa mbrojtese ndaj levizjes se lire te kapitalit me vendet e treta te propozuara dhe marra ne kuader te bashkimit ekonomik dhe monetar</a:t>
            </a:r>
          </a:p>
          <a:p>
            <a:pPr lvl="2" algn="just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Vendimmarrje e Keshillit </a:t>
            </a:r>
          </a:p>
        </p:txBody>
      </p:sp>
    </p:spTree>
    <p:extLst>
      <p:ext uri="{BB962C8B-B14F-4D97-AF65-F5344CB8AC3E}">
        <p14:creationId xmlns:p14="http://schemas.microsoft.com/office/powerpoint/2010/main" val="28787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13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actual (IX)</a:t>
            </a:r>
          </a:p>
          <a:p>
            <a:pPr marL="86868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Liria</a:t>
            </a:r>
            <a:r>
              <a:rPr lang="en-US" dirty="0" smtClean="0">
                <a:solidFill>
                  <a:srgbClr val="2F2B20"/>
                </a:solidFill>
              </a:rPr>
              <a:t> e </a:t>
            </a:r>
            <a:r>
              <a:rPr lang="en-US" dirty="0" err="1" smtClean="0">
                <a:solidFill>
                  <a:srgbClr val="2F2B20"/>
                </a:solidFill>
              </a:rPr>
              <a:t>levizjes</a:t>
            </a:r>
            <a:r>
              <a:rPr lang="en-US" dirty="0" smtClean="0">
                <a:solidFill>
                  <a:srgbClr val="2F2B20"/>
                </a:solidFill>
              </a:rPr>
              <a:t> se </a:t>
            </a:r>
            <a:r>
              <a:rPr lang="en-US" dirty="0" err="1" smtClean="0">
                <a:solidFill>
                  <a:srgbClr val="2F2B20"/>
                </a:solidFill>
              </a:rPr>
              <a:t>kapitaleve</a:t>
            </a:r>
            <a:r>
              <a:rPr lang="en-US" dirty="0" smtClean="0">
                <a:solidFill>
                  <a:srgbClr val="2F2B20"/>
                </a:solidFill>
              </a:rPr>
              <a:t>; </a:t>
            </a:r>
            <a:r>
              <a:rPr lang="en-US" dirty="0" err="1" smtClean="0">
                <a:solidFill>
                  <a:srgbClr val="2F2B20"/>
                </a:solidFill>
              </a:rPr>
              <a:t>Perjashtimet</a:t>
            </a:r>
            <a:endParaRPr lang="en-US" dirty="0" smtClean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Bashkimi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Ekonomik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dhe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Monetar</a:t>
            </a:r>
            <a:endParaRPr lang="en-US" dirty="0" smtClean="0">
              <a:solidFill>
                <a:srgbClr val="2F2B20"/>
              </a:solidFill>
            </a:endParaRPr>
          </a:p>
          <a:p>
            <a:pPr marL="411480" lvl="2" indent="0">
              <a:buClr>
                <a:srgbClr val="9CBEBD"/>
              </a:buClr>
              <a:buNone/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 smtClean="0">
                <a:solidFill>
                  <a:srgbClr val="2F2B20"/>
                </a:solidFill>
              </a:rPr>
              <a:t>Lexoni</a:t>
            </a:r>
            <a:r>
              <a:rPr lang="en-US" sz="1600" dirty="0" smtClean="0">
                <a:solidFill>
                  <a:srgbClr val="2F2B20"/>
                </a:solidFill>
              </a:rPr>
              <a:t>, </a:t>
            </a:r>
            <a:r>
              <a:rPr lang="en-US" sz="1600" dirty="0" err="1" smtClean="0">
                <a:solidFill>
                  <a:srgbClr val="2F2B20"/>
                </a:solidFill>
              </a:rPr>
              <a:t>analizoni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dhe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komentoni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vendimet</a:t>
            </a:r>
            <a:r>
              <a:rPr lang="en-US" sz="1600" dirty="0" smtClean="0">
                <a:solidFill>
                  <a:srgbClr val="2F2B20"/>
                </a:solidFill>
              </a:rPr>
              <a:t> e </a:t>
            </a:r>
            <a:r>
              <a:rPr lang="en-US" sz="1600" dirty="0" err="1" smtClean="0">
                <a:solidFill>
                  <a:srgbClr val="2F2B20"/>
                </a:solidFill>
              </a:rPr>
              <a:t>GjD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cituara</a:t>
            </a:r>
            <a:r>
              <a:rPr lang="en-US" sz="1600" dirty="0" smtClean="0">
                <a:solidFill>
                  <a:srgbClr val="2F2B20"/>
                </a:solidFill>
              </a:rPr>
              <a:t> ne </a:t>
            </a:r>
            <a:r>
              <a:rPr lang="en-US" sz="1600" dirty="0" err="1" smtClean="0">
                <a:solidFill>
                  <a:srgbClr val="2F2B20"/>
                </a:solidFill>
              </a:rPr>
              <a:t>kete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r>
              <a:rPr lang="en-US" sz="1600" dirty="0" err="1" smtClean="0">
                <a:solidFill>
                  <a:srgbClr val="2F2B20"/>
                </a:solidFill>
              </a:rPr>
              <a:t>leksion</a:t>
            </a:r>
            <a:r>
              <a:rPr lang="en-US" sz="1600" dirty="0" smtClean="0">
                <a:solidFill>
                  <a:srgbClr val="2F2B20"/>
                </a:solidFill>
              </a:rPr>
              <a:t> </a:t>
            </a:r>
            <a:endParaRPr lang="en-US" sz="1600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14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Perqasje historike per lirine e levizjes se kapitaleve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Kreu</a:t>
            </a:r>
            <a:r>
              <a:rPr lang="en-US" altLang="it-IT" sz="2000" dirty="0" smtClean="0"/>
              <a:t> 4 I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IV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Pjeses</a:t>
            </a:r>
            <a:r>
              <a:rPr lang="en-US" altLang="it-IT" sz="2000" dirty="0" smtClean="0"/>
              <a:t> se III</a:t>
            </a:r>
          </a:p>
          <a:p>
            <a:pPr lvl="1" algn="just"/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63-66 </a:t>
            </a:r>
          </a:p>
          <a:p>
            <a:pPr lvl="1" algn="just"/>
            <a:r>
              <a:rPr lang="en-US" altLang="it-IT" sz="1200" dirty="0" err="1" smtClean="0"/>
              <a:t>Strukture</a:t>
            </a:r>
            <a:r>
              <a:rPr lang="en-US" altLang="it-IT" sz="1200" dirty="0" smtClean="0"/>
              <a:t> normative e </a:t>
            </a:r>
            <a:r>
              <a:rPr lang="en-US" altLang="it-IT" sz="1200" dirty="0" err="1" smtClean="0"/>
              <a:t>thjeshte</a:t>
            </a:r>
            <a:r>
              <a:rPr lang="en-US" altLang="it-IT" sz="1200" dirty="0" smtClean="0"/>
              <a:t> </a:t>
            </a:r>
          </a:p>
          <a:p>
            <a:pPr lvl="1" algn="just"/>
            <a:r>
              <a:rPr lang="en-US" altLang="it-IT" sz="1200" dirty="0" err="1" smtClean="0"/>
              <a:t>Konsolidimi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sotem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struktures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Traktati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Lisbones</a:t>
            </a:r>
            <a:endParaRPr lang="en-US" altLang="it-IT" sz="1200" dirty="0" smtClean="0"/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Parashikuar</a:t>
            </a:r>
            <a:r>
              <a:rPr lang="en-US" altLang="it-IT" sz="1600" dirty="0" smtClean="0"/>
              <a:t> per here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pare ne </a:t>
            </a:r>
            <a:r>
              <a:rPr lang="en-US" altLang="it-IT" sz="1600" dirty="0" err="1" smtClean="0"/>
              <a:t>Traktatin</a:t>
            </a:r>
            <a:r>
              <a:rPr lang="en-US" altLang="it-IT" sz="1600" dirty="0" smtClean="0"/>
              <a:t> e Maastricht</a:t>
            </a:r>
          </a:p>
          <a:p>
            <a:pPr algn="just"/>
            <a:r>
              <a:rPr lang="en-US" altLang="it-IT" sz="1600" dirty="0" err="1" smtClean="0"/>
              <a:t>Traktati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KE </a:t>
            </a:r>
            <a:r>
              <a:rPr lang="en-US" altLang="it-IT" sz="1600" dirty="0" err="1" smtClean="0"/>
              <a:t>nenet</a:t>
            </a:r>
            <a:r>
              <a:rPr lang="en-US" altLang="it-IT" sz="1600" dirty="0" smtClean="0"/>
              <a:t> 67-73 </a:t>
            </a:r>
            <a:r>
              <a:rPr lang="en-US" altLang="it-IT" sz="1600" dirty="0" err="1" smtClean="0"/>
              <a:t>dhe</a:t>
            </a:r>
            <a:r>
              <a:rPr lang="en-US" altLang="it-IT" sz="1600" dirty="0" smtClean="0"/>
              <a:t> 106</a:t>
            </a:r>
          </a:p>
          <a:p>
            <a:pPr lvl="1" algn="just"/>
            <a:r>
              <a:rPr lang="en-US" altLang="it-IT" sz="1200" dirty="0" err="1" smtClean="0"/>
              <a:t>Liberalizim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 </a:t>
            </a:r>
            <a:r>
              <a:rPr lang="en-US" altLang="it-IT" sz="1200" dirty="0" err="1" smtClean="0"/>
              <a:t>kapitalit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aq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eshte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funksion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mirefunksionimit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endParaRPr lang="en-US" altLang="it-IT" sz="1200" dirty="0" smtClean="0"/>
          </a:p>
          <a:p>
            <a:pPr lvl="1" algn="just"/>
            <a:r>
              <a:rPr lang="en-US" altLang="it-IT" sz="1200" dirty="0" smtClean="0"/>
              <a:t>Jo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aplikueshme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po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duhej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nderhyrja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institucioneve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europiane</a:t>
            </a:r>
            <a:endParaRPr lang="en-US" altLang="it-IT" sz="1200" dirty="0"/>
          </a:p>
          <a:p>
            <a:pPr lvl="2" algn="just"/>
            <a:r>
              <a:rPr lang="en-US" altLang="it-IT" sz="800" dirty="0" smtClean="0"/>
              <a:t>Dir. 88/361/KEE – </a:t>
            </a:r>
            <a:r>
              <a:rPr lang="en-US" altLang="it-IT" sz="800" dirty="0" err="1" smtClean="0"/>
              <a:t>liberalizim</a:t>
            </a:r>
            <a:r>
              <a:rPr lang="en-US" altLang="it-IT" sz="800" dirty="0" smtClean="0"/>
              <a:t> pa </a:t>
            </a:r>
            <a:r>
              <a:rPr lang="en-US" altLang="it-IT" sz="800" dirty="0" err="1" smtClean="0"/>
              <a:t>kushte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levizjes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kapitaleve</a:t>
            </a:r>
            <a:r>
              <a:rPr lang="en-US" altLang="it-IT" sz="800" dirty="0" smtClean="0"/>
              <a:t> midis </a:t>
            </a:r>
            <a:r>
              <a:rPr lang="en-US" altLang="it-IT" sz="800" dirty="0" err="1" smtClean="0"/>
              <a:t>vendeve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antare</a:t>
            </a:r>
            <a:endParaRPr lang="en-US" altLang="it-IT" sz="800" dirty="0" smtClean="0"/>
          </a:p>
          <a:p>
            <a:pPr lvl="1" algn="just"/>
            <a:r>
              <a:rPr lang="en-US" altLang="it-IT" sz="1200" dirty="0" err="1" smtClean="0"/>
              <a:t>Efekt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nenin</a:t>
            </a:r>
            <a:r>
              <a:rPr lang="en-US" altLang="it-IT" sz="1200" dirty="0" smtClean="0"/>
              <a:t> 106 TKE ne </a:t>
            </a:r>
            <a:r>
              <a:rPr lang="en-US" altLang="it-IT" sz="1200" dirty="0" err="1" smtClean="0"/>
              <a:t>lidhje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pagesat</a:t>
            </a:r>
            <a:r>
              <a:rPr lang="en-US" altLang="it-IT" sz="1200" dirty="0" smtClean="0"/>
              <a:t> </a:t>
            </a:r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Direktiva</a:t>
            </a:r>
            <a:r>
              <a:rPr lang="en-US" altLang="it-IT" sz="1600" dirty="0" smtClean="0"/>
              <a:t> 88/361/KEE </a:t>
            </a:r>
          </a:p>
          <a:p>
            <a:pPr lvl="1" algn="just"/>
            <a:r>
              <a:rPr lang="en-US" altLang="it-IT" sz="1200" dirty="0" err="1" smtClean="0"/>
              <a:t>Shtojca</a:t>
            </a:r>
            <a:r>
              <a:rPr lang="en-US" altLang="it-IT" sz="1200" dirty="0" smtClean="0"/>
              <a:t> I </a:t>
            </a:r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menyre</a:t>
            </a:r>
            <a:r>
              <a:rPr lang="en-US" altLang="it-IT" sz="1200" dirty="0" smtClean="0"/>
              <a:t> enumerative </a:t>
            </a:r>
            <a:r>
              <a:rPr lang="en-US" altLang="it-IT" sz="1200" dirty="0" err="1" smtClean="0"/>
              <a:t>rastet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levizjes</a:t>
            </a:r>
            <a:r>
              <a:rPr lang="en-US" altLang="it-IT" sz="1200" dirty="0" smtClean="0"/>
              <a:t> se lire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kapitaleve</a:t>
            </a:r>
            <a:endParaRPr lang="en-US" altLang="it-IT" sz="1200" dirty="0" smtClean="0"/>
          </a:p>
          <a:p>
            <a:pPr lvl="1" algn="just"/>
            <a:r>
              <a:rPr lang="en-US" altLang="it-IT" sz="1200" dirty="0" err="1" smtClean="0"/>
              <a:t>Ka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gjetur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perdorim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nga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Gjykata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Drejtesise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mbas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hyrjes</a:t>
            </a:r>
            <a:r>
              <a:rPr lang="en-US" altLang="it-IT" sz="1200" dirty="0" smtClean="0"/>
              <a:t> ne </a:t>
            </a:r>
            <a:r>
              <a:rPr lang="en-US" altLang="it-IT" sz="1200" dirty="0" err="1" smtClean="0"/>
              <a:t>fuqi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nenit</a:t>
            </a:r>
            <a:r>
              <a:rPr lang="en-US" altLang="it-IT" sz="1200" dirty="0" smtClean="0"/>
              <a:t> 63</a:t>
            </a:r>
          </a:p>
          <a:p>
            <a:pPr lvl="2" algn="just"/>
            <a:r>
              <a:rPr lang="en-US" altLang="it-IT" sz="800" dirty="0" err="1" smtClean="0"/>
              <a:t>Shiko</a:t>
            </a:r>
            <a:r>
              <a:rPr lang="en-US" altLang="it-IT" sz="800" dirty="0" smtClean="0"/>
              <a:t> C-450/09, Schroder, </a:t>
            </a:r>
            <a:r>
              <a:rPr lang="en-US" altLang="it-IT" sz="800" dirty="0" err="1" smtClean="0"/>
              <a:t>pika</a:t>
            </a:r>
            <a:r>
              <a:rPr lang="en-US" altLang="it-IT" sz="800" dirty="0" smtClean="0"/>
              <a:t> 25 , 2011. </a:t>
            </a:r>
          </a:p>
          <a:p>
            <a:pPr lvl="2" algn="just"/>
            <a:r>
              <a:rPr lang="en-US" altLang="it-IT" sz="800" dirty="0" smtClean="0"/>
              <a:t>Per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qartesuar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cfare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levizje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kapitali</a:t>
            </a:r>
            <a:r>
              <a:rPr lang="en-US" altLang="it-IT" sz="800" dirty="0" smtClean="0"/>
              <a:t> </a:t>
            </a:r>
            <a:endParaRPr lang="it-IT" altLang="it-IT" sz="800" dirty="0"/>
          </a:p>
          <a:p>
            <a:pPr algn="just"/>
            <a:endParaRPr lang="it-IT" altLang="it-I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Kuadri ligjor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 smtClean="0"/>
              <a:t>Rregullimi</a:t>
            </a:r>
            <a:r>
              <a:rPr lang="en-US" altLang="it-IT" sz="2000" dirty="0" smtClean="0"/>
              <a:t> ne TFBE </a:t>
            </a:r>
            <a:r>
              <a:rPr lang="en-US" altLang="it-IT" sz="2000" dirty="0" err="1" smtClean="0"/>
              <a:t>Kreu</a:t>
            </a:r>
            <a:r>
              <a:rPr lang="en-US" altLang="it-IT" sz="2000" dirty="0" smtClean="0"/>
              <a:t> 4 I </a:t>
            </a:r>
            <a:r>
              <a:rPr lang="en-US" altLang="it-IT" sz="2000" dirty="0" err="1" smtClean="0"/>
              <a:t>Titullit</a:t>
            </a:r>
            <a:r>
              <a:rPr lang="en-US" altLang="it-IT" sz="2000" dirty="0" smtClean="0"/>
              <a:t> IV </a:t>
            </a:r>
            <a:r>
              <a:rPr lang="en-US" altLang="it-IT" sz="2000" dirty="0" err="1" smtClean="0"/>
              <a:t>te</a:t>
            </a:r>
            <a:r>
              <a:rPr lang="en-US" altLang="it-IT" sz="2000" dirty="0" smtClean="0"/>
              <a:t> </a:t>
            </a:r>
            <a:r>
              <a:rPr lang="en-US" altLang="it-IT" sz="2000" dirty="0" err="1" smtClean="0"/>
              <a:t>Pjeses</a:t>
            </a:r>
            <a:r>
              <a:rPr lang="en-US" altLang="it-IT" sz="2000" dirty="0" smtClean="0"/>
              <a:t> se III</a:t>
            </a:r>
          </a:p>
          <a:p>
            <a:pPr lvl="1" algn="just"/>
            <a:r>
              <a:rPr lang="en-US" altLang="it-IT" sz="1200" dirty="0" err="1" smtClean="0"/>
              <a:t>Nenet</a:t>
            </a:r>
            <a:r>
              <a:rPr lang="en-US" altLang="it-IT" sz="1200" dirty="0" smtClean="0"/>
              <a:t> 63-66 </a:t>
            </a:r>
          </a:p>
          <a:p>
            <a:pPr lvl="1" algn="just"/>
            <a:r>
              <a:rPr lang="en-US" altLang="it-IT" sz="1200" dirty="0" err="1" smtClean="0"/>
              <a:t>Strukture</a:t>
            </a:r>
            <a:r>
              <a:rPr lang="en-US" altLang="it-IT" sz="1200" dirty="0" smtClean="0"/>
              <a:t> normative e </a:t>
            </a:r>
            <a:r>
              <a:rPr lang="en-US" altLang="it-IT" sz="1200" dirty="0" err="1" smtClean="0"/>
              <a:t>thjeshte</a:t>
            </a:r>
            <a:r>
              <a:rPr lang="en-US" altLang="it-IT" sz="1200" dirty="0" smtClean="0"/>
              <a:t> </a:t>
            </a:r>
          </a:p>
          <a:p>
            <a:pPr algn="just"/>
            <a:endParaRPr lang="en-US" altLang="it-IT" sz="1600" dirty="0"/>
          </a:p>
          <a:p>
            <a:pPr algn="just"/>
            <a:r>
              <a:rPr lang="en-US" altLang="it-IT" sz="1600" dirty="0" err="1" smtClean="0"/>
              <a:t>Neni</a:t>
            </a:r>
            <a:r>
              <a:rPr lang="en-US" altLang="it-IT" sz="1600" dirty="0" smtClean="0"/>
              <a:t> 63 TFBE </a:t>
            </a:r>
          </a:p>
          <a:p>
            <a:pPr lvl="1" algn="just"/>
            <a:r>
              <a:rPr lang="it-IT" altLang="it-IT" sz="1200" dirty="0"/>
              <a:t>1. Brenda kuadrit të dispozitave të parashikuara në këtë kapitulli, </a:t>
            </a:r>
            <a:r>
              <a:rPr lang="it-IT" altLang="it-IT" sz="1200" b="1" u="sng" dirty="0"/>
              <a:t>ndalohen</a:t>
            </a:r>
            <a:r>
              <a:rPr lang="it-IT" altLang="it-IT" sz="1200" u="sng" dirty="0"/>
              <a:t> të gjitha </a:t>
            </a:r>
            <a:r>
              <a:rPr lang="it-IT" altLang="it-IT" sz="1200" i="1" u="sng" dirty="0" smtClean="0"/>
              <a:t>kufizimet</a:t>
            </a:r>
            <a:r>
              <a:rPr lang="it-IT" altLang="it-IT" sz="1200" u="sng" dirty="0" smtClean="0"/>
              <a:t> mbi </a:t>
            </a:r>
            <a:r>
              <a:rPr lang="it-IT" altLang="it-IT" sz="1200" u="sng" dirty="0"/>
              <a:t>lëvizjen e kapitalit midis Shteteve Anëtare </a:t>
            </a:r>
            <a:r>
              <a:rPr lang="it-IT" altLang="it-IT" sz="1200" dirty="0"/>
              <a:t>dhe </a:t>
            </a:r>
            <a:r>
              <a:rPr lang="it-IT" altLang="it-IT" sz="1200" u="sng" dirty="0"/>
              <a:t>midis Shteteve Anëtare e vendeve të treta</a:t>
            </a:r>
            <a:r>
              <a:rPr lang="it-IT" altLang="it-IT" sz="1200" dirty="0"/>
              <a:t>.</a:t>
            </a:r>
          </a:p>
          <a:p>
            <a:pPr lvl="1" algn="just"/>
            <a:r>
              <a:rPr lang="it-IT" altLang="it-IT" sz="1200" dirty="0"/>
              <a:t>2. Brenda kuadrit të dispozitave të parashikuara në këtë kapitull, </a:t>
            </a:r>
            <a:r>
              <a:rPr lang="it-IT" altLang="it-IT" sz="1200" b="1" dirty="0"/>
              <a:t>ndalohen</a:t>
            </a:r>
            <a:r>
              <a:rPr lang="it-IT" altLang="it-IT" sz="1200" dirty="0"/>
              <a:t> të gjitha </a:t>
            </a:r>
            <a:r>
              <a:rPr lang="it-IT" altLang="it-IT" sz="1200" i="1" dirty="0" smtClean="0"/>
              <a:t>kufizimet</a:t>
            </a:r>
            <a:r>
              <a:rPr lang="it-IT" altLang="it-IT" sz="1200" dirty="0" smtClean="0"/>
              <a:t> mbi </a:t>
            </a:r>
            <a:r>
              <a:rPr lang="it-IT" altLang="it-IT" sz="1200" u="sng" dirty="0"/>
              <a:t>pagesat</a:t>
            </a:r>
            <a:r>
              <a:rPr lang="it-IT" altLang="it-IT" sz="1200" dirty="0"/>
              <a:t> midis Shteteve Anëtare dhe midis Shteteve Anëtare e vendeve të treta</a:t>
            </a:r>
            <a:r>
              <a:rPr lang="it-IT" altLang="it-IT" sz="1200" dirty="0" smtClean="0"/>
              <a:t>.</a:t>
            </a:r>
          </a:p>
          <a:p>
            <a:pPr lvl="1" algn="just"/>
            <a:endParaRPr lang="it-IT" altLang="it-IT" sz="1200" dirty="0"/>
          </a:p>
          <a:p>
            <a:pPr algn="just"/>
            <a:r>
              <a:rPr lang="it-IT" altLang="it-IT" sz="1600" dirty="0" smtClean="0"/>
              <a:t>Nenet e mepasshme percaktojne mundesi perjashtimi nga fusha e aplikimit e nenit 63</a:t>
            </a:r>
          </a:p>
          <a:p>
            <a:pPr lvl="1" algn="just"/>
            <a:r>
              <a:rPr lang="it-IT" altLang="it-IT" sz="1200" dirty="0" smtClean="0"/>
              <a:t>Neni 65 perjashtimi me i rendesishem </a:t>
            </a:r>
          </a:p>
          <a:p>
            <a:pPr lvl="1" algn="just"/>
            <a:r>
              <a:rPr lang="it-IT" altLang="it-IT" sz="1200" dirty="0" smtClean="0"/>
              <a:t>Nenet 64 dhe 66 perjashtime ne lidhje me levizjet e kapitaleve me vendet e treta</a:t>
            </a:r>
          </a:p>
          <a:p>
            <a:pPr lvl="1" algn="just"/>
            <a:r>
              <a:rPr lang="it-IT" altLang="it-IT" sz="1200" dirty="0" smtClean="0"/>
              <a:t>Mund te parashikohen masa apo ligje per regjime perjashtuese kur jane kushtet </a:t>
            </a:r>
          </a:p>
          <a:p>
            <a:pPr algn="just"/>
            <a:r>
              <a:rPr lang="it-IT" altLang="it-IT" sz="1600" dirty="0" smtClean="0"/>
              <a:t>Eshte sfumuar dallimi midis termave «kapital» dhe «pagesa»</a:t>
            </a:r>
            <a:endParaRPr lang="it-IT" altLang="it-IT" sz="1600" dirty="0"/>
          </a:p>
          <a:p>
            <a:pPr algn="just"/>
            <a:endParaRPr lang="it-IT" alt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Kuadri ligjor II 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it-IT" sz="2400" dirty="0" err="1" smtClean="0"/>
              <a:t>Neni</a:t>
            </a:r>
            <a:r>
              <a:rPr lang="en-US" altLang="it-IT" sz="2400" dirty="0" smtClean="0"/>
              <a:t> 63 TFBE </a:t>
            </a:r>
            <a:r>
              <a:rPr lang="en-US" altLang="it-IT" sz="2400" dirty="0" err="1" smtClean="0"/>
              <a:t>eshte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nje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norme</a:t>
            </a:r>
            <a:r>
              <a:rPr lang="en-US" altLang="it-IT" sz="2400" dirty="0" smtClean="0"/>
              <a:t> me </a:t>
            </a:r>
            <a:r>
              <a:rPr lang="en-US" altLang="it-IT" sz="2400" dirty="0" err="1" smtClean="0"/>
              <a:t>efekt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direkt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aktivizim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drejteperdrejte</a:t>
            </a:r>
            <a:r>
              <a:rPr lang="en-US" altLang="it-IT" sz="2400" dirty="0" smtClean="0"/>
              <a:t>)</a:t>
            </a:r>
          </a:p>
          <a:p>
            <a:pPr lvl="1"/>
            <a:r>
              <a:rPr lang="en-US" altLang="it-IT" sz="1600" dirty="0" err="1" smtClean="0"/>
              <a:t>Ndalimi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kufizimeve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kete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fushe</a:t>
            </a:r>
            <a:r>
              <a:rPr lang="en-US" altLang="it-IT" sz="1600" dirty="0" smtClean="0"/>
              <a:t> 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kerkohet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drejteperdrejte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institucionet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apo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gjykatat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secilit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vendet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antare</a:t>
            </a:r>
            <a:r>
              <a:rPr lang="en-US" altLang="it-IT" sz="1600" dirty="0" smtClean="0"/>
              <a:t> duke </a:t>
            </a:r>
            <a:r>
              <a:rPr lang="en-US" altLang="it-IT" sz="1600" dirty="0" err="1" smtClean="0"/>
              <a:t>kerkuar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moszbatimin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legjislacionit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kombetar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cili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mund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te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jete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kundershtim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normen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traktatit</a:t>
            </a:r>
            <a:r>
              <a:rPr lang="en-US" altLang="it-IT" sz="1600" dirty="0" smtClean="0"/>
              <a:t> (</a:t>
            </a:r>
            <a:r>
              <a:rPr lang="en-US" altLang="it-IT" sz="1600" dirty="0" err="1" smtClean="0"/>
              <a:t>pra</a:t>
            </a:r>
            <a:r>
              <a:rPr lang="en-US" altLang="it-IT" sz="1600" dirty="0" smtClean="0"/>
              <a:t> me </a:t>
            </a:r>
            <a:r>
              <a:rPr lang="en-US" altLang="it-IT" sz="1600" dirty="0" err="1" smtClean="0"/>
              <a:t>nenin</a:t>
            </a:r>
            <a:r>
              <a:rPr lang="en-US" altLang="it-IT" sz="1600" dirty="0" smtClean="0"/>
              <a:t> 63)</a:t>
            </a:r>
          </a:p>
          <a:p>
            <a:pPr lvl="1"/>
            <a:r>
              <a:rPr lang="en-US" altLang="it-IT" sz="1600" dirty="0" err="1" smtClean="0"/>
              <a:t>Percaktuar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si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tille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nga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Gjykata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Drejtesise</a:t>
            </a:r>
            <a:r>
              <a:rPr lang="en-US" altLang="it-IT" sz="1600" dirty="0" smtClean="0"/>
              <a:t> BE (</a:t>
            </a:r>
            <a:r>
              <a:rPr lang="en-US" altLang="it-IT" sz="1600" dirty="0" err="1" smtClean="0"/>
              <a:t>integrim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negativ</a:t>
            </a:r>
            <a:r>
              <a:rPr lang="en-US" altLang="it-IT" sz="1600" dirty="0" smtClean="0"/>
              <a:t>)</a:t>
            </a:r>
          </a:p>
          <a:p>
            <a:pPr lvl="2"/>
            <a:r>
              <a:rPr lang="en-US" altLang="it-IT" sz="1200" dirty="0" err="1" smtClean="0"/>
              <a:t>Shiko</a:t>
            </a:r>
            <a:r>
              <a:rPr lang="en-US" altLang="it-IT" sz="1200" dirty="0" smtClean="0"/>
              <a:t> C-163/94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C-250/94 </a:t>
            </a:r>
            <a:r>
              <a:rPr lang="en-US" altLang="it-IT" sz="1200" dirty="0" err="1" smtClean="0"/>
              <a:t>Sanz</a:t>
            </a:r>
            <a:r>
              <a:rPr lang="en-US" altLang="it-IT" sz="1200" dirty="0" smtClean="0"/>
              <a:t> de </a:t>
            </a:r>
            <a:r>
              <a:rPr lang="en-US" altLang="it-IT" sz="1200" dirty="0" err="1" smtClean="0"/>
              <a:t>Lera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err="1" smtClean="0"/>
              <a:t>Rsti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beje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eksportin</a:t>
            </a:r>
            <a:r>
              <a:rPr lang="en-US" altLang="it-IT" sz="800" dirty="0" smtClean="0"/>
              <a:t> e </a:t>
            </a:r>
            <a:r>
              <a:rPr lang="en-US" altLang="it-IT" sz="800" dirty="0" err="1" smtClean="0"/>
              <a:t>monedhave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apo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ceqeve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Spanja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Franca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obligimin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marre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nje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autorizim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paraprak</a:t>
            </a:r>
            <a:r>
              <a:rPr lang="en-US" altLang="it-IT" sz="800" dirty="0" smtClean="0"/>
              <a:t> per </a:t>
            </a:r>
            <a:r>
              <a:rPr lang="en-US" altLang="it-IT" sz="800" dirty="0" err="1" smtClean="0"/>
              <a:t>keto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eksporte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nga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autoritetet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kombetare</a:t>
            </a:r>
            <a:r>
              <a:rPr lang="en-US" altLang="it-IT" sz="800" dirty="0" smtClean="0"/>
              <a:t> </a:t>
            </a:r>
          </a:p>
          <a:p>
            <a:pPr lvl="3"/>
            <a:r>
              <a:rPr lang="en-US" altLang="it-IT" sz="800" dirty="0" err="1" smtClean="0"/>
              <a:t>Gjykata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percakton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kemi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bejme</a:t>
            </a:r>
            <a:r>
              <a:rPr lang="en-US" altLang="it-IT" sz="800" dirty="0" smtClean="0"/>
              <a:t> me </a:t>
            </a:r>
            <a:r>
              <a:rPr lang="en-US" altLang="it-IT" sz="800" dirty="0" err="1" smtClean="0"/>
              <a:t>kufizim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lirise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levizjes</a:t>
            </a:r>
            <a:r>
              <a:rPr lang="en-US" altLang="it-IT" sz="800" dirty="0" smtClean="0"/>
              <a:t> se </a:t>
            </a:r>
            <a:r>
              <a:rPr lang="en-US" altLang="it-IT" sz="800" dirty="0" err="1" smtClean="0"/>
              <a:t>kapitaleve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nuk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mund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konsiderohet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si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raste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perjashtimore</a:t>
            </a:r>
            <a:r>
              <a:rPr lang="en-US" altLang="it-IT" sz="800" dirty="0" smtClean="0"/>
              <a:t> </a:t>
            </a:r>
          </a:p>
          <a:p>
            <a:pPr lvl="2"/>
            <a:r>
              <a:rPr lang="en-US" altLang="it-IT" sz="1200" dirty="0" smtClean="0"/>
              <a:t>C-628/15, </a:t>
            </a:r>
            <a:r>
              <a:rPr lang="en-US" altLang="it-IT" sz="1200" dirty="0" err="1" smtClean="0"/>
              <a:t>pika</a:t>
            </a:r>
            <a:r>
              <a:rPr lang="en-US" altLang="it-IT" sz="1200" dirty="0" smtClean="0"/>
              <a:t> 49-61 Trustees of the BT Pension Scheme</a:t>
            </a:r>
          </a:p>
          <a:p>
            <a:pPr lvl="2"/>
            <a:r>
              <a:rPr lang="en-US" altLang="it-IT" sz="1200" dirty="0" err="1" smtClean="0"/>
              <a:t>Percaktohet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efekti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direkt</a:t>
            </a:r>
            <a:r>
              <a:rPr lang="en-US" altLang="it-IT" sz="1200" dirty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disa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rasteve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parashikuara</a:t>
            </a:r>
            <a:r>
              <a:rPr lang="en-US" altLang="it-IT" sz="1200" dirty="0" smtClean="0"/>
              <a:t> ne Dir. 88/361/KEE </a:t>
            </a:r>
            <a:r>
              <a:rPr lang="en-US" altLang="it-IT" sz="1200" dirty="0" err="1" smtClean="0"/>
              <a:t>qe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kane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permbajtje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njejte</a:t>
            </a:r>
            <a:r>
              <a:rPr lang="en-US" altLang="it-IT" sz="1200" dirty="0" smtClean="0"/>
              <a:t> me </a:t>
            </a:r>
            <a:r>
              <a:rPr lang="en-US" altLang="it-IT" sz="1200" dirty="0" err="1" smtClean="0"/>
              <a:t>nenin</a:t>
            </a:r>
            <a:r>
              <a:rPr lang="en-US" altLang="it-IT" sz="1200" dirty="0" smtClean="0"/>
              <a:t> 63</a:t>
            </a:r>
          </a:p>
          <a:p>
            <a:pPr lvl="1"/>
            <a:r>
              <a:rPr lang="en-US" altLang="it-IT" sz="1600" dirty="0" err="1" smtClean="0">
                <a:solidFill>
                  <a:srgbClr val="FF0000"/>
                </a:solidFill>
              </a:rPr>
              <a:t>Efekti</a:t>
            </a:r>
            <a:r>
              <a:rPr lang="en-US" altLang="it-IT" sz="1600" dirty="0" smtClean="0">
                <a:solidFill>
                  <a:srgbClr val="FF0000"/>
                </a:solidFill>
              </a:rPr>
              <a:t> </a:t>
            </a:r>
            <a:r>
              <a:rPr lang="en-US" altLang="it-IT" sz="1600" dirty="0" err="1" smtClean="0">
                <a:solidFill>
                  <a:srgbClr val="FF0000"/>
                </a:solidFill>
              </a:rPr>
              <a:t>direkt</a:t>
            </a:r>
            <a:r>
              <a:rPr lang="en-US" altLang="it-IT" sz="1600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it-IT" sz="1200" dirty="0" err="1" smtClean="0">
                <a:solidFill>
                  <a:srgbClr val="FF0000"/>
                </a:solidFill>
              </a:rPr>
              <a:t>Garantohet</a:t>
            </a:r>
            <a:r>
              <a:rPr lang="en-US" altLang="it-IT" sz="1200" dirty="0" smtClean="0">
                <a:solidFill>
                  <a:srgbClr val="FF0000"/>
                </a:solidFill>
              </a:rPr>
              <a:t> </a:t>
            </a:r>
            <a:r>
              <a:rPr lang="en-US" altLang="it-IT" sz="1200" dirty="0" err="1" smtClean="0">
                <a:solidFill>
                  <a:srgbClr val="FF0000"/>
                </a:solidFill>
              </a:rPr>
              <a:t>dhe</a:t>
            </a:r>
            <a:r>
              <a:rPr lang="en-US" altLang="it-IT" sz="1200" dirty="0" smtClean="0">
                <a:solidFill>
                  <a:srgbClr val="FF0000"/>
                </a:solidFill>
              </a:rPr>
              <a:t> me </a:t>
            </a:r>
            <a:r>
              <a:rPr lang="en-US" altLang="it-IT" sz="1200" dirty="0" err="1" smtClean="0">
                <a:solidFill>
                  <a:srgbClr val="FF0000"/>
                </a:solidFill>
              </a:rPr>
              <a:t>Proceduren</a:t>
            </a:r>
            <a:r>
              <a:rPr lang="en-US" altLang="it-IT" sz="1200" dirty="0" smtClean="0">
                <a:solidFill>
                  <a:srgbClr val="FF0000"/>
                </a:solidFill>
              </a:rPr>
              <a:t> </a:t>
            </a:r>
            <a:r>
              <a:rPr lang="en-US" altLang="it-IT" sz="1200" dirty="0" err="1" smtClean="0">
                <a:solidFill>
                  <a:srgbClr val="FF0000"/>
                </a:solidFill>
              </a:rPr>
              <a:t>Paragjykimore</a:t>
            </a:r>
            <a:r>
              <a:rPr lang="en-US" altLang="it-IT" sz="1200" dirty="0" smtClean="0">
                <a:solidFill>
                  <a:srgbClr val="FF0000"/>
                </a:solidFill>
              </a:rPr>
              <a:t> </a:t>
            </a:r>
            <a:r>
              <a:rPr lang="en-US" altLang="it-IT" sz="1200" dirty="0" err="1" smtClean="0">
                <a:solidFill>
                  <a:srgbClr val="FF0000"/>
                </a:solidFill>
              </a:rPr>
              <a:t>sipas</a:t>
            </a:r>
            <a:r>
              <a:rPr lang="en-US" altLang="it-IT" sz="1200" dirty="0" smtClean="0">
                <a:solidFill>
                  <a:srgbClr val="FF0000"/>
                </a:solidFill>
              </a:rPr>
              <a:t> </a:t>
            </a:r>
            <a:r>
              <a:rPr lang="en-US" altLang="it-IT" sz="1200" dirty="0" err="1" smtClean="0">
                <a:solidFill>
                  <a:srgbClr val="FF0000"/>
                </a:solidFill>
              </a:rPr>
              <a:t>nenit</a:t>
            </a:r>
            <a:r>
              <a:rPr lang="en-US" altLang="it-IT" sz="1200" dirty="0" smtClean="0">
                <a:solidFill>
                  <a:srgbClr val="FF0000"/>
                </a:solidFill>
              </a:rPr>
              <a:t> 267 TFBE (</a:t>
            </a:r>
            <a:r>
              <a:rPr lang="en-US" altLang="it-IT" sz="1200" b="1" i="1" dirty="0" smtClean="0">
                <a:solidFill>
                  <a:srgbClr val="FF0000"/>
                </a:solidFill>
              </a:rPr>
              <a:t>p.243</a:t>
            </a:r>
            <a:r>
              <a:rPr lang="en-US" altLang="it-IT" sz="1200" dirty="0" smtClean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it-IT" sz="1200" dirty="0"/>
          </a:p>
          <a:p>
            <a:pPr lvl="1"/>
            <a:r>
              <a:rPr lang="en-US" altLang="it-IT" sz="1600" dirty="0" err="1" smtClean="0"/>
              <a:t>Aktivizimi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i</a:t>
            </a:r>
            <a:r>
              <a:rPr lang="en-US" altLang="it-IT" sz="1600" dirty="0" smtClean="0"/>
              <a:t> </a:t>
            </a:r>
            <a:r>
              <a:rPr lang="en-US" altLang="it-IT" sz="1600" dirty="0" err="1" smtClean="0"/>
              <a:t>Komisionit</a:t>
            </a:r>
            <a:r>
              <a:rPr lang="en-US" altLang="it-IT" sz="1600" dirty="0"/>
              <a:t> </a:t>
            </a:r>
            <a:r>
              <a:rPr lang="en-US" altLang="it-IT" sz="1600" dirty="0" err="1" smtClean="0"/>
              <a:t>Europian</a:t>
            </a:r>
            <a:r>
              <a:rPr lang="en-US" altLang="it-IT" sz="1600" dirty="0" smtClean="0"/>
              <a:t> ne </a:t>
            </a:r>
            <a:r>
              <a:rPr lang="en-US" altLang="it-IT" sz="1600" dirty="0" err="1" smtClean="0"/>
              <a:t>fushen</a:t>
            </a:r>
            <a:r>
              <a:rPr lang="en-US" altLang="it-IT" sz="1600" dirty="0" smtClean="0"/>
              <a:t> e </a:t>
            </a:r>
            <a:r>
              <a:rPr lang="en-US" altLang="it-IT" sz="1600" dirty="0" err="1" smtClean="0"/>
              <a:t>lirise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levizjes</a:t>
            </a:r>
            <a:r>
              <a:rPr lang="en-US" altLang="it-IT" sz="1600" dirty="0" smtClean="0"/>
              <a:t> se </a:t>
            </a:r>
            <a:r>
              <a:rPr lang="en-US" altLang="it-IT" sz="1600" dirty="0" err="1" smtClean="0"/>
              <a:t>kapitaleve</a:t>
            </a:r>
            <a:r>
              <a:rPr lang="en-US" altLang="it-IT" sz="1600" dirty="0" smtClean="0"/>
              <a:t> </a:t>
            </a:r>
          </a:p>
          <a:p>
            <a:pPr lvl="2"/>
            <a:r>
              <a:rPr lang="en-US" altLang="it-IT" sz="1200" dirty="0" err="1" smtClean="0"/>
              <a:t>Komunikim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“</a:t>
            </a:r>
            <a:r>
              <a:rPr lang="en-US" altLang="it-IT" sz="1200" dirty="0" err="1" smtClean="0"/>
              <a:t>Unifikimi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kapitalit</a:t>
            </a:r>
            <a:r>
              <a:rPr lang="en-US" altLang="it-IT" sz="1200" dirty="0"/>
              <a:t> </a:t>
            </a:r>
            <a:r>
              <a:rPr lang="en-US" altLang="it-IT" sz="1200" dirty="0" smtClean="0"/>
              <a:t>– </a:t>
            </a:r>
            <a:r>
              <a:rPr lang="en-US" altLang="it-IT" sz="1200" dirty="0" err="1" smtClean="0"/>
              <a:t>Pershpejtimi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reformave</a:t>
            </a:r>
            <a:r>
              <a:rPr lang="en-US" altLang="it-IT" sz="1200" dirty="0" smtClean="0"/>
              <a:t>” </a:t>
            </a:r>
            <a:r>
              <a:rPr lang="en-US" altLang="it-IT" sz="1200" dirty="0" err="1" smtClean="0"/>
              <a:t>percakton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program per </a:t>
            </a:r>
            <a:r>
              <a:rPr lang="en-US" altLang="it-IT" sz="1200" dirty="0" err="1" smtClean="0"/>
              <a:t>realizimin</a:t>
            </a:r>
            <a:r>
              <a:rPr lang="en-US" altLang="it-IT" sz="1200" dirty="0" smtClean="0"/>
              <a:t> e </a:t>
            </a:r>
            <a:r>
              <a:rPr lang="en-US" altLang="it-IT" sz="1200" dirty="0" err="1" smtClean="0"/>
              <a:t>tregut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perbashket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kapitaleve</a:t>
            </a:r>
            <a:r>
              <a:rPr lang="en-US" altLang="it-IT" sz="1200" dirty="0" smtClean="0"/>
              <a:t> (COM (2016) 601 final)</a:t>
            </a:r>
          </a:p>
          <a:p>
            <a:pPr lvl="3"/>
            <a:r>
              <a:rPr lang="en-US" altLang="it-IT" sz="800" dirty="0" err="1" smtClean="0"/>
              <a:t>Adoptimi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Rreg</a:t>
            </a:r>
            <a:r>
              <a:rPr lang="en-US" altLang="it-IT" sz="800" dirty="0" smtClean="0"/>
              <a:t>. UE 2017/1129 </a:t>
            </a:r>
            <a:r>
              <a:rPr lang="en-US" altLang="it-IT" sz="800" dirty="0" err="1" smtClean="0"/>
              <a:t>i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Parlamentit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dhe</a:t>
            </a:r>
            <a:r>
              <a:rPr lang="en-US" altLang="it-IT" sz="800" dirty="0" smtClean="0"/>
              <a:t> </a:t>
            </a:r>
            <a:r>
              <a:rPr lang="en-US" altLang="it-IT" sz="800" dirty="0" err="1" smtClean="0"/>
              <a:t>Keshillit</a:t>
            </a:r>
            <a:r>
              <a:rPr lang="en-US" altLang="it-IT" sz="800" dirty="0" smtClean="0"/>
              <a:t>  </a:t>
            </a:r>
          </a:p>
          <a:p>
            <a:pPr lvl="3"/>
            <a:r>
              <a:rPr lang="en-US" altLang="it-IT" sz="800" dirty="0" err="1"/>
              <a:t>Adoptimi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Rreg</a:t>
            </a:r>
            <a:r>
              <a:rPr lang="en-US" altLang="it-IT" sz="800" dirty="0"/>
              <a:t>. UE </a:t>
            </a:r>
            <a:r>
              <a:rPr lang="en-US" altLang="it-IT" sz="800" dirty="0" smtClean="0"/>
              <a:t>2017/1991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Parlamentit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Keshillit</a:t>
            </a:r>
            <a:r>
              <a:rPr lang="en-US" altLang="it-IT" sz="800" dirty="0"/>
              <a:t>  </a:t>
            </a:r>
          </a:p>
          <a:p>
            <a:pPr lvl="3"/>
            <a:r>
              <a:rPr lang="en-US" altLang="it-IT" sz="800" dirty="0" err="1"/>
              <a:t>Adoptimi</a:t>
            </a:r>
            <a:r>
              <a:rPr lang="en-US" altLang="it-IT" sz="800" dirty="0"/>
              <a:t>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Rreg</a:t>
            </a:r>
            <a:r>
              <a:rPr lang="en-US" altLang="it-IT" sz="800" dirty="0"/>
              <a:t>. UE </a:t>
            </a:r>
            <a:r>
              <a:rPr lang="en-US" altLang="it-IT" sz="800" dirty="0" smtClean="0"/>
              <a:t>2017/2402 </a:t>
            </a:r>
            <a:r>
              <a:rPr lang="en-US" altLang="it-IT" sz="800" dirty="0" err="1"/>
              <a:t>i</a:t>
            </a:r>
            <a:r>
              <a:rPr lang="en-US" altLang="it-IT" sz="800" dirty="0"/>
              <a:t> </a:t>
            </a:r>
            <a:r>
              <a:rPr lang="en-US" altLang="it-IT" sz="800" dirty="0" err="1"/>
              <a:t>Parlamentit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Keshillit</a:t>
            </a:r>
            <a:r>
              <a:rPr lang="en-US" altLang="it-IT" sz="800" dirty="0"/>
              <a:t>  </a:t>
            </a:r>
            <a:endParaRPr lang="en-US" altLang="it-IT" sz="800" dirty="0" smtClean="0"/>
          </a:p>
          <a:p>
            <a:pPr lvl="2"/>
            <a:r>
              <a:rPr lang="en-US" altLang="it-IT" sz="1200" dirty="0" err="1" smtClean="0"/>
              <a:t>Komunikimi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Komisionit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nje</a:t>
            </a:r>
            <a:r>
              <a:rPr lang="en-US" altLang="it-IT" sz="1200" dirty="0" smtClean="0"/>
              <a:t> union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tregjeve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te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kapitalit</a:t>
            </a:r>
            <a:r>
              <a:rPr lang="en-US" altLang="it-IT" sz="1200" dirty="0" smtClean="0"/>
              <a:t> per </a:t>
            </a:r>
            <a:r>
              <a:rPr lang="en-US" altLang="it-IT" sz="1200" dirty="0" err="1" smtClean="0"/>
              <a:t>personat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dhe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ndermarrjet</a:t>
            </a:r>
            <a:r>
              <a:rPr lang="en-US" altLang="it-IT" sz="1200" dirty="0" smtClean="0"/>
              <a:t>: </a:t>
            </a:r>
            <a:r>
              <a:rPr lang="en-US" altLang="it-IT" sz="1200" dirty="0" err="1" smtClean="0"/>
              <a:t>planveprimi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i</a:t>
            </a:r>
            <a:r>
              <a:rPr lang="en-US" altLang="it-IT" sz="1200" dirty="0" smtClean="0"/>
              <a:t> </a:t>
            </a:r>
            <a:r>
              <a:rPr lang="en-US" altLang="it-IT" sz="1200" dirty="0" err="1" smtClean="0"/>
              <a:t>ri</a:t>
            </a:r>
            <a:r>
              <a:rPr lang="en-US" altLang="it-IT" sz="1200" dirty="0" smtClean="0"/>
              <a:t> </a:t>
            </a:r>
          </a:p>
          <a:p>
            <a:pPr lvl="3"/>
            <a:r>
              <a:rPr lang="en-US" altLang="it-IT" sz="800" dirty="0" smtClean="0"/>
              <a:t>COM (2020) 590 final</a:t>
            </a:r>
          </a:p>
          <a:p>
            <a:pPr lvl="1"/>
            <a:endParaRPr lang="it-IT" altLang="it-IT" sz="1600" dirty="0" smtClean="0"/>
          </a:p>
          <a:p>
            <a:pPr lvl="1"/>
            <a:endParaRPr lang="en-US" altLang="it-IT" sz="1600" dirty="0" smtClean="0"/>
          </a:p>
          <a:p>
            <a:pPr lvl="1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93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Koncepti i NDALIMIT te kufizimeve per levizjet e kapitalit dhe pagesave I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63 TFBE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Barazimi ne te njejtin kre i kapitaleve dhe pagesave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Nuk ka me diferencim ne perqasje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Per te dyja efekti i aplikimit direkt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Shiko me thelle per dallimin midis pagesave dhe kapitalit Cceshtjen 286/82 dhe 26/83, Pika 21, Luisi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Pagesat – transferta valute qe jane kundervlefte ne kuader te nje veprimi juridik te lindur me pare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Transferim kapitali – operacione financiare qe lidhen thelbesisht me vendosjen apo investime dhe jo me kundervleften e nje sherbimi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Nocioni i Levizjes se kapitalit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Eshte konceptuar nga GJ Drejtesise duke u bazuar thelbesisht ne Shtojcen e Dir. 88/361/KEE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Psh. Pagimi i interesave ne lidhje me nje forme financimi midis dy shoqerive te vendeve te ndryshme; shumat ne para te derdhura ne shoqeri te ardhura nga nje vend tjeter nga vendi i shoqerise; blerja e pasurive te paluajtshme; blerja e quotave ne shoqeri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Ne lidhje me blerjen e kuotave bie ne fushen e aplikimit te nenit 63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Investimet direkte (gjykohen dhe ne baze te lirise se vendosjes sipas nenit 49 TFBE )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Investimet ne tituj apo portofole </a:t>
            </a:r>
          </a:p>
          <a:p>
            <a:pPr lvl="2">
              <a:buClr>
                <a:srgbClr val="A9A57C"/>
              </a:buClr>
            </a:pPr>
            <a:endParaRPr lang="it-IT" sz="1600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Koncepti i ndalimit te KUFIZIMEVE per levizjet e kapitalit dhe pagesave II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63 TFBE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Koncepti i KUFIZIMEVE ne fushen e kapitaleve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Ne jurisprudencen e GjD nuk ka nje percaktim te qarte cfare eshte nje kufizim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Vendoset rast pas rasti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Ndryshe nga sa percaktuar per lirine elevizjes se mallrave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Ceshtja Dassonville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Kufizime mund te jene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Legjislacion kombetar kufizues sepse DISKRIMINUES per shkaqe te kombesise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Kur rasti ka karakter jashtekombetar (dhe ndryshojne kushtet per trajtimin e ketij rasti nga nje i ngjashem me karakter kombetar)</a:t>
            </a:r>
            <a:endParaRPr lang="it-IT" sz="400" dirty="0" smtClean="0">
              <a:solidFill>
                <a:srgbClr val="2F2B20"/>
              </a:solidFill>
            </a:endParaRP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Diskriminimi per investitoret jo rezidente (subjekti)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Diskriminimi per investime jo rezidente (objekti)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Raste nga praktika e GJD: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Diskriminimi indirekt 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Raste nga praktika e GJD: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Kufizimet me karakter erga omnes mund te jene te ndaluara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Erga omnes – pa dalluar ne aspektin e rezidences apo kombesise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Perqasja globale si per lirite e tjera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Ceshtja C-367/98 Kom. vs. Portugali, pika 44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Raste te GjD referuar procesit te privatizimit te ndermarrjeve shteterore </a:t>
            </a:r>
          </a:p>
          <a:p>
            <a:pPr lvl="3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Mund te lejohen kufizime dhe te mos aplikohet neni 63 kur kufizimet: 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Jane te justifikuara nga arsye te interesit publik</a:t>
            </a:r>
          </a:p>
          <a:p>
            <a:pPr lvl="4">
              <a:buClr>
                <a:srgbClr val="A9A57C"/>
              </a:buClr>
            </a:pPr>
            <a:r>
              <a:rPr lang="it-IT" sz="1200" dirty="0" smtClean="0">
                <a:solidFill>
                  <a:srgbClr val="2F2B20"/>
                </a:solidFill>
              </a:rPr>
              <a:t>Respektohet parimi i proporcionalitetit</a:t>
            </a:r>
          </a:p>
        </p:txBody>
      </p:sp>
    </p:spTree>
    <p:extLst>
      <p:ext uri="{BB962C8B-B14F-4D97-AF65-F5344CB8AC3E}">
        <p14:creationId xmlns:p14="http://schemas.microsoft.com/office/powerpoint/2010/main" val="6303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Koncepti i ndalimit te KUFIZIMEVE per levizjet e kapitalit dhe pagesave III – Rasti C-367/98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Ceshtja C-367/98, vendimi i 4 qershor 2002 Kom. v. Portugali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Neni 63 aplikohet edhe legjislacionit qe zbatohet pa marre parasysh kombesine e operatoreve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Ne kete rast shteti portugez rezervonte te drejten te autorizonte paraprakisht ofertat per blerje aksionesh qe siguronin pjesemarrje mbi nje nivel te caktuar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Per te gjitha blerjet pavaresisht shtetesise se operatorit ofertues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Ky autorizim paraprak u pa nga GjD si nje kufizim ne lirine e qarkullimit te kapitalit pasi mund te konsiderohej si nje ndalese per operatoret e huaj qe te ndermerrnin oferta konkrete si pasoje e nje rreziku qe shteti mund te mos ja aprovonte 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Liria e qarkullimit te kapitalit mund te kufizohet vetem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Rastet e kufizimit te parashikuara ne nenin 65 aktual te TFBE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Arsye imperative te interesit publik te aplikuar ne menyre jo diskriminuese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Sipas parimit te proporcionalitetit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Nuk ekzistojne ne rastin ne fjale  (pika 50 dhe 52 e vendimit)</a:t>
            </a:r>
          </a:p>
          <a:p>
            <a:pPr>
              <a:buClr>
                <a:srgbClr val="A9A57C"/>
              </a:buClr>
            </a:pPr>
            <a:r>
              <a:rPr lang="it-IT" sz="2400" dirty="0">
                <a:solidFill>
                  <a:srgbClr val="2F2B20"/>
                </a:solidFill>
              </a:rPr>
              <a:t>Vendimmarrje te tjera GjD</a:t>
            </a:r>
          </a:p>
          <a:p>
            <a:pPr lvl="1">
              <a:buClr>
                <a:srgbClr val="A9A57C"/>
              </a:buClr>
            </a:pPr>
            <a:endParaRPr lang="it-IT" sz="2000" dirty="0" smtClean="0">
              <a:solidFill>
                <a:srgbClr val="2F2B20"/>
              </a:solidFill>
            </a:endParaRPr>
          </a:p>
          <a:p>
            <a:pPr lvl="1">
              <a:buClr>
                <a:srgbClr val="A9A57C"/>
              </a:buClr>
            </a:pPr>
            <a:endParaRPr lang="it-IT" sz="2000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91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8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Koncepti i lejimit te kufizimeve per levizjet e kapitalit dhe pagesave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Normativa kombetare qe permban kufizime duhet ti nenshtrohet ketyre kritereve te percaktuara nga GjD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aplikohet ne menyre jodiskriminuese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jete e justifikuar nga arsyet e parashikuara ne nenin 65 pika 1 TFBE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jete e justifikuar nga arsye imperative te interesit te pergjithshem </a:t>
            </a:r>
          </a:p>
          <a:p>
            <a:pPr lvl="1" indent="-228600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jete e mundur qe kjo normative te arrije qellimin (publik) qe kerkon 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Te mos shkoje pertej mases qe eshte e nevojshme per te arritur kete qellim</a:t>
            </a:r>
          </a:p>
          <a:p>
            <a:pPr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Raste nga GjD 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C-52/16 dhe C-113/16 Segro, pikat 81-94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C-463/00 Kom. vs. Spanje vendim i 13 maj 2003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Pika 61 ne lidhje me legjislacionin kombetar, i aplikuar jo ne menyre diskriminuese, ne rastin e veprimtarise investuese te ciles i vendosen kufizime por qe perseri mund te konsiderohet si pengese ne aksesin ne treg </a:t>
            </a:r>
          </a:p>
          <a:p>
            <a:pPr>
              <a:buClr>
                <a:srgbClr val="A9A57C"/>
              </a:buClr>
            </a:pPr>
            <a:endParaRPr lang="it-IT" sz="2400" dirty="0" smtClean="0">
              <a:solidFill>
                <a:srgbClr val="2F2B20"/>
              </a:solidFill>
            </a:endParaRPr>
          </a:p>
          <a:p>
            <a:pPr lvl="1">
              <a:buClr>
                <a:srgbClr val="A9A57C"/>
              </a:buClr>
            </a:pPr>
            <a:endParaRPr lang="it-IT" sz="2000" dirty="0" smtClean="0">
              <a:solidFill>
                <a:srgbClr val="2F2B20"/>
              </a:solidFill>
            </a:endParaRPr>
          </a:p>
          <a:p>
            <a:pPr lvl="1">
              <a:buClr>
                <a:srgbClr val="A9A57C"/>
              </a:buClr>
            </a:pPr>
            <a:endParaRPr lang="it-IT" sz="2000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9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Perjashtimet nga liria e levizjes se kapitaleve I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-228600"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Neni 65 pika 1 </a:t>
            </a:r>
          </a:p>
          <a:p>
            <a:pPr lvl="1" indent="-228600">
              <a:buClr>
                <a:srgbClr val="A9A57C"/>
              </a:buClr>
            </a:pPr>
            <a:r>
              <a:rPr lang="it-IT" sz="1600" dirty="0">
                <a:solidFill>
                  <a:srgbClr val="2F2B20"/>
                </a:solidFill>
              </a:rPr>
              <a:t>Dispozitat e nenit 63 nuk e cenojnë të drejtën e Shteteve Anëtare</a:t>
            </a:r>
            <a:r>
              <a:rPr lang="it-IT" sz="1600" dirty="0" smtClean="0">
                <a:solidFill>
                  <a:srgbClr val="2F2B20"/>
                </a:solidFill>
              </a:rPr>
              <a:t>: </a:t>
            </a:r>
            <a:endParaRPr lang="it-IT" sz="1600" dirty="0">
              <a:solidFill>
                <a:srgbClr val="2F2B20"/>
              </a:solidFill>
            </a:endParaRPr>
          </a:p>
          <a:p>
            <a:pPr marL="514350" lvl="1" indent="0">
              <a:buClr>
                <a:srgbClr val="A9A57C"/>
              </a:buClr>
              <a:buNone/>
            </a:pPr>
            <a:r>
              <a:rPr lang="it-IT" sz="1600" dirty="0">
                <a:solidFill>
                  <a:srgbClr val="2F2B20"/>
                </a:solidFill>
              </a:rPr>
              <a:t>(a) për të zbatuar dispozitat përkatëse të </a:t>
            </a:r>
            <a:r>
              <a:rPr lang="it-IT" sz="1600" b="1" dirty="0">
                <a:solidFill>
                  <a:srgbClr val="2F2B20"/>
                </a:solidFill>
              </a:rPr>
              <a:t>legjislacionit tatimor</a:t>
            </a:r>
            <a:r>
              <a:rPr lang="it-IT" sz="1600" dirty="0">
                <a:solidFill>
                  <a:srgbClr val="2F2B20"/>
                </a:solidFill>
              </a:rPr>
              <a:t>, të cilat bëjnë dallim </a:t>
            </a:r>
            <a:r>
              <a:rPr lang="it-IT" sz="1600" dirty="0" smtClean="0">
                <a:solidFill>
                  <a:srgbClr val="2F2B20"/>
                </a:solidFill>
              </a:rPr>
              <a:t>midis tatimpaguesve </a:t>
            </a:r>
            <a:r>
              <a:rPr lang="it-IT" sz="1600" dirty="0">
                <a:solidFill>
                  <a:srgbClr val="2F2B20"/>
                </a:solidFill>
              </a:rPr>
              <a:t>që nuk ndodhen në të njëjtën situatë lidhur me vendbanimin kryesor ose </a:t>
            </a:r>
            <a:r>
              <a:rPr lang="it-IT" sz="1600" dirty="0" smtClean="0">
                <a:solidFill>
                  <a:srgbClr val="2F2B20"/>
                </a:solidFill>
              </a:rPr>
              <a:t>lidhur me </a:t>
            </a:r>
            <a:r>
              <a:rPr lang="it-IT" sz="1600" dirty="0">
                <a:solidFill>
                  <a:srgbClr val="2F2B20"/>
                </a:solidFill>
              </a:rPr>
              <a:t>vendndodhjen e investimit të kapitalit të tyre;</a:t>
            </a:r>
          </a:p>
          <a:p>
            <a:pPr marL="514350" lvl="1" indent="0">
              <a:buClr>
                <a:srgbClr val="A9A57C"/>
              </a:buClr>
              <a:buNone/>
            </a:pPr>
            <a:r>
              <a:rPr lang="it-IT" sz="1600" dirty="0">
                <a:solidFill>
                  <a:srgbClr val="2F2B20"/>
                </a:solidFill>
              </a:rPr>
              <a:t>(b) për të marrë të gjitha masat e nevojshme për </a:t>
            </a:r>
            <a:r>
              <a:rPr lang="it-IT" sz="1600" b="1" dirty="0">
                <a:solidFill>
                  <a:srgbClr val="2F2B20"/>
                </a:solidFill>
              </a:rPr>
              <a:t>parandalimin e shkeljes së akteve ligjore </a:t>
            </a:r>
            <a:r>
              <a:rPr lang="it-IT" sz="1600" b="1" dirty="0" smtClean="0">
                <a:solidFill>
                  <a:srgbClr val="2F2B20"/>
                </a:solidFill>
              </a:rPr>
              <a:t>dhe nënligjore </a:t>
            </a:r>
            <a:r>
              <a:rPr lang="it-IT" sz="1600" b="1" dirty="0">
                <a:solidFill>
                  <a:srgbClr val="2F2B20"/>
                </a:solidFill>
              </a:rPr>
              <a:t>kombëtare</a:t>
            </a:r>
            <a:r>
              <a:rPr lang="it-IT" sz="1600" dirty="0">
                <a:solidFill>
                  <a:srgbClr val="2F2B20"/>
                </a:solidFill>
              </a:rPr>
              <a:t>, sidomos </a:t>
            </a:r>
            <a:r>
              <a:rPr lang="it-IT" sz="1600" u="sng" dirty="0">
                <a:solidFill>
                  <a:srgbClr val="2F2B20"/>
                </a:solidFill>
              </a:rPr>
              <a:t>në fushën e tatim-taksave </a:t>
            </a:r>
            <a:r>
              <a:rPr lang="it-IT" sz="1600" dirty="0">
                <a:solidFill>
                  <a:srgbClr val="2F2B20"/>
                </a:solidFill>
              </a:rPr>
              <a:t>dhe të </a:t>
            </a:r>
            <a:r>
              <a:rPr lang="it-IT" sz="1600" u="sng" dirty="0">
                <a:solidFill>
                  <a:srgbClr val="2F2B20"/>
                </a:solidFill>
              </a:rPr>
              <a:t>mbikëqyrjes së matur </a:t>
            </a:r>
            <a:r>
              <a:rPr lang="it-IT" sz="1600" u="sng" dirty="0" smtClean="0">
                <a:solidFill>
                  <a:srgbClr val="2F2B20"/>
                </a:solidFill>
              </a:rPr>
              <a:t>të institucioneve </a:t>
            </a:r>
            <a:r>
              <a:rPr lang="it-IT" sz="1600" u="sng" dirty="0">
                <a:solidFill>
                  <a:srgbClr val="2F2B20"/>
                </a:solidFill>
              </a:rPr>
              <a:t>financiare</a:t>
            </a:r>
            <a:r>
              <a:rPr lang="it-IT" sz="1600" dirty="0">
                <a:solidFill>
                  <a:srgbClr val="2F2B20"/>
                </a:solidFill>
              </a:rPr>
              <a:t>, ose për të përcaktuar procedura për deklarimin e lëvizjeve të </a:t>
            </a:r>
            <a:r>
              <a:rPr lang="it-IT" sz="1600" dirty="0" smtClean="0">
                <a:solidFill>
                  <a:srgbClr val="2F2B20"/>
                </a:solidFill>
              </a:rPr>
              <a:t>kapitalit me </a:t>
            </a:r>
            <a:r>
              <a:rPr lang="it-IT" sz="1600" dirty="0">
                <a:solidFill>
                  <a:srgbClr val="2F2B20"/>
                </a:solidFill>
              </a:rPr>
              <a:t>qëllim informacioni administrativ ose statistikor, ose për të marrë masat që arsyetohen </a:t>
            </a:r>
            <a:r>
              <a:rPr lang="it-IT" sz="1600" dirty="0" smtClean="0">
                <a:solidFill>
                  <a:srgbClr val="2F2B20"/>
                </a:solidFill>
              </a:rPr>
              <a:t>me </a:t>
            </a:r>
            <a:r>
              <a:rPr lang="it-IT" sz="1600" u="sng" dirty="0" smtClean="0">
                <a:solidFill>
                  <a:srgbClr val="2F2B20"/>
                </a:solidFill>
              </a:rPr>
              <a:t>politikën </a:t>
            </a:r>
            <a:r>
              <a:rPr lang="it-IT" sz="1600" u="sng" dirty="0">
                <a:solidFill>
                  <a:srgbClr val="2F2B20"/>
                </a:solidFill>
              </a:rPr>
              <a:t>publike ose sigurinë publike</a:t>
            </a:r>
            <a:r>
              <a:rPr lang="it-IT" sz="1600" dirty="0">
                <a:solidFill>
                  <a:srgbClr val="2F2B20"/>
                </a:solidFill>
              </a:rPr>
              <a:t>.</a:t>
            </a:r>
            <a:endParaRPr lang="it-IT" sz="1600" dirty="0" smtClean="0">
              <a:solidFill>
                <a:srgbClr val="2F2B20"/>
              </a:solidFill>
            </a:endParaRPr>
          </a:p>
          <a:p>
            <a:pPr>
              <a:buClr>
                <a:srgbClr val="A9A57C"/>
              </a:buClr>
            </a:pPr>
            <a:r>
              <a:rPr lang="it-IT" sz="2400" dirty="0" smtClean="0">
                <a:solidFill>
                  <a:srgbClr val="2F2B20"/>
                </a:solidFill>
              </a:rPr>
              <a:t>Kushtet per perjashtim 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Ti referohen situatave qe nuk mund te barazohen objektivisht 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jene objektivisht te justifikuara nga nje qellim imperativ i interesit te pergjithshem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Te respektohet parimi i proporcionalitetit </a:t>
            </a:r>
          </a:p>
          <a:p>
            <a:pPr lvl="1">
              <a:buClr>
                <a:srgbClr val="A9A57C"/>
              </a:buClr>
            </a:pPr>
            <a:r>
              <a:rPr lang="it-IT" sz="2000" dirty="0" smtClean="0">
                <a:solidFill>
                  <a:srgbClr val="2F2B20"/>
                </a:solidFill>
              </a:rPr>
              <a:t>GjD</a:t>
            </a:r>
          </a:p>
          <a:p>
            <a:pPr lvl="2">
              <a:buClr>
                <a:srgbClr val="A9A57C"/>
              </a:buClr>
            </a:pPr>
            <a:r>
              <a:rPr lang="it-IT" sz="1600" dirty="0" smtClean="0">
                <a:solidFill>
                  <a:srgbClr val="2F2B20"/>
                </a:solidFill>
              </a:rPr>
              <a:t>C-35/98 Verkooijen pika 43; C480-16 Fidelity Fund, pika 44 e vijim; C-35/08 Busley</a:t>
            </a:r>
          </a:p>
        </p:txBody>
      </p:sp>
    </p:spTree>
    <p:extLst>
      <p:ext uri="{BB962C8B-B14F-4D97-AF65-F5344CB8AC3E}">
        <p14:creationId xmlns:p14="http://schemas.microsoft.com/office/powerpoint/2010/main" val="41603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2192</Words>
  <Application>Microsoft Office PowerPoint</Application>
  <PresentationFormat>On-screen Show (4:3)</PresentationFormat>
  <Paragraphs>196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163</cp:revision>
  <dcterms:created xsi:type="dcterms:W3CDTF">2016-10-18T10:02:39Z</dcterms:created>
  <dcterms:modified xsi:type="dcterms:W3CDTF">2023-02-03T14:46:49Z</dcterms:modified>
</cp:coreProperties>
</file>