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82" r:id="rId4"/>
    <p:sldId id="283" r:id="rId5"/>
    <p:sldId id="284" r:id="rId6"/>
    <p:sldId id="285" r:id="rId7"/>
    <p:sldId id="280" r:id="rId8"/>
    <p:sldId id="276" r:id="rId9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0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7.2.2022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7.2.2022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7.2.2022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7.2.2022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7.2.2022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7.2.2022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7.2.2022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>
                <a:solidFill>
                  <a:prstClr val="black"/>
                </a:solidFill>
              </a:rPr>
              <a:t>Levizja</a:t>
            </a:r>
            <a:r>
              <a:rPr lang="en-US" sz="2800" dirty="0">
                <a:solidFill>
                  <a:prstClr val="black"/>
                </a:solidFill>
              </a:rPr>
              <a:t> e lire e </a:t>
            </a:r>
            <a:r>
              <a:rPr lang="en-US" sz="2800" dirty="0" err="1">
                <a:solidFill>
                  <a:prstClr val="black"/>
                </a:solidFill>
              </a:rPr>
              <a:t>personave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dhe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sherbimeve</a:t>
            </a:r>
            <a:r>
              <a:rPr lang="en-US" sz="2800" dirty="0">
                <a:solidFill>
                  <a:prstClr val="black"/>
                </a:solidFill>
              </a:rPr>
              <a:t>.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>
                <a:solidFill>
                  <a:prstClr val="black"/>
                </a:solidFill>
              </a:rPr>
              <a:t>E </a:t>
            </a:r>
            <a:r>
              <a:rPr lang="en-US" sz="2800" dirty="0" err="1">
                <a:solidFill>
                  <a:prstClr val="black"/>
                </a:solidFill>
              </a:rPr>
              <a:t>drejta</a:t>
            </a:r>
            <a:r>
              <a:rPr lang="en-US" sz="2800" dirty="0">
                <a:solidFill>
                  <a:prstClr val="black"/>
                </a:solidFill>
              </a:rPr>
              <a:t> e </a:t>
            </a:r>
            <a:r>
              <a:rPr lang="en-US" sz="2800" dirty="0" err="1">
                <a:solidFill>
                  <a:prstClr val="black"/>
                </a:solidFill>
              </a:rPr>
              <a:t>vendosjes</a:t>
            </a:r>
            <a:r>
              <a:rPr lang="en-US" sz="2800" dirty="0">
                <a:solidFill>
                  <a:prstClr val="black"/>
                </a:solidFill>
              </a:rPr>
              <a:t>  </a:t>
            </a:r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solidFill>
                <a:prstClr val="black"/>
              </a:solidFill>
              <a:latin typeface="Arial Rounded MT Bold" pitchFamily="34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Hyrje ne lende (I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4581128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/>
              <a:t>Elbasan, </a:t>
            </a:r>
            <a:r>
              <a:rPr lang="it-IT" dirty="0" smtClean="0">
                <a:solidFill>
                  <a:srgbClr val="FF0000"/>
                </a:solidFill>
              </a:rPr>
              <a:t>18 Nentor 2021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Aspekte pergjithshme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196752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Tregu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perbashket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BE </a:t>
            </a:r>
          </a:p>
          <a:p>
            <a:pPr algn="just"/>
            <a:r>
              <a:rPr lang="en-US" altLang="it-IT" sz="2000" dirty="0" err="1" smtClean="0"/>
              <a:t>Krijimi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tregut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aspektin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ekonomik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Liria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qarkullimit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mallrave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Liria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qarkullimit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personave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Liria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vendosjes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ofrimit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sherbimeve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Liria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qarkullimit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kapitaleve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pagesave</a:t>
            </a:r>
            <a:endParaRPr lang="en-US" altLang="it-IT" sz="1600" dirty="0" smtClean="0"/>
          </a:p>
          <a:p>
            <a:pPr algn="just"/>
            <a:r>
              <a:rPr lang="en-US" altLang="it-IT" sz="2000" dirty="0" err="1" smtClean="0"/>
              <a:t>Konkurenca</a:t>
            </a:r>
            <a:r>
              <a:rPr lang="en-US" altLang="it-IT" sz="2000" dirty="0" smtClean="0"/>
              <a:t> e lire ne </a:t>
            </a:r>
            <a:r>
              <a:rPr lang="en-US" altLang="it-IT" sz="2000" dirty="0" err="1" smtClean="0"/>
              <a:t>brendesi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tregut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Konkurenca</a:t>
            </a:r>
            <a:r>
              <a:rPr lang="en-US" altLang="it-IT" sz="1600" dirty="0" smtClean="0"/>
              <a:t> e lire</a:t>
            </a:r>
          </a:p>
          <a:p>
            <a:pPr lvl="1" algn="just"/>
            <a:r>
              <a:rPr lang="en-US" altLang="it-IT" sz="1600" dirty="0" err="1" smtClean="0"/>
              <a:t>Rregullimi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ndihmave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shteterore</a:t>
            </a:r>
            <a:endParaRPr lang="en-US" altLang="it-IT" sz="1600" dirty="0" smtClean="0"/>
          </a:p>
          <a:p>
            <a:pPr algn="just"/>
            <a:r>
              <a:rPr lang="en-US" altLang="it-IT" sz="2000" dirty="0" err="1" smtClean="0"/>
              <a:t>Politika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perbashket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migracionit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asilit</a:t>
            </a:r>
            <a:endParaRPr lang="en-US" altLang="it-IT" sz="2000" dirty="0" smtClean="0"/>
          </a:p>
          <a:p>
            <a:pPr algn="just"/>
            <a:r>
              <a:rPr lang="en-US" altLang="it-IT" sz="2000" dirty="0" err="1" smtClean="0"/>
              <a:t>Bashkepunimi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fushen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gjyqesore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policies </a:t>
            </a:r>
          </a:p>
          <a:p>
            <a:pPr algn="just"/>
            <a:r>
              <a:rPr lang="en-US" altLang="it-IT" sz="2000" dirty="0" err="1" smtClean="0"/>
              <a:t>Bashkimi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ekonomik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monetar</a:t>
            </a:r>
            <a:endParaRPr lang="en-US" altLang="it-IT" sz="2000" dirty="0" smtClean="0"/>
          </a:p>
          <a:p>
            <a:pPr algn="just"/>
            <a:r>
              <a:rPr lang="en-US" altLang="it-IT" sz="2000" dirty="0" err="1" smtClean="0"/>
              <a:t>Marredheniet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tregtare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jashtmete</a:t>
            </a:r>
            <a:r>
              <a:rPr lang="en-US" altLang="it-IT" sz="2000" dirty="0" smtClean="0"/>
              <a:t> BE </a:t>
            </a:r>
            <a:r>
              <a:rPr lang="en-US" altLang="it-IT" sz="2000" dirty="0" err="1" smtClean="0"/>
              <a:t>drejt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politike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tregtare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perbashket</a:t>
            </a:r>
            <a:endParaRPr lang="en-US" altLang="it-IT" sz="2000" dirty="0" smtClean="0"/>
          </a:p>
          <a:p>
            <a:pPr algn="just"/>
            <a:r>
              <a:rPr lang="en-US" altLang="it-IT" sz="2000" dirty="0" err="1" smtClean="0"/>
              <a:t>Zgjerimi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BE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perafrimi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legjislacionit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shqiptar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perfshirjen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tregun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perbashket</a:t>
            </a:r>
            <a:endParaRPr lang="en-US" altLang="it-IT" sz="2000" dirty="0" smtClean="0"/>
          </a:p>
          <a:p>
            <a:pPr algn="just"/>
            <a:endParaRPr lang="en-US" alt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Tregu i perbashket ne BE I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Tregu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unik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europian</a:t>
            </a:r>
            <a:endParaRPr lang="en-US" altLang="it-IT" sz="2000" dirty="0" smtClean="0"/>
          </a:p>
          <a:p>
            <a:pPr lvl="1" algn="just"/>
            <a:r>
              <a:rPr lang="en-US" altLang="it-IT" sz="1600" dirty="0" smtClean="0"/>
              <a:t>Instrument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rritjes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ekonomike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integrimit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politik</a:t>
            </a:r>
            <a:endParaRPr lang="en-US" altLang="it-IT" sz="1600" dirty="0" smtClean="0"/>
          </a:p>
          <a:p>
            <a:pPr lvl="2" algn="just"/>
            <a:r>
              <a:rPr lang="en-US" altLang="it-IT" sz="1200" dirty="0" smtClean="0"/>
              <a:t>Lind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projekt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ekonomik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por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synimin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Europe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bashkuar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aspektin</a:t>
            </a:r>
            <a:r>
              <a:rPr lang="en-US" altLang="it-IT" sz="1200" dirty="0" smtClean="0"/>
              <a:t> social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politik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Deklarata</a:t>
            </a:r>
            <a:r>
              <a:rPr lang="en-US" altLang="it-IT" sz="1200" dirty="0" smtClean="0"/>
              <a:t> e Schuman e 9 </a:t>
            </a:r>
            <a:r>
              <a:rPr lang="en-US" altLang="it-IT" sz="1200" dirty="0" err="1" smtClean="0"/>
              <a:t>majit</a:t>
            </a:r>
            <a:r>
              <a:rPr lang="en-US" altLang="it-IT" sz="1200" dirty="0" smtClean="0"/>
              <a:t> 1950</a:t>
            </a:r>
          </a:p>
          <a:p>
            <a:pPr lvl="2" algn="just"/>
            <a:r>
              <a:rPr lang="en-US" altLang="it-IT" sz="1200" dirty="0" err="1" smtClean="0"/>
              <a:t>Integrim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ekonomik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liberalizim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shkembimesh</a:t>
            </a:r>
            <a:endParaRPr lang="en-US" altLang="it-IT" sz="1200" dirty="0" smtClean="0"/>
          </a:p>
          <a:p>
            <a:pPr lvl="1" algn="just"/>
            <a:r>
              <a:rPr lang="en-US" altLang="it-IT" sz="1600" dirty="0" err="1" smtClean="0"/>
              <a:t>Treg</a:t>
            </a:r>
            <a:r>
              <a:rPr lang="en-US" altLang="it-IT" sz="1600" dirty="0" smtClean="0"/>
              <a:t> “</a:t>
            </a:r>
            <a:r>
              <a:rPr lang="en-US" altLang="it-IT" sz="1600" dirty="0" err="1" smtClean="0"/>
              <a:t>unik</a:t>
            </a:r>
            <a:r>
              <a:rPr lang="en-US" altLang="it-IT" sz="1600" dirty="0" smtClean="0"/>
              <a:t>” </a:t>
            </a:r>
            <a:r>
              <a:rPr lang="en-US" altLang="it-IT" sz="1600" dirty="0" err="1" smtClean="0"/>
              <a:t>njesoj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treg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brendshem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</a:t>
            </a:r>
            <a:r>
              <a:rPr lang="en-US" altLang="it-IT" sz="1600" dirty="0" smtClean="0"/>
              <a:t> </a:t>
            </a:r>
          </a:p>
          <a:p>
            <a:pPr algn="just"/>
            <a:r>
              <a:rPr lang="en-US" altLang="it-IT" sz="2000" dirty="0" smtClean="0"/>
              <a:t>Ne </a:t>
            </a:r>
            <a:r>
              <a:rPr lang="en-US" altLang="it-IT" sz="2000" dirty="0" err="1" smtClean="0"/>
              <a:t>traktatet</a:t>
            </a:r>
            <a:r>
              <a:rPr lang="en-US" altLang="it-IT" sz="2000" dirty="0" smtClean="0"/>
              <a:t> e BE </a:t>
            </a:r>
          </a:p>
          <a:p>
            <a:pPr lvl="1" algn="just"/>
            <a:r>
              <a:rPr lang="en-US" altLang="it-IT" sz="1600" dirty="0" err="1" smtClean="0"/>
              <a:t>Tregu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bashkuar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Tregu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perbashket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Tregu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unik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smtClean="0"/>
              <a:t>I </a:t>
            </a:r>
            <a:r>
              <a:rPr lang="en-US" altLang="it-IT" sz="1200" dirty="0" err="1" smtClean="0"/>
              <a:t>perdorur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gjeresisht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dokumenta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zyrtare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institucioneve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europiane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800" dirty="0" err="1" smtClean="0"/>
              <a:t>Psh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strategjine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dixhitalizimin</a:t>
            </a:r>
            <a:r>
              <a:rPr lang="en-US" altLang="it-IT" sz="800" dirty="0" smtClean="0"/>
              <a:t> (COM(2015) 192 final)</a:t>
            </a:r>
          </a:p>
          <a:p>
            <a:pPr algn="just"/>
            <a:r>
              <a:rPr lang="en-US" altLang="it-IT" sz="2000" dirty="0" err="1" smtClean="0"/>
              <a:t>Akti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Unik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Europian</a:t>
            </a:r>
            <a:r>
              <a:rPr lang="en-US" altLang="it-IT" sz="2000" dirty="0" smtClean="0"/>
              <a:t> 1986</a:t>
            </a:r>
          </a:p>
          <a:p>
            <a:pPr lvl="1" algn="just"/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tregu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bashkuar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Treg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brendshem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14 TKE sot 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26 TFBE)</a:t>
            </a:r>
          </a:p>
          <a:p>
            <a:pPr algn="just"/>
            <a:r>
              <a:rPr lang="en-US" altLang="it-IT" sz="2000" dirty="0" err="1" smtClean="0"/>
              <a:t>Traktati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Lisbones</a:t>
            </a:r>
            <a:r>
              <a:rPr lang="en-US" altLang="it-IT" sz="2000" dirty="0" smtClean="0"/>
              <a:t> 2007</a:t>
            </a:r>
          </a:p>
          <a:p>
            <a:pPr lvl="1" algn="just"/>
            <a:r>
              <a:rPr lang="en-US" altLang="it-IT" sz="1600" dirty="0" err="1" smtClean="0"/>
              <a:t>Eleminon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shprehjen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treg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bashkuar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perdor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tregu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brendshem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it-IT" altLang="it-IT" sz="1600" dirty="0" smtClean="0"/>
              <a:t>Megjithate termi i perdorur ne lidhje me tregun e brendshem te BE nuk ka ndonje rendesi praktike </a:t>
            </a:r>
            <a:endParaRPr lang="it-IT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3221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Tregu i perbashket ne BE II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Tregu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perbashket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</a:t>
            </a:r>
            <a:r>
              <a:rPr lang="en-US" altLang="it-IT" sz="2000" dirty="0" smtClean="0"/>
              <a:t> instrument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perdorur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Traktati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Parisit</a:t>
            </a:r>
            <a:r>
              <a:rPr lang="en-US" altLang="it-IT" sz="1600" dirty="0" smtClean="0"/>
              <a:t> 1951</a:t>
            </a:r>
          </a:p>
          <a:p>
            <a:pPr lvl="2" algn="just"/>
            <a:r>
              <a:rPr lang="en-US" altLang="it-IT" sz="1200" dirty="0" err="1" smtClean="0"/>
              <a:t>Komuniteti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Karbonit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Celikut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Ngritja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tregut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perbashket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qymyrit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hekurit</a:t>
            </a:r>
            <a:r>
              <a:rPr lang="en-US" altLang="it-IT" sz="1200" dirty="0" smtClean="0"/>
              <a:t> </a:t>
            </a:r>
          </a:p>
          <a:p>
            <a:pPr lvl="4" algn="just"/>
            <a:r>
              <a:rPr lang="it-IT" altLang="it-IT" sz="800" dirty="0"/>
              <a:t>Liria e shkembimit pa masa ekuivalente </a:t>
            </a:r>
            <a:endParaRPr lang="it-IT" altLang="it-IT" sz="800" dirty="0" smtClean="0"/>
          </a:p>
          <a:p>
            <a:pPr lvl="4" algn="just"/>
            <a:r>
              <a:rPr lang="it-IT" altLang="it-IT" sz="800" dirty="0" smtClean="0"/>
              <a:t>Heqja e taksave doganore</a:t>
            </a:r>
            <a:endParaRPr lang="it-IT" altLang="it-IT" sz="800" dirty="0"/>
          </a:p>
          <a:p>
            <a:pPr lvl="4" algn="just"/>
            <a:r>
              <a:rPr lang="it-IT" altLang="it-IT" sz="800" dirty="0"/>
              <a:t>Mosdiskriminimi </a:t>
            </a:r>
            <a:r>
              <a:rPr lang="en-US" altLang="it-IT" sz="800" dirty="0" smtClean="0"/>
              <a:t> </a:t>
            </a:r>
          </a:p>
          <a:p>
            <a:pPr lvl="4" algn="just"/>
            <a:r>
              <a:rPr lang="en-US" altLang="it-IT" sz="800" dirty="0" err="1" smtClean="0"/>
              <a:t>Etj</a:t>
            </a:r>
            <a:r>
              <a:rPr lang="en-US" altLang="it-IT" sz="800" dirty="0" smtClean="0"/>
              <a:t>.</a:t>
            </a:r>
            <a:endParaRPr lang="en-US" altLang="it-IT" sz="800" dirty="0" smtClean="0"/>
          </a:p>
          <a:p>
            <a:pPr lvl="1" algn="just"/>
            <a:r>
              <a:rPr lang="en-US" altLang="it-IT" sz="1600" dirty="0" err="1" smtClean="0"/>
              <a:t>Traktatet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Romes</a:t>
            </a:r>
            <a:r>
              <a:rPr lang="en-US" altLang="it-IT" sz="1600" dirty="0" smtClean="0"/>
              <a:t> 1957</a:t>
            </a:r>
            <a:endParaRPr lang="it-IT" altLang="it-IT" sz="1600" dirty="0"/>
          </a:p>
          <a:p>
            <a:pPr lvl="2" algn="just"/>
            <a:r>
              <a:rPr lang="it-IT" altLang="it-IT" sz="1200" dirty="0" smtClean="0"/>
              <a:t>Komuniteti Europian i Energjise Atomike</a:t>
            </a:r>
          </a:p>
          <a:p>
            <a:pPr lvl="3" algn="just"/>
            <a:r>
              <a:rPr lang="it-IT" altLang="it-IT" sz="800" dirty="0" smtClean="0"/>
              <a:t>Treg i perbashket i energjise atomike per qellimepaqesore</a:t>
            </a:r>
          </a:p>
          <a:p>
            <a:pPr lvl="2" algn="just"/>
            <a:r>
              <a:rPr lang="it-IT" altLang="it-IT" sz="1200" dirty="0" smtClean="0"/>
              <a:t>Komuniteti Ekonomik Europian </a:t>
            </a:r>
          </a:p>
          <a:p>
            <a:pPr lvl="3" algn="just"/>
            <a:r>
              <a:rPr lang="it-IT" altLang="it-IT" sz="800" dirty="0" smtClean="0"/>
              <a:t>Tregu i perbashket  ne sektoret e industrise dhe agrikultures </a:t>
            </a:r>
          </a:p>
          <a:p>
            <a:pPr lvl="4" algn="just"/>
            <a:r>
              <a:rPr lang="it-IT" altLang="it-IT" sz="800" dirty="0" smtClean="0"/>
              <a:t>Bashkim doganor </a:t>
            </a:r>
          </a:p>
          <a:p>
            <a:pPr lvl="4" algn="just"/>
            <a:r>
              <a:rPr lang="it-IT" altLang="it-IT" sz="800" dirty="0" smtClean="0"/>
              <a:t>Liria e qarkullimit te mallrave, personave, sherbimeve dhe kapitaleve</a:t>
            </a:r>
          </a:p>
          <a:p>
            <a:pPr lvl="4" algn="just"/>
            <a:r>
              <a:rPr lang="it-IT" altLang="it-IT" sz="800" dirty="0" smtClean="0"/>
              <a:t>Mosdiskriminimi </a:t>
            </a:r>
          </a:p>
          <a:p>
            <a:pPr lvl="4" algn="just"/>
            <a:r>
              <a:rPr lang="it-IT" altLang="it-IT" sz="800" dirty="0" smtClean="0"/>
              <a:t>Rregulla te konkurences dhe ndihmve shteterore </a:t>
            </a:r>
          </a:p>
          <a:p>
            <a:pPr lvl="4" algn="just"/>
            <a:r>
              <a:rPr lang="it-IT" altLang="it-IT" sz="800" dirty="0" smtClean="0"/>
              <a:t>Politika te perbashketa ne fushen e transportit, agrikultures, tregtise nderkombetare </a:t>
            </a:r>
          </a:p>
          <a:p>
            <a:pPr lvl="1" algn="just"/>
            <a:r>
              <a:rPr lang="it-IT" altLang="it-IT" sz="1600" dirty="0" smtClean="0"/>
              <a:t>Kryesisht ne TKE </a:t>
            </a:r>
          </a:p>
          <a:p>
            <a:pPr lvl="2" algn="just"/>
            <a:r>
              <a:rPr lang="it-IT" altLang="it-IT" sz="1200" dirty="0" smtClean="0"/>
              <a:t>Nepermjet tregut te perbashket do te arrihet integrimi i shteteve antare dhe zhvillimi ekonomik</a:t>
            </a:r>
          </a:p>
          <a:p>
            <a:pPr lvl="2" algn="just"/>
            <a:r>
              <a:rPr lang="it-IT" altLang="it-IT" sz="1200" dirty="0" smtClean="0"/>
              <a:t>Theksi te </a:t>
            </a:r>
          </a:p>
          <a:p>
            <a:pPr lvl="3" algn="just"/>
            <a:r>
              <a:rPr lang="it-IT" altLang="it-IT" sz="800" dirty="0" smtClean="0"/>
              <a:t>tregu i perbashket</a:t>
            </a:r>
          </a:p>
          <a:p>
            <a:pPr lvl="3" algn="just"/>
            <a:r>
              <a:rPr lang="it-IT" altLang="it-IT" sz="800" dirty="0" smtClean="0"/>
              <a:t>Afrimi i politikave ekonomike te shteteve antare </a:t>
            </a:r>
          </a:p>
          <a:p>
            <a:pPr lvl="2" algn="just"/>
            <a:r>
              <a:rPr lang="it-IT" altLang="it-IT" sz="1200" dirty="0" smtClean="0"/>
              <a:t>Nenet e TKE ne lidhje me tregun eperbashket jane te elaboruara dhe precize </a:t>
            </a:r>
          </a:p>
          <a:p>
            <a:pPr lvl="3" algn="just"/>
            <a:r>
              <a:rPr lang="it-IT" altLang="it-IT" sz="800" dirty="0" smtClean="0"/>
              <a:t>Mundesin ee dhenies se efektit te drejtperdrejte nga ana e GjD </a:t>
            </a:r>
          </a:p>
          <a:p>
            <a:pPr lvl="3" algn="just"/>
            <a:r>
              <a:rPr lang="it-IT" altLang="it-IT" sz="800" dirty="0" smtClean="0"/>
              <a:t>Nenet e lirive te levizjes kane nje natre te te drejtave subjektive dhejo norma programatike per qytetaret </a:t>
            </a:r>
            <a:endParaRPr lang="en-US" altLang="it-IT" sz="800" dirty="0" smtClean="0"/>
          </a:p>
        </p:txBody>
      </p:sp>
    </p:spTree>
    <p:extLst>
      <p:ext uri="{BB962C8B-B14F-4D97-AF65-F5344CB8AC3E}">
        <p14:creationId xmlns:p14="http://schemas.microsoft.com/office/powerpoint/2010/main" val="275812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Tregu i perbashket ne BE III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Tregu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perbashket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</a:t>
            </a:r>
            <a:r>
              <a:rPr lang="en-US" altLang="it-IT" sz="2000" dirty="0" smtClean="0"/>
              <a:t> instrument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perdorur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Traktati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Lisbones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Themelor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tregu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perbashket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Konsolidimi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ndryshimeve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meparshme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Traktate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qellimi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forcuar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tregun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perbashket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europian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Bashkimi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ekonomik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monetar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Normativa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fushen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ambientit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perfshire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Aktin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Unik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Hapesira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lirise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sigurise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drejtesise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Qytetaria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njohja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lirive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levizjes</a:t>
            </a:r>
            <a:r>
              <a:rPr lang="en-US" altLang="it-IT" sz="1200" dirty="0" smtClean="0"/>
              <a:t> se lire </a:t>
            </a:r>
            <a:r>
              <a:rPr lang="en-US" altLang="it-IT" sz="1200" dirty="0" err="1" smtClean="0"/>
              <a:t>teparashikuara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tregun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perbashket</a:t>
            </a:r>
            <a:r>
              <a:rPr lang="en-US" altLang="it-IT" sz="1200" dirty="0" smtClean="0"/>
              <a:t> </a:t>
            </a:r>
          </a:p>
          <a:p>
            <a:pPr algn="just"/>
            <a:r>
              <a:rPr lang="en-US" altLang="it-IT" sz="2000" dirty="0" err="1" smtClean="0"/>
              <a:t>Tregu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perbashket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motor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propulsor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integrimit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europian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Themeli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zhvillimit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BE </a:t>
            </a:r>
          </a:p>
          <a:p>
            <a:pPr lvl="1" algn="just"/>
            <a:endParaRPr lang="en-US" altLang="it-IT" sz="1600" dirty="0"/>
          </a:p>
          <a:p>
            <a:pPr algn="just"/>
            <a:r>
              <a:rPr lang="en-US" altLang="it-IT" sz="2000" dirty="0" err="1" smtClean="0"/>
              <a:t>Unifikimi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tregut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Perfshirjen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rregullimin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tregut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normave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karakter</a:t>
            </a:r>
            <a:r>
              <a:rPr lang="en-US" altLang="it-IT" sz="1600" dirty="0" smtClean="0"/>
              <a:t> social </a:t>
            </a:r>
            <a:r>
              <a:rPr lang="en-US" altLang="it-IT" sz="1600" dirty="0" err="1" smtClean="0"/>
              <a:t>apo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ambiental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Akti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Unik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TKE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Amsterdami</a:t>
            </a:r>
            <a:endParaRPr lang="en-US" altLang="it-IT" sz="1200" dirty="0" smtClean="0"/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3.3 TBE </a:t>
            </a:r>
          </a:p>
        </p:txBody>
      </p:sp>
    </p:spTree>
    <p:extLst>
      <p:ext uri="{BB962C8B-B14F-4D97-AF65-F5344CB8AC3E}">
        <p14:creationId xmlns:p14="http://schemas.microsoft.com/office/powerpoint/2010/main" val="256523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Krijimi i tregut unik europian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Neni</a:t>
            </a:r>
            <a:r>
              <a:rPr lang="en-US" altLang="it-IT" sz="2800" dirty="0" smtClean="0"/>
              <a:t> 3.3 TBE</a:t>
            </a:r>
          </a:p>
          <a:p>
            <a:pPr lvl="1" algn="just"/>
            <a:r>
              <a:rPr lang="en-US" altLang="it-IT" sz="1600" dirty="0"/>
              <a:t>“</a:t>
            </a:r>
            <a:r>
              <a:rPr lang="en-US" altLang="it-IT" sz="1600" dirty="0" err="1"/>
              <a:t>Bashkimi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krijon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një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treg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brendshëm</a:t>
            </a:r>
            <a:r>
              <a:rPr lang="en-US" altLang="it-IT" sz="1600" dirty="0"/>
              <a:t>. Ai </a:t>
            </a:r>
            <a:r>
              <a:rPr lang="en-US" altLang="it-IT" sz="1600" dirty="0" err="1"/>
              <a:t>punon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për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zhvillimin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qëndrueshëm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të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Europës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mbështetur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rritjen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drejtpeshuar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ekonomike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qëndrueshmërinë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çmimeve</a:t>
            </a:r>
            <a:r>
              <a:rPr lang="en-US" altLang="it-IT" sz="1600" dirty="0"/>
              <a:t>, </a:t>
            </a:r>
            <a:r>
              <a:rPr lang="en-US" altLang="it-IT" sz="1600" dirty="0" err="1" smtClean="0"/>
              <a:t>një</a:t>
            </a:r>
            <a:r>
              <a:rPr lang="en-US" altLang="it-IT" sz="1600" dirty="0" smtClean="0"/>
              <a:t> </a:t>
            </a:r>
            <a:r>
              <a:rPr lang="en-US" altLang="it-IT" sz="1600" b="1" dirty="0" err="1" smtClean="0"/>
              <a:t>ekonomi</a:t>
            </a:r>
            <a:r>
              <a:rPr lang="en-US" altLang="it-IT" sz="1600" b="1" dirty="0" smtClean="0"/>
              <a:t> </a:t>
            </a:r>
            <a:r>
              <a:rPr lang="en-US" altLang="it-IT" sz="1600" b="1" dirty="0" err="1"/>
              <a:t>tregu</a:t>
            </a:r>
            <a:r>
              <a:rPr lang="en-US" altLang="it-IT" sz="1600" b="1" dirty="0"/>
              <a:t> </a:t>
            </a:r>
            <a:r>
              <a:rPr lang="en-US" altLang="it-IT" sz="1600" b="1" dirty="0" err="1"/>
              <a:t>sociale</a:t>
            </a:r>
            <a:r>
              <a:rPr lang="en-US" altLang="it-IT" sz="1600" b="1" dirty="0"/>
              <a:t> </a:t>
            </a:r>
            <a:r>
              <a:rPr lang="en-US" altLang="it-IT" sz="1600" dirty="0" err="1"/>
              <a:t>tejet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konkurruese</a:t>
            </a:r>
            <a:r>
              <a:rPr lang="en-US" altLang="it-IT" sz="1600" dirty="0"/>
              <a:t>, duke </a:t>
            </a:r>
            <a:r>
              <a:rPr lang="en-US" altLang="it-IT" sz="1600" dirty="0" err="1"/>
              <a:t>synuar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punësimin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plotë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përparimin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shoqëror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/>
              <a:t>një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nivel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lartë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mbrojtjeje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përmirësimi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cilësisë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mjedisit</a:t>
            </a:r>
            <a:r>
              <a:rPr lang="en-US" altLang="it-IT" sz="1600" dirty="0"/>
              <a:t>. Ai </a:t>
            </a:r>
            <a:r>
              <a:rPr lang="en-US" altLang="it-IT" sz="1600" dirty="0" err="1"/>
              <a:t>nxit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përparimin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shkencor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/>
              <a:t>teknologjik</a:t>
            </a:r>
            <a:r>
              <a:rPr lang="en-US" altLang="it-IT" sz="1600" dirty="0" smtClean="0"/>
              <a:t>.”</a:t>
            </a:r>
          </a:p>
          <a:p>
            <a:pPr lvl="1" algn="just"/>
            <a:r>
              <a:rPr lang="en-US" altLang="it-IT" sz="1600" dirty="0" err="1" smtClean="0"/>
              <a:t>Protokolli</a:t>
            </a:r>
            <a:r>
              <a:rPr lang="en-US" altLang="it-IT" sz="1600" dirty="0" smtClean="0"/>
              <a:t> 27 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konkurencen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tregun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perbashket</a:t>
            </a:r>
            <a:endParaRPr lang="en-US" altLang="it-IT" sz="1600" dirty="0" smtClean="0"/>
          </a:p>
          <a:p>
            <a:pPr lvl="1" algn="just"/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Krijimi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tregu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perbashket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Kushtet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krijimin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tij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duhet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respektoje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rritja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ekonomike</a:t>
            </a:r>
            <a:r>
              <a:rPr lang="en-US" altLang="it-IT" sz="1600" dirty="0" smtClean="0"/>
              <a:t>)</a:t>
            </a:r>
          </a:p>
          <a:p>
            <a:pPr lvl="2" algn="just"/>
            <a:r>
              <a:rPr lang="en-US" altLang="it-IT" sz="1200" dirty="0" err="1" smtClean="0"/>
              <a:t>Ekonomi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tregu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sociale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kihen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parasysh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nevojat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qellim</a:t>
            </a:r>
            <a:r>
              <a:rPr lang="en-US" altLang="it-IT" sz="1200" dirty="0" smtClean="0"/>
              <a:t> social ne </a:t>
            </a:r>
            <a:r>
              <a:rPr lang="en-US" altLang="it-IT" sz="1200" dirty="0" err="1" smtClean="0"/>
              <a:t>krijimin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tregut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funksionimin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tij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1000" dirty="0" smtClean="0"/>
              <a:t>C-341/05 Laval </a:t>
            </a:r>
            <a:r>
              <a:rPr lang="en-US" altLang="it-IT" sz="1000" dirty="0" err="1" smtClean="0"/>
              <a:t>pika</a:t>
            </a:r>
            <a:r>
              <a:rPr lang="en-US" altLang="it-IT" sz="1000" dirty="0" smtClean="0"/>
              <a:t> 105</a:t>
            </a:r>
          </a:p>
          <a:p>
            <a:pPr lvl="3" algn="just"/>
            <a:r>
              <a:rPr lang="en-US" altLang="it-IT" sz="1000" dirty="0" smtClean="0"/>
              <a:t>C-438/05 Viking </a:t>
            </a:r>
            <a:r>
              <a:rPr lang="en-US" altLang="it-IT" sz="1000" dirty="0" err="1" smtClean="0"/>
              <a:t>pika</a:t>
            </a:r>
            <a:r>
              <a:rPr lang="en-US" altLang="it-IT" sz="1000" dirty="0" smtClean="0"/>
              <a:t> 79</a:t>
            </a:r>
          </a:p>
          <a:p>
            <a:pPr lvl="3" algn="just"/>
            <a:r>
              <a:rPr lang="en-US" altLang="it-IT" sz="1000" dirty="0" err="1" smtClean="0"/>
              <a:t>GjD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percakton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megjithese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patjetersueshmerine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lirise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levizjes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garantuar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Traktate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kuader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tregut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perbashket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munde</a:t>
            </a:r>
            <a:r>
              <a:rPr lang="en-US" altLang="it-IT" sz="1000" dirty="0" err="1" smtClean="0"/>
              <a:t>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vendosen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kufizime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justifikuara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nevojat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natyre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sociale</a:t>
            </a:r>
            <a:r>
              <a:rPr lang="en-US" altLang="it-IT" sz="1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949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Leksioni ne tekst dhe Leksioni i ardhshem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Leksioni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aktual</a:t>
            </a:r>
            <a:r>
              <a:rPr lang="en-US" dirty="0" smtClean="0">
                <a:solidFill>
                  <a:srgbClr val="2F2B20"/>
                </a:solidFill>
              </a:rPr>
              <a:t> (I)</a:t>
            </a:r>
          </a:p>
          <a:p>
            <a:pPr marL="868680" lvl="1" indent="-457200">
              <a:buClr>
                <a:srgbClr val="9CBEBD"/>
              </a:buClr>
            </a:pPr>
            <a:r>
              <a:rPr lang="en-US" sz="2400" dirty="0" err="1" smtClean="0">
                <a:solidFill>
                  <a:srgbClr val="2F2B20"/>
                </a:solidFill>
              </a:rPr>
              <a:t>Hyrje</a:t>
            </a:r>
            <a:r>
              <a:rPr lang="en-US" sz="2400" dirty="0" smtClean="0">
                <a:solidFill>
                  <a:srgbClr val="2F2B20"/>
                </a:solidFill>
              </a:rPr>
              <a:t> ne </a:t>
            </a:r>
            <a:r>
              <a:rPr lang="en-US" sz="2400" dirty="0" err="1" smtClean="0">
                <a:solidFill>
                  <a:srgbClr val="2F2B20"/>
                </a:solidFill>
              </a:rPr>
              <a:t>lende</a:t>
            </a:r>
            <a:endParaRPr lang="en-US" sz="2400" dirty="0" smtClean="0">
              <a:solidFill>
                <a:srgbClr val="2F2B20"/>
              </a:solidFill>
            </a:endParaRPr>
          </a:p>
          <a:p>
            <a:pPr marL="126873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Materiali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ardhshem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Kuadri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institucional</a:t>
            </a:r>
            <a:r>
              <a:rPr lang="en-US" dirty="0" smtClean="0">
                <a:solidFill>
                  <a:srgbClr val="2F2B20"/>
                </a:solidFill>
              </a:rPr>
              <a:t>. </a:t>
            </a:r>
            <a:r>
              <a:rPr lang="en-US" dirty="0" err="1" smtClean="0">
                <a:solidFill>
                  <a:srgbClr val="2F2B20"/>
                </a:solidFill>
              </a:rPr>
              <a:t>Rendi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Juridik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i</a:t>
            </a:r>
            <a:r>
              <a:rPr lang="en-US" dirty="0" smtClean="0">
                <a:solidFill>
                  <a:srgbClr val="2F2B20"/>
                </a:solidFill>
              </a:rPr>
              <a:t> BE. </a:t>
            </a:r>
            <a:r>
              <a:rPr lang="en-US" dirty="0" err="1" smtClean="0">
                <a:solidFill>
                  <a:srgbClr val="2F2B20"/>
                </a:solidFill>
              </a:rPr>
              <a:t>Legjislacioni</a:t>
            </a:r>
            <a:endParaRPr lang="en-US" dirty="0" smtClean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Detyra</a:t>
            </a:r>
            <a:r>
              <a:rPr lang="en-US" dirty="0" smtClean="0">
                <a:solidFill>
                  <a:srgbClr val="2F2B20"/>
                </a:solidFill>
              </a:rPr>
              <a:t> per </a:t>
            </a:r>
            <a:r>
              <a:rPr lang="en-US" dirty="0" err="1" smtClean="0">
                <a:solidFill>
                  <a:srgbClr val="2F2B20"/>
                </a:solidFill>
              </a:rPr>
              <a:t>javen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 smtClean="0">
                <a:solidFill>
                  <a:srgbClr val="2F2B20"/>
                </a:solidFill>
              </a:rPr>
              <a:t>Lexoni</a:t>
            </a:r>
            <a:r>
              <a:rPr lang="en-US" sz="1600" dirty="0" smtClean="0">
                <a:solidFill>
                  <a:srgbClr val="2F2B20"/>
                </a:solidFill>
              </a:rPr>
              <a:t>, </a:t>
            </a:r>
            <a:r>
              <a:rPr lang="en-US" sz="1600" dirty="0" err="1" smtClean="0">
                <a:solidFill>
                  <a:srgbClr val="2F2B20"/>
                </a:solidFill>
              </a:rPr>
              <a:t>analizoni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dhe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komentoni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vendimet</a:t>
            </a:r>
            <a:r>
              <a:rPr lang="en-US" sz="1600" dirty="0" smtClean="0">
                <a:solidFill>
                  <a:srgbClr val="2F2B20"/>
                </a:solidFill>
              </a:rPr>
              <a:t> e </a:t>
            </a:r>
            <a:r>
              <a:rPr lang="en-US" sz="1600" dirty="0" err="1" smtClean="0">
                <a:solidFill>
                  <a:srgbClr val="2F2B20"/>
                </a:solidFill>
              </a:rPr>
              <a:t>GjD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cituara</a:t>
            </a:r>
            <a:r>
              <a:rPr lang="en-US" sz="1600" dirty="0" smtClean="0">
                <a:solidFill>
                  <a:srgbClr val="2F2B20"/>
                </a:solidFill>
              </a:rPr>
              <a:t> ne </a:t>
            </a:r>
            <a:r>
              <a:rPr lang="en-US" sz="1600" dirty="0" err="1" smtClean="0">
                <a:solidFill>
                  <a:srgbClr val="2F2B20"/>
                </a:solidFill>
              </a:rPr>
              <a:t>kete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leksion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endParaRPr lang="en-US" sz="1600" dirty="0">
              <a:solidFill>
                <a:srgbClr val="2F2B20"/>
              </a:solidFill>
            </a:endParaRPr>
          </a:p>
          <a:p>
            <a:pPr marL="468630" indent="-457200">
              <a:buClr>
                <a:srgbClr val="9CBEBD"/>
              </a:buClr>
            </a:pPr>
            <a:endParaRPr lang="en-US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8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2909</TotalTime>
  <Words>832</Words>
  <Application>Microsoft Office PowerPoint</Application>
  <PresentationFormat>On-screen Show (4:3)</PresentationFormat>
  <Paragraphs>121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226</cp:revision>
  <dcterms:created xsi:type="dcterms:W3CDTF">2016-10-18T10:02:39Z</dcterms:created>
  <dcterms:modified xsi:type="dcterms:W3CDTF">2022-02-07T16:17:44Z</dcterms:modified>
</cp:coreProperties>
</file>