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83" r:id="rId4"/>
    <p:sldId id="284" r:id="rId5"/>
    <p:sldId id="286" r:id="rId6"/>
    <p:sldId id="280" r:id="rId7"/>
    <p:sldId id="276" r:id="rId8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0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27.12.2023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Xhuvani” </a:t>
            </a:r>
            <a:r>
              <a:rPr lang="it-IT" sz="1200" b="1" i="1" dirty="0">
                <a:solidFill>
                  <a:schemeClr val="bg1"/>
                </a:solidFill>
              </a:rPr>
              <a:t>University, </a:t>
            </a:r>
            <a:r>
              <a:rPr lang="sq-AL" sz="1200" b="1" i="1" dirty="0">
                <a:solidFill>
                  <a:schemeClr val="bg1"/>
                </a:solidFill>
              </a:rPr>
              <a:t>Elbasan</a:t>
            </a:r>
            <a:r>
              <a:rPr lang="it-IT" sz="1200" b="1" i="1" dirty="0">
                <a:solidFill>
                  <a:schemeClr val="bg1"/>
                </a:solidFill>
              </a:rPr>
              <a:t>,</a:t>
            </a:r>
            <a:r>
              <a:rPr lang="sq-AL" sz="1200" b="1" i="1" dirty="0">
                <a:solidFill>
                  <a:schemeClr val="bg1"/>
                </a:solidFill>
              </a:rPr>
              <a:t> </a:t>
            </a:r>
            <a:r>
              <a:rPr lang="sq-AL" sz="1200" b="1" i="1" dirty="0" err="1">
                <a:solidFill>
                  <a:schemeClr val="bg1"/>
                </a:solidFill>
              </a:rPr>
              <a:t>Street</a:t>
            </a:r>
            <a:r>
              <a:rPr lang="it-IT" sz="1200" b="1" i="1" dirty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>
                <a:solidFill>
                  <a:schemeClr val="bg1"/>
                </a:solidFill>
              </a:rPr>
              <a:t>,</a:t>
            </a:r>
            <a:r>
              <a:rPr lang="it-IT" sz="1200" b="1" i="1" dirty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>
                <a:solidFill>
                  <a:schemeClr val="bg1"/>
                </a:solidFill>
              </a:rPr>
              <a:t>, </a:t>
            </a:r>
            <a:r>
              <a:rPr lang="sq-AL" sz="1200" b="1" i="1" dirty="0" err="1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/>
              <a:t>Kuadri</a:t>
            </a:r>
            <a:r>
              <a:rPr lang="en-US" sz="2800" dirty="0"/>
              <a:t> </a:t>
            </a:r>
            <a:r>
              <a:rPr lang="en-US" sz="2800" dirty="0" err="1"/>
              <a:t>institucional</a:t>
            </a:r>
            <a:r>
              <a:rPr lang="en-US" sz="2800" dirty="0"/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Parlamenti Europian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Keshilli Europian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Keshilli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Komisioni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Institucionet e kontrollit (Gjykata e Drejtesise; Gjykata e Llogarive; Mediatori)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1115616" y="5229200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/>
              <a:t>Elbasan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Parlamenti Europian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600" dirty="0" err="1"/>
              <a:t>Asamble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perfaqesuar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popujt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antare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Kontrolli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institucionet</a:t>
            </a:r>
            <a:r>
              <a:rPr lang="en-US" altLang="it-IT" sz="1200" dirty="0"/>
              <a:t> e BE </a:t>
            </a:r>
          </a:p>
          <a:p>
            <a:pPr lvl="1" algn="just"/>
            <a:r>
              <a:rPr lang="en-US" altLang="it-IT" sz="1200" dirty="0" err="1"/>
              <a:t>Perfaqeson</a:t>
            </a:r>
            <a:r>
              <a:rPr lang="en-US" altLang="it-IT" sz="1200" dirty="0"/>
              <a:t> sot </a:t>
            </a:r>
            <a:r>
              <a:rPr lang="en-US" altLang="it-IT" sz="1200" dirty="0" err="1"/>
              <a:t>qytetaret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europiane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mbas</a:t>
            </a:r>
            <a:r>
              <a:rPr lang="en-US" altLang="it-IT" sz="1200" dirty="0"/>
              <a:t> T. </a:t>
            </a:r>
            <a:r>
              <a:rPr lang="en-US" altLang="it-IT" sz="1200" dirty="0" err="1"/>
              <a:t>Lisbones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1600" dirty="0" err="1"/>
              <a:t>Zgjedhje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parlamentare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gjithe</a:t>
            </a:r>
            <a:r>
              <a:rPr lang="en-US" altLang="it-IT" sz="1600" dirty="0"/>
              <a:t> BE</a:t>
            </a:r>
          </a:p>
          <a:p>
            <a:pPr lvl="1" algn="just"/>
            <a:r>
              <a:rPr lang="en-US" altLang="it-IT" sz="1200" dirty="0"/>
              <a:t>Problem </a:t>
            </a:r>
            <a:r>
              <a:rPr lang="en-US" altLang="it-IT" sz="1200" dirty="0" err="1"/>
              <a:t>perfaqesimi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popujve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vegjel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perfaq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perjestimor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Zgjedhjet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Shtetet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r>
              <a:rPr lang="en-US" altLang="it-IT" sz="1200" dirty="0"/>
              <a:t> ne system </a:t>
            </a:r>
            <a:r>
              <a:rPr lang="en-US" altLang="it-IT" sz="1200" dirty="0" err="1"/>
              <a:t>proporcional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1600" dirty="0" err="1"/>
              <a:t>Statusi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parlamentarit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200" dirty="0" err="1"/>
              <a:t>Ndalimi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mandatit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detyrueshem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Pavaresia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Privilegjet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imuniteti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1600" dirty="0" err="1"/>
              <a:t>Struktura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200" dirty="0" err="1"/>
              <a:t>Kryetari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Byroja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Organet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drejtuese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Komisionet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Grupimet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politike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1600" dirty="0" err="1"/>
              <a:t>Kompetencat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200" dirty="0" err="1"/>
              <a:t>Pjesemarrje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kompetencen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legjislative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Pjesemmarje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kompetencen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buxhetore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Pjesemarrje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lidhjen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marreveshjeve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nderkombetare</a:t>
            </a:r>
            <a:r>
              <a:rPr lang="en-US" altLang="it-IT" sz="1200" dirty="0"/>
              <a:t> – jo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asociimit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Pjesemarrje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emerimin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antareve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institucioneve</a:t>
            </a:r>
            <a:r>
              <a:rPr lang="en-US" altLang="it-IT" sz="1200" dirty="0"/>
              <a:t> (</a:t>
            </a:r>
            <a:r>
              <a:rPr lang="en-US" altLang="it-IT" sz="1200" dirty="0" err="1"/>
              <a:t>Kom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Gjyk</a:t>
            </a:r>
            <a:r>
              <a:rPr lang="en-US" altLang="it-IT" sz="1200" dirty="0"/>
              <a:t>. </a:t>
            </a:r>
            <a:r>
              <a:rPr lang="en-US" altLang="it-IT" sz="1200" dirty="0" err="1"/>
              <a:t>Llogarive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GjD</a:t>
            </a:r>
            <a:r>
              <a:rPr lang="en-US" altLang="it-IT" sz="1200" dirty="0"/>
              <a:t>, )</a:t>
            </a:r>
          </a:p>
          <a:p>
            <a:pPr lvl="1" algn="just"/>
            <a:r>
              <a:rPr lang="en-US" altLang="it-IT" sz="1200" dirty="0" err="1"/>
              <a:t>Kompetenca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kontrolli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ndaj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Komisionit</a:t>
            </a:r>
            <a:r>
              <a:rPr lang="en-US" altLang="it-IT" sz="12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Keshilli i Bashkimit Europian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Njihet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Keshilli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ministrave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400" dirty="0" err="1"/>
              <a:t>Mblidhen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perfaqesuesit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shteteve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antare</a:t>
            </a:r>
            <a:endParaRPr lang="en-US" altLang="it-IT" sz="1400" dirty="0"/>
          </a:p>
          <a:p>
            <a:pPr lvl="1" algn="just"/>
            <a:r>
              <a:rPr lang="en-US" altLang="it-IT" sz="1400" dirty="0" err="1"/>
              <a:t>Antaret</a:t>
            </a:r>
            <a:endParaRPr lang="en-US" altLang="it-IT" sz="1400" dirty="0"/>
          </a:p>
          <a:p>
            <a:pPr lvl="2" algn="just"/>
            <a:r>
              <a:rPr lang="en-US" altLang="it-IT" sz="1100" dirty="0" err="1"/>
              <a:t>Perfaqesues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cdo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shteti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antar</a:t>
            </a:r>
            <a:r>
              <a:rPr lang="en-US" altLang="it-IT" sz="1100" dirty="0"/>
              <a:t> </a:t>
            </a:r>
          </a:p>
          <a:p>
            <a:pPr lvl="1" algn="just"/>
            <a:r>
              <a:rPr lang="en-US" altLang="it-IT" sz="1400" dirty="0" err="1"/>
              <a:t>Karakteri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politik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Keshillit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Keshilli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mblidhet</a:t>
            </a:r>
            <a:r>
              <a:rPr lang="en-US" altLang="it-IT" sz="1400" dirty="0"/>
              <a:t> ne </a:t>
            </a:r>
            <a:r>
              <a:rPr lang="en-US" altLang="it-IT" sz="1400" dirty="0" err="1"/>
              <a:t>perberje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ndryshme</a:t>
            </a:r>
            <a:r>
              <a:rPr lang="en-US" altLang="it-IT" sz="1400" dirty="0"/>
              <a:t> ne </a:t>
            </a:r>
            <a:r>
              <a:rPr lang="en-US" altLang="it-IT" sz="1400" dirty="0" err="1"/>
              <a:t>baze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ceshtjeve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diskutohen</a:t>
            </a:r>
            <a:r>
              <a:rPr lang="en-US" altLang="it-IT" sz="1400" dirty="0"/>
              <a:t> </a:t>
            </a:r>
          </a:p>
          <a:p>
            <a:pPr lvl="2" algn="just"/>
            <a:r>
              <a:rPr lang="en-US" altLang="it-IT" sz="1100" dirty="0" err="1"/>
              <a:t>Ministrat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qeverive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pergjegjese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perkatese</a:t>
            </a:r>
            <a:r>
              <a:rPr lang="en-US" altLang="it-IT" sz="1100" dirty="0"/>
              <a:t> per </a:t>
            </a:r>
            <a:r>
              <a:rPr lang="en-US" altLang="it-IT" sz="1100" dirty="0" err="1"/>
              <a:t>cdo</a:t>
            </a:r>
            <a:r>
              <a:rPr lang="en-US" altLang="it-IT" sz="1100" dirty="0"/>
              <a:t> </a:t>
            </a:r>
            <a:r>
              <a:rPr lang="en-US" altLang="it-IT" sz="1100" dirty="0" err="1"/>
              <a:t>fushe</a:t>
            </a:r>
            <a:r>
              <a:rPr lang="en-US" altLang="it-IT" sz="1100" dirty="0"/>
              <a:t> </a:t>
            </a:r>
          </a:p>
          <a:p>
            <a:pPr lvl="2" algn="just"/>
            <a:r>
              <a:rPr lang="en-US" altLang="it-IT" sz="1100" dirty="0" err="1"/>
              <a:t>Keshilli</a:t>
            </a:r>
            <a:r>
              <a:rPr lang="en-US" altLang="it-IT" sz="1100" dirty="0"/>
              <a:t> “</a:t>
            </a:r>
            <a:r>
              <a:rPr lang="en-US" altLang="it-IT" sz="1100" dirty="0" err="1"/>
              <a:t>Ceshtje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pergjithshme</a:t>
            </a:r>
            <a:r>
              <a:rPr lang="en-US" altLang="it-IT" sz="1100" dirty="0"/>
              <a:t>”</a:t>
            </a:r>
          </a:p>
          <a:p>
            <a:pPr lvl="1" algn="just"/>
            <a:r>
              <a:rPr lang="en-US" altLang="it-IT" sz="1400" dirty="0" err="1"/>
              <a:t>Rregullore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brendshme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funksionimit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Kryesia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Keshillit</a:t>
            </a:r>
            <a:r>
              <a:rPr lang="en-US" altLang="it-IT" sz="1400" dirty="0"/>
              <a:t> </a:t>
            </a:r>
          </a:p>
          <a:p>
            <a:pPr lvl="2" algn="just"/>
            <a:r>
              <a:rPr lang="en-US" altLang="it-IT" sz="1100" dirty="0" err="1"/>
              <a:t>Ushtrimi</a:t>
            </a:r>
            <a:r>
              <a:rPr lang="en-US" altLang="it-IT" sz="1100" dirty="0"/>
              <a:t> me </a:t>
            </a:r>
            <a:r>
              <a:rPr lang="en-US" altLang="it-IT" sz="1100" dirty="0" err="1"/>
              <a:t>rradhe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kryesise</a:t>
            </a:r>
            <a:r>
              <a:rPr lang="en-US" altLang="it-IT" sz="1100" dirty="0"/>
              <a:t> </a:t>
            </a:r>
          </a:p>
          <a:p>
            <a:pPr lvl="1" algn="just"/>
            <a:r>
              <a:rPr lang="en-US" altLang="it-IT" sz="1400" dirty="0" err="1"/>
              <a:t>Komiteti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Perfaqesuesve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Perhershem</a:t>
            </a:r>
            <a:r>
              <a:rPr lang="en-US" altLang="it-IT" sz="1400" dirty="0"/>
              <a:t> (COREPER)</a:t>
            </a:r>
          </a:p>
          <a:p>
            <a:pPr lvl="1" algn="just"/>
            <a:r>
              <a:rPr lang="en-US" altLang="it-IT" sz="1400" dirty="0" err="1"/>
              <a:t>Sekretariati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Pergjithshem</a:t>
            </a:r>
            <a:r>
              <a:rPr lang="en-US" altLang="it-IT" sz="1400" dirty="0"/>
              <a:t> </a:t>
            </a:r>
          </a:p>
          <a:p>
            <a:pPr algn="just"/>
            <a:r>
              <a:rPr lang="en-US" altLang="it-IT" sz="2000" dirty="0" err="1"/>
              <a:t>Kompetencat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400" dirty="0" err="1"/>
              <a:t>Kompetanca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vendimmarrese</a:t>
            </a:r>
            <a:endParaRPr lang="en-US" altLang="it-IT" sz="1400" dirty="0"/>
          </a:p>
          <a:p>
            <a:pPr lvl="2" algn="just"/>
            <a:r>
              <a:rPr lang="en-US" altLang="it-IT" sz="1100" dirty="0"/>
              <a:t>Me </a:t>
            </a:r>
            <a:r>
              <a:rPr lang="en-US" altLang="it-IT" sz="1100" dirty="0" err="1"/>
              <a:t>vete</a:t>
            </a:r>
            <a:endParaRPr lang="en-US" altLang="it-IT" sz="1100" dirty="0"/>
          </a:p>
          <a:p>
            <a:pPr lvl="2" algn="just"/>
            <a:r>
              <a:rPr lang="en-US" altLang="it-IT" sz="1100" dirty="0" err="1"/>
              <a:t>Te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perbashketa</a:t>
            </a:r>
            <a:r>
              <a:rPr lang="en-US" altLang="it-IT" sz="1100" dirty="0"/>
              <a:t> </a:t>
            </a:r>
          </a:p>
          <a:p>
            <a:pPr lvl="1" algn="just"/>
            <a:r>
              <a:rPr lang="en-US" altLang="it-IT" sz="1400" dirty="0" err="1"/>
              <a:t>Bashkerendim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politikave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vendeve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antare</a:t>
            </a:r>
            <a:endParaRPr lang="en-US" altLang="it-IT" sz="1400" dirty="0"/>
          </a:p>
          <a:p>
            <a:pPr algn="just"/>
            <a:r>
              <a:rPr lang="en-US" altLang="it-IT" sz="1800" dirty="0" err="1"/>
              <a:t>Votimi</a:t>
            </a:r>
            <a:endParaRPr lang="en-US" altLang="it-IT" sz="1800" dirty="0"/>
          </a:p>
          <a:p>
            <a:pPr lvl="1" algn="just"/>
            <a:r>
              <a:rPr lang="en-US" altLang="it-IT" sz="1400" dirty="0" err="1"/>
              <a:t>Kuorum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nevojshem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Njihet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drejta</a:t>
            </a:r>
            <a:r>
              <a:rPr lang="en-US" altLang="it-IT" sz="1400" dirty="0"/>
              <a:t> e votes me </a:t>
            </a:r>
            <a:r>
              <a:rPr lang="en-US" altLang="it-IT" sz="1400" dirty="0" err="1"/>
              <a:t>delegim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vetem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antar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Votimi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shumice</a:t>
            </a:r>
            <a:r>
              <a:rPr lang="en-US" altLang="it-IT" sz="1400" dirty="0"/>
              <a:t> (</a:t>
            </a:r>
            <a:r>
              <a:rPr lang="en-US" altLang="it-IT" sz="1400" dirty="0" err="1"/>
              <a:t>rregulli</a:t>
            </a:r>
            <a:r>
              <a:rPr lang="en-US" altLang="it-IT" sz="1400" dirty="0"/>
              <a:t>), me </a:t>
            </a:r>
            <a:r>
              <a:rPr lang="en-US" altLang="it-IT" sz="1400" dirty="0" err="1"/>
              <a:t>shumice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cilesuar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unanimitet</a:t>
            </a:r>
            <a:r>
              <a:rPr lang="en-US" altLang="it-IT" sz="1400" dirty="0"/>
              <a:t> </a:t>
            </a:r>
          </a:p>
          <a:p>
            <a:pPr algn="just"/>
            <a:endParaRPr lang="en-US" altLang="it-IT" sz="2000" dirty="0"/>
          </a:p>
          <a:p>
            <a:pPr lvl="2" algn="just"/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159975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Komisioni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Statusi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caktohet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nenet</a:t>
            </a:r>
            <a:r>
              <a:rPr lang="en-US" altLang="it-IT" sz="2000" dirty="0"/>
              <a:t> 17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18 TBE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244-250 TFBE</a:t>
            </a:r>
          </a:p>
          <a:p>
            <a:pPr algn="just"/>
            <a:r>
              <a:rPr lang="en-US" altLang="it-IT" sz="2000" dirty="0" err="1"/>
              <a:t>Zgjedhja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Komisionit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200" dirty="0" err="1"/>
              <a:t>Duhet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mbahen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parasysh</a:t>
            </a:r>
            <a:r>
              <a:rPr lang="en-US" altLang="it-IT" sz="1200" dirty="0"/>
              <a:t> </a:t>
            </a:r>
            <a:r>
              <a:rPr lang="en-US" altLang="it-IT" sz="1200" dirty="0" err="1"/>
              <a:t>rezultati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zgjedhjeve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parlamentare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europiane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/>
              <a:t>Me </a:t>
            </a:r>
            <a:r>
              <a:rPr lang="en-US" altLang="it-IT" sz="1200" dirty="0" err="1"/>
              <a:t>propozim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keshillit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zgjidhet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Parlamenti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Zgjidhen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komisioneret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propozohen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 err="1"/>
              <a:t>Mandat</a:t>
            </a:r>
            <a:r>
              <a:rPr lang="en-US" altLang="it-IT" sz="1200" dirty="0"/>
              <a:t> 5 </a:t>
            </a:r>
            <a:r>
              <a:rPr lang="en-US" altLang="it-IT" sz="1200" dirty="0" err="1"/>
              <a:t>vjecar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1800" dirty="0" err="1"/>
              <a:t>Perberja</a:t>
            </a:r>
            <a:r>
              <a:rPr lang="en-US" altLang="it-IT" sz="1800" dirty="0"/>
              <a:t> </a:t>
            </a:r>
          </a:p>
          <a:p>
            <a:pPr lvl="1" algn="just"/>
            <a:r>
              <a:rPr lang="en-US" altLang="it-IT" sz="1400" dirty="0" err="1"/>
              <a:t>Nga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perfaqesues</a:t>
            </a:r>
            <a:r>
              <a:rPr lang="en-US" altLang="it-IT" sz="1400" dirty="0"/>
              <a:t> per </a:t>
            </a:r>
            <a:r>
              <a:rPr lang="en-US" altLang="it-IT" sz="1400" dirty="0" err="1"/>
              <a:t>cdo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antar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Pavaresi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antareve</a:t>
            </a:r>
            <a:endParaRPr lang="en-US" altLang="it-IT" sz="1400" dirty="0"/>
          </a:p>
          <a:p>
            <a:pPr lvl="1" algn="just"/>
            <a:r>
              <a:rPr lang="en-US" altLang="it-IT" sz="1400" dirty="0" err="1"/>
              <a:t>Parimi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kolegjialitetit</a:t>
            </a:r>
            <a:r>
              <a:rPr lang="en-US" altLang="it-IT" sz="1400" dirty="0"/>
              <a:t> ne </a:t>
            </a:r>
            <a:r>
              <a:rPr lang="en-US" altLang="it-IT" sz="1400" dirty="0" err="1"/>
              <a:t>miratimin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vendimeve</a:t>
            </a:r>
            <a:r>
              <a:rPr lang="en-US" altLang="it-IT" sz="1400" dirty="0"/>
              <a:t> </a:t>
            </a:r>
          </a:p>
          <a:p>
            <a:pPr lvl="2" algn="just"/>
            <a:r>
              <a:rPr lang="en-US" altLang="it-IT" sz="1000" dirty="0" err="1"/>
              <a:t>Pergjegjesia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Komisionit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ndaj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Parlamentit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eshte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kolektive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Mundet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kerkohet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doreheqja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vetem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nje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komisioneri</a:t>
            </a:r>
            <a:r>
              <a:rPr lang="en-US" altLang="it-IT" sz="1000" dirty="0"/>
              <a:t> </a:t>
            </a:r>
          </a:p>
          <a:p>
            <a:pPr algn="just"/>
            <a:r>
              <a:rPr lang="en-US" altLang="it-IT" sz="1800" dirty="0" err="1"/>
              <a:t>Funksionet</a:t>
            </a:r>
            <a:r>
              <a:rPr lang="en-US" altLang="it-IT" sz="1800" dirty="0"/>
              <a:t> </a:t>
            </a:r>
          </a:p>
          <a:p>
            <a:pPr lvl="1" algn="just"/>
            <a:r>
              <a:rPr lang="en-US" altLang="it-IT" sz="1400" dirty="0" err="1"/>
              <a:t>Neni</a:t>
            </a:r>
            <a:r>
              <a:rPr lang="en-US" altLang="it-IT" sz="1400" dirty="0"/>
              <a:t> 17 TBE </a:t>
            </a:r>
          </a:p>
          <a:p>
            <a:pPr lvl="2" algn="just"/>
            <a:r>
              <a:rPr lang="en-US" altLang="it-IT" sz="1000" dirty="0" err="1"/>
              <a:t>Promovon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interesin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pergjithshem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te</a:t>
            </a:r>
            <a:r>
              <a:rPr lang="en-US" altLang="it-IT" sz="1000" dirty="0"/>
              <a:t> BE </a:t>
            </a:r>
          </a:p>
          <a:p>
            <a:pPr lvl="2" algn="just"/>
            <a:r>
              <a:rPr lang="en-US" altLang="it-IT" sz="1000" dirty="0" err="1"/>
              <a:t>Kujdeset</a:t>
            </a:r>
            <a:r>
              <a:rPr lang="en-US" altLang="it-IT" sz="1000" dirty="0"/>
              <a:t> per </a:t>
            </a:r>
            <a:r>
              <a:rPr lang="en-US" altLang="it-IT" sz="1000" dirty="0" err="1"/>
              <a:t>zbatimin</a:t>
            </a:r>
            <a:r>
              <a:rPr lang="en-US" altLang="it-IT" sz="1000" dirty="0"/>
              <a:t> e se </a:t>
            </a:r>
            <a:r>
              <a:rPr lang="en-US" altLang="it-IT" sz="1000" dirty="0" err="1"/>
              <a:t>drejtes</a:t>
            </a:r>
            <a:r>
              <a:rPr lang="en-US" altLang="it-IT" sz="1000" dirty="0"/>
              <a:t> se BE ne </a:t>
            </a:r>
            <a:r>
              <a:rPr lang="en-US" altLang="it-IT" sz="1000" dirty="0" err="1"/>
              <a:t>kontrollin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GjD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Ekzekuton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buxhetin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Administron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programet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Perfaqeson</a:t>
            </a:r>
            <a:r>
              <a:rPr lang="en-US" altLang="it-IT" sz="1000" dirty="0"/>
              <a:t> BE 	</a:t>
            </a:r>
          </a:p>
          <a:p>
            <a:pPr lvl="1" algn="just"/>
            <a:r>
              <a:rPr lang="en-US" altLang="it-IT" sz="1400" dirty="0" err="1"/>
              <a:t>Kompetenca</a:t>
            </a:r>
            <a:r>
              <a:rPr lang="en-US" altLang="it-IT" sz="1400" dirty="0"/>
              <a:t> per </a:t>
            </a:r>
            <a:r>
              <a:rPr lang="en-US" altLang="it-IT" sz="1400" dirty="0" err="1"/>
              <a:t>iniciativen</a:t>
            </a:r>
            <a:r>
              <a:rPr lang="en-US" altLang="it-IT" sz="1400" dirty="0"/>
              <a:t> </a:t>
            </a:r>
          </a:p>
          <a:p>
            <a:pPr lvl="2" algn="just"/>
            <a:r>
              <a:rPr lang="en-US" altLang="it-IT" sz="1000" dirty="0" err="1"/>
              <a:t>Gati</a:t>
            </a:r>
            <a:r>
              <a:rPr lang="en-US" altLang="it-IT" sz="1000" dirty="0"/>
              <a:t> competence </a:t>
            </a:r>
            <a:r>
              <a:rPr lang="en-US" altLang="it-IT" sz="1000" dirty="0" err="1"/>
              <a:t>ekskluzive</a:t>
            </a:r>
            <a:endParaRPr lang="en-US" altLang="it-IT" sz="1000" dirty="0"/>
          </a:p>
          <a:p>
            <a:pPr lvl="1" algn="just"/>
            <a:r>
              <a:rPr lang="en-US" altLang="it-IT" sz="1400" dirty="0" err="1"/>
              <a:t>Kompetenca</a:t>
            </a:r>
            <a:r>
              <a:rPr lang="en-US" altLang="it-IT" sz="1400" dirty="0"/>
              <a:t> per </a:t>
            </a:r>
            <a:r>
              <a:rPr lang="en-US" altLang="it-IT" sz="1400" dirty="0" err="1"/>
              <a:t>ekzekutim</a:t>
            </a:r>
            <a:r>
              <a:rPr lang="en-US" altLang="it-IT" sz="1400" dirty="0"/>
              <a:t> </a:t>
            </a:r>
          </a:p>
          <a:p>
            <a:pPr lvl="1" algn="just"/>
            <a:r>
              <a:rPr lang="en-US" altLang="it-IT" sz="1400" dirty="0" err="1"/>
              <a:t>Kompetenca</a:t>
            </a:r>
            <a:r>
              <a:rPr lang="en-US" altLang="it-IT" sz="1400" dirty="0"/>
              <a:t> per </a:t>
            </a:r>
            <a:r>
              <a:rPr lang="en-US" altLang="it-IT" sz="1400" dirty="0" err="1"/>
              <a:t>mbikeqyrje</a:t>
            </a:r>
            <a:r>
              <a:rPr lang="en-US" altLang="it-IT" sz="1400" dirty="0"/>
              <a:t> – </a:t>
            </a:r>
            <a:r>
              <a:rPr lang="en-US" altLang="it-IT" sz="1400" dirty="0" err="1"/>
              <a:t>sanksione</a:t>
            </a:r>
            <a:r>
              <a:rPr lang="en-US" altLang="it-IT" sz="1400" dirty="0"/>
              <a:t> ne </a:t>
            </a:r>
            <a:r>
              <a:rPr lang="en-US" altLang="it-IT" sz="1400" dirty="0" err="1"/>
              <a:t>rast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mospermbushje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detyrimesh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antare</a:t>
            </a:r>
            <a:r>
              <a:rPr lang="en-US" altLang="it-IT" sz="1400" dirty="0"/>
              <a:t> </a:t>
            </a:r>
          </a:p>
          <a:p>
            <a:pPr lvl="1" algn="just"/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428328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/>
              <a:t>Gjykata e Drejtesise 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260459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Statusi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caktohet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nenet</a:t>
            </a:r>
            <a:r>
              <a:rPr lang="en-US" altLang="it-IT" sz="2000" dirty="0"/>
              <a:t> 19 TBE</a:t>
            </a:r>
          </a:p>
          <a:p>
            <a:pPr lvl="1" algn="just"/>
            <a:r>
              <a:rPr lang="en-US" altLang="it-IT" sz="1600" dirty="0" err="1"/>
              <a:t>Siguron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respektimin</a:t>
            </a:r>
            <a:r>
              <a:rPr lang="en-US" altLang="it-IT" sz="1600" dirty="0"/>
              <a:t> e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interpretimin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Traktateve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600" dirty="0"/>
              <a:t>Ne </a:t>
            </a:r>
            <a:r>
              <a:rPr lang="en-US" altLang="it-IT" sz="1600" dirty="0" err="1"/>
              <a:t>kooperim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Gjykatat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antare</a:t>
            </a:r>
            <a:r>
              <a:rPr lang="en-US" altLang="it-IT" sz="1600" dirty="0"/>
              <a:t> </a:t>
            </a:r>
          </a:p>
          <a:p>
            <a:pPr algn="just"/>
            <a:r>
              <a:rPr lang="en-US" altLang="it-IT" sz="2000" dirty="0" err="1"/>
              <a:t>Perberja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/>
              <a:t>1 </a:t>
            </a:r>
            <a:r>
              <a:rPr lang="en-US" altLang="it-IT" sz="1600" dirty="0" err="1"/>
              <a:t>gjyqtar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600" dirty="0"/>
              <a:t>8 </a:t>
            </a:r>
            <a:r>
              <a:rPr lang="en-US" altLang="it-IT" sz="1600" dirty="0" err="1"/>
              <a:t>avokate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pergjithshem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600" dirty="0" err="1"/>
              <a:t>Emerohen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propozim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antare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200" dirty="0"/>
              <a:t>Opinion per </a:t>
            </a:r>
            <a:r>
              <a:rPr lang="en-US" altLang="it-IT" sz="1200" dirty="0" err="1"/>
              <a:t>kandidaturen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komision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posatcem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prej</a:t>
            </a:r>
            <a:r>
              <a:rPr lang="en-US" altLang="it-IT" sz="1200" dirty="0"/>
              <a:t> 7 </a:t>
            </a:r>
            <a:r>
              <a:rPr lang="en-US" altLang="it-IT" sz="1200" dirty="0" err="1"/>
              <a:t>antaresh</a:t>
            </a:r>
            <a:endParaRPr lang="en-US" altLang="it-IT" sz="1200" dirty="0"/>
          </a:p>
          <a:p>
            <a:pPr lvl="2" algn="just"/>
            <a:r>
              <a:rPr lang="en-US" altLang="it-IT" sz="1200" dirty="0" err="1"/>
              <a:t>Emerohen</a:t>
            </a:r>
            <a:r>
              <a:rPr lang="en-US" altLang="it-IT" sz="1200" dirty="0"/>
              <a:t> per 6 </a:t>
            </a:r>
            <a:r>
              <a:rPr lang="en-US" altLang="it-IT" sz="1200" dirty="0" err="1"/>
              <a:t>vite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600" dirty="0" err="1"/>
              <a:t>Garanci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antaret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pavaresine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 </a:t>
            </a:r>
          </a:p>
          <a:p>
            <a:pPr algn="just"/>
            <a:r>
              <a:rPr lang="en-US" altLang="it-IT" sz="2000" dirty="0" err="1"/>
              <a:t>Funksionimi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/>
              <a:t>Ne </a:t>
            </a:r>
            <a:r>
              <a:rPr lang="en-US" altLang="it-IT" sz="1600" dirty="0" err="1"/>
              <a:t>baze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Traktateve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statutit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rregullores</a:t>
            </a:r>
            <a:r>
              <a:rPr lang="en-US" altLang="it-IT" sz="1600" dirty="0"/>
              <a:t> procedural </a:t>
            </a:r>
          </a:p>
          <a:p>
            <a:pPr lvl="1" algn="just"/>
            <a:r>
              <a:rPr lang="en-US" altLang="it-IT" sz="1600" dirty="0" err="1"/>
              <a:t>Kryetari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GjD</a:t>
            </a:r>
            <a:r>
              <a:rPr lang="en-US" altLang="it-IT" sz="1600" dirty="0"/>
              <a:t> </a:t>
            </a:r>
          </a:p>
          <a:p>
            <a:pPr algn="just"/>
            <a:r>
              <a:rPr lang="en-US" altLang="it-IT" sz="2000" dirty="0" err="1"/>
              <a:t>Gjykata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Shkalles</a:t>
            </a:r>
            <a:r>
              <a:rPr lang="en-US" altLang="it-IT" sz="2000" dirty="0"/>
              <a:t> se Pare</a:t>
            </a:r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/>
              <a:t>Organe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Tjera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 err="1"/>
              <a:t>Mediatori</a:t>
            </a:r>
            <a:r>
              <a:rPr lang="en-US" altLang="it-IT" sz="1600" dirty="0"/>
              <a:t> – jo status </a:t>
            </a:r>
            <a:r>
              <a:rPr lang="en-US" altLang="it-IT" sz="1600" dirty="0" err="1"/>
              <a:t>institucioni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por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pritur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ankesat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qytetareve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lidhje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inst</a:t>
            </a:r>
            <a:r>
              <a:rPr lang="en-US" altLang="it-IT" sz="1600" dirty="0"/>
              <a:t> BE </a:t>
            </a:r>
          </a:p>
          <a:p>
            <a:pPr lvl="1" algn="just"/>
            <a:r>
              <a:rPr lang="en-US" altLang="it-IT" sz="1600" dirty="0" err="1"/>
              <a:t>Gjykata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Llogarive</a:t>
            </a:r>
            <a:r>
              <a:rPr lang="en-US" altLang="it-IT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393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/>
              <a:t>Leksioni ne tekst dhe Leksioni i ardhshem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aktual</a:t>
            </a:r>
            <a:r>
              <a:rPr lang="en-US" dirty="0">
                <a:solidFill>
                  <a:srgbClr val="2F2B20"/>
                </a:solidFill>
              </a:rPr>
              <a:t> (I)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Kuadri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institucional</a:t>
            </a:r>
            <a:r>
              <a:rPr lang="en-US" dirty="0">
                <a:solidFill>
                  <a:srgbClr val="2F2B20"/>
                </a:solidFill>
              </a:rPr>
              <a:t> I BE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>
                <a:solidFill>
                  <a:srgbClr val="FF0000"/>
                </a:solidFill>
              </a:rPr>
              <a:t>Materiali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 </a:t>
            </a:r>
            <a:r>
              <a:rPr lang="en-US" dirty="0" err="1">
                <a:solidFill>
                  <a:srgbClr val="2F2B20"/>
                </a:solidFill>
              </a:rPr>
              <a:t>ardhshem</a:t>
            </a:r>
            <a:r>
              <a:rPr lang="en-US" dirty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Rendi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juridik</a:t>
            </a:r>
            <a:r>
              <a:rPr lang="en-US">
                <a:solidFill>
                  <a:srgbClr val="2F2B20"/>
                </a:solidFill>
              </a:rPr>
              <a:t> I BE</a:t>
            </a:r>
            <a:endParaRPr lang="en-US" dirty="0">
              <a:solidFill>
                <a:srgbClr val="2F2B20"/>
              </a:solidFill>
            </a:endParaRP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Detyra</a:t>
            </a:r>
            <a:r>
              <a:rPr lang="en-US" dirty="0">
                <a:solidFill>
                  <a:srgbClr val="2F2B20"/>
                </a:solidFill>
              </a:rPr>
              <a:t> per </a:t>
            </a:r>
            <a:r>
              <a:rPr lang="en-US" dirty="0" err="1">
                <a:solidFill>
                  <a:srgbClr val="2F2B20"/>
                </a:solidFill>
              </a:rPr>
              <a:t>javen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>
                <a:solidFill>
                  <a:srgbClr val="2F2B20"/>
                </a:solidFill>
              </a:rPr>
              <a:t>Lexoni</a:t>
            </a:r>
            <a:r>
              <a:rPr lang="en-US" sz="1600" dirty="0">
                <a:solidFill>
                  <a:srgbClr val="2F2B20"/>
                </a:solidFill>
              </a:rPr>
              <a:t>, </a:t>
            </a:r>
            <a:r>
              <a:rPr lang="en-US" sz="1600" dirty="0" err="1">
                <a:solidFill>
                  <a:srgbClr val="2F2B20"/>
                </a:solidFill>
              </a:rPr>
              <a:t>analizoni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dhe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komentoni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vendimet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GjD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cituara</a:t>
            </a:r>
            <a:r>
              <a:rPr lang="en-US" sz="1600" dirty="0">
                <a:solidFill>
                  <a:srgbClr val="2F2B20"/>
                </a:solidFill>
              </a:rPr>
              <a:t> ne </a:t>
            </a:r>
            <a:r>
              <a:rPr lang="en-US" sz="1600" dirty="0" err="1">
                <a:solidFill>
                  <a:srgbClr val="2F2B20"/>
                </a:solidFill>
              </a:rPr>
              <a:t>kete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leksion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</a:p>
          <a:p>
            <a:pPr marL="468630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/>
              <a:t>!</a:t>
            </a:r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/>
          </a:p>
          <a:p>
            <a:pPr marL="114300" indent="0" algn="ctr">
              <a:buNone/>
            </a:pPr>
            <a:r>
              <a:rPr lang="en-GB" altLang="it-IT" sz="3200" dirty="0"/>
              <a:t>Assoc. </a:t>
            </a:r>
            <a:r>
              <a:rPr lang="en-GB" altLang="it-IT" sz="3200" dirty="0" err="1"/>
              <a:t>Prof.</a:t>
            </a:r>
            <a:r>
              <a:rPr lang="en-GB" altLang="it-IT" sz="3200" dirty="0"/>
              <a:t> </a:t>
            </a:r>
            <a:r>
              <a:rPr lang="en-GB" altLang="it-IT" sz="3200" dirty="0" err="1"/>
              <a:t>Dr.</a:t>
            </a:r>
            <a:r>
              <a:rPr lang="en-GB" altLang="it-IT" sz="3200" dirty="0"/>
              <a:t> Av. Arber </a:t>
            </a:r>
            <a:r>
              <a:rPr lang="en-GB" altLang="it-IT" sz="3200" dirty="0" err="1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/>
              <a:t>Department 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7</a:t>
            </a:fld>
            <a:endParaRPr lang="de-DE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604</Words>
  <Application>Microsoft Office PowerPoint</Application>
  <PresentationFormat>On-screen Show (4:3)</PresentationFormat>
  <Paragraphs>125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AG</cp:lastModifiedBy>
  <cp:revision>180</cp:revision>
  <dcterms:created xsi:type="dcterms:W3CDTF">2016-10-18T10:02:39Z</dcterms:created>
  <dcterms:modified xsi:type="dcterms:W3CDTF">2023-12-27T16:25:23Z</dcterms:modified>
</cp:coreProperties>
</file>